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7936" y="2644406"/>
            <a:ext cx="14204827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73110" y="7136142"/>
            <a:ext cx="701040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277" y="0"/>
                </a:moveTo>
                <a:lnTo>
                  <a:pt x="2677093" y="32642"/>
                </a:lnTo>
                <a:lnTo>
                  <a:pt x="2636239" y="55165"/>
                </a:lnTo>
                <a:lnTo>
                  <a:pt x="2595995" y="78392"/>
                </a:lnTo>
                <a:lnTo>
                  <a:pt x="2556344" y="102303"/>
                </a:lnTo>
                <a:lnTo>
                  <a:pt x="2517266" y="126878"/>
                </a:lnTo>
                <a:lnTo>
                  <a:pt x="2478744" y="152095"/>
                </a:lnTo>
                <a:lnTo>
                  <a:pt x="2440761" y="177933"/>
                </a:lnTo>
                <a:lnTo>
                  <a:pt x="2403298" y="204373"/>
                </a:lnTo>
                <a:lnTo>
                  <a:pt x="2366337" y="231393"/>
                </a:lnTo>
                <a:lnTo>
                  <a:pt x="2329861" y="258972"/>
                </a:lnTo>
                <a:lnTo>
                  <a:pt x="2293851" y="287090"/>
                </a:lnTo>
                <a:lnTo>
                  <a:pt x="2258290" y="315727"/>
                </a:lnTo>
                <a:lnTo>
                  <a:pt x="2223159" y="344860"/>
                </a:lnTo>
                <a:lnTo>
                  <a:pt x="2188441" y="374471"/>
                </a:lnTo>
                <a:lnTo>
                  <a:pt x="2154117" y="404537"/>
                </a:lnTo>
                <a:lnTo>
                  <a:pt x="2120170" y="435038"/>
                </a:lnTo>
                <a:lnTo>
                  <a:pt x="2086582" y="465954"/>
                </a:lnTo>
                <a:lnTo>
                  <a:pt x="2053335" y="497264"/>
                </a:lnTo>
                <a:lnTo>
                  <a:pt x="2020411" y="528946"/>
                </a:lnTo>
                <a:lnTo>
                  <a:pt x="1987792" y="560981"/>
                </a:lnTo>
                <a:lnTo>
                  <a:pt x="1955460" y="593348"/>
                </a:lnTo>
                <a:lnTo>
                  <a:pt x="1923397" y="626025"/>
                </a:lnTo>
                <a:lnTo>
                  <a:pt x="1891585" y="658993"/>
                </a:lnTo>
                <a:lnTo>
                  <a:pt x="1860006" y="692230"/>
                </a:lnTo>
                <a:lnTo>
                  <a:pt x="1828643" y="725716"/>
                </a:lnTo>
                <a:lnTo>
                  <a:pt x="1797477" y="759430"/>
                </a:lnTo>
                <a:lnTo>
                  <a:pt x="1766490" y="793350"/>
                </a:lnTo>
                <a:lnTo>
                  <a:pt x="1735665" y="827458"/>
                </a:lnTo>
                <a:lnTo>
                  <a:pt x="1704984" y="861731"/>
                </a:lnTo>
                <a:lnTo>
                  <a:pt x="1674428" y="896150"/>
                </a:lnTo>
                <a:lnTo>
                  <a:pt x="1643979" y="930692"/>
                </a:lnTo>
                <a:lnTo>
                  <a:pt x="1613621" y="965339"/>
                </a:lnTo>
                <a:lnTo>
                  <a:pt x="1583334" y="1000068"/>
                </a:lnTo>
                <a:lnTo>
                  <a:pt x="1553100" y="1034859"/>
                </a:lnTo>
                <a:lnTo>
                  <a:pt x="1522903" y="1069692"/>
                </a:lnTo>
                <a:lnTo>
                  <a:pt x="1492724" y="1104546"/>
                </a:lnTo>
                <a:lnTo>
                  <a:pt x="1462545" y="1139399"/>
                </a:lnTo>
                <a:lnTo>
                  <a:pt x="1432348" y="1174231"/>
                </a:lnTo>
                <a:lnTo>
                  <a:pt x="1402115" y="1209022"/>
                </a:lnTo>
                <a:lnTo>
                  <a:pt x="1371828" y="1243751"/>
                </a:lnTo>
                <a:lnTo>
                  <a:pt x="1341470" y="1278397"/>
                </a:lnTo>
                <a:lnTo>
                  <a:pt x="1311021" y="1312939"/>
                </a:lnTo>
                <a:lnTo>
                  <a:pt x="1280466" y="1347357"/>
                </a:lnTo>
                <a:lnTo>
                  <a:pt x="1249784" y="1381630"/>
                </a:lnTo>
                <a:lnTo>
                  <a:pt x="1218959" y="1415737"/>
                </a:lnTo>
                <a:lnTo>
                  <a:pt x="1187973" y="1449658"/>
                </a:lnTo>
                <a:lnTo>
                  <a:pt x="1156807" y="1483371"/>
                </a:lnTo>
                <a:lnTo>
                  <a:pt x="1125444" y="1516857"/>
                </a:lnTo>
                <a:lnTo>
                  <a:pt x="1093865" y="1550094"/>
                </a:lnTo>
                <a:lnTo>
                  <a:pt x="1062054" y="1583061"/>
                </a:lnTo>
                <a:lnTo>
                  <a:pt x="1029991" y="1615739"/>
                </a:lnTo>
                <a:lnTo>
                  <a:pt x="997659" y="1648105"/>
                </a:lnTo>
                <a:lnTo>
                  <a:pt x="965040" y="1680140"/>
                </a:lnTo>
                <a:lnTo>
                  <a:pt x="932116" y="1711823"/>
                </a:lnTo>
                <a:lnTo>
                  <a:pt x="898869" y="1743132"/>
                </a:lnTo>
                <a:lnTo>
                  <a:pt x="865281" y="1774048"/>
                </a:lnTo>
                <a:lnTo>
                  <a:pt x="831334" y="1804550"/>
                </a:lnTo>
                <a:lnTo>
                  <a:pt x="797011" y="1834616"/>
                </a:lnTo>
                <a:lnTo>
                  <a:pt x="762293" y="1864226"/>
                </a:lnTo>
                <a:lnTo>
                  <a:pt x="727162" y="1893360"/>
                </a:lnTo>
                <a:lnTo>
                  <a:pt x="691600" y="1921996"/>
                </a:lnTo>
                <a:lnTo>
                  <a:pt x="655591" y="1950115"/>
                </a:lnTo>
                <a:lnTo>
                  <a:pt x="619114" y="1977694"/>
                </a:lnTo>
                <a:lnTo>
                  <a:pt x="582154" y="2004714"/>
                </a:lnTo>
                <a:lnTo>
                  <a:pt x="544691" y="2031154"/>
                </a:lnTo>
                <a:lnTo>
                  <a:pt x="506707" y="2056993"/>
                </a:lnTo>
                <a:lnTo>
                  <a:pt x="468186" y="2082210"/>
                </a:lnTo>
                <a:lnTo>
                  <a:pt x="429108" y="2106784"/>
                </a:lnTo>
                <a:lnTo>
                  <a:pt x="389456" y="2130696"/>
                </a:lnTo>
                <a:lnTo>
                  <a:pt x="349212" y="2153923"/>
                </a:lnTo>
                <a:lnTo>
                  <a:pt x="308359" y="2176446"/>
                </a:lnTo>
                <a:lnTo>
                  <a:pt x="266877" y="2198244"/>
                </a:lnTo>
                <a:lnTo>
                  <a:pt x="224749" y="2219296"/>
                </a:lnTo>
                <a:lnTo>
                  <a:pt x="181958" y="2239581"/>
                </a:lnTo>
                <a:lnTo>
                  <a:pt x="138485" y="2259078"/>
                </a:lnTo>
                <a:lnTo>
                  <a:pt x="94312" y="2277767"/>
                </a:lnTo>
                <a:lnTo>
                  <a:pt x="49421" y="2295628"/>
                </a:lnTo>
                <a:lnTo>
                  <a:pt x="3795" y="2312638"/>
                </a:lnTo>
                <a:lnTo>
                  <a:pt x="0" y="2313959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363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67" y="1429601"/>
            <a:ext cx="9306360" cy="967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7677" y="2855303"/>
            <a:ext cx="8950325" cy="4653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3220">
              <a:lnSpc>
                <a:spcPct val="100000"/>
              </a:lnSpc>
              <a:spcBef>
                <a:spcPts val="100"/>
              </a:spcBef>
            </a:pPr>
            <a:r>
              <a:rPr dirty="0" sz="11250" spc="-580"/>
              <a:t>House </a:t>
            </a:r>
            <a:r>
              <a:rPr dirty="0" sz="11250" spc="-360"/>
              <a:t>Price</a:t>
            </a:r>
            <a:r>
              <a:rPr dirty="0" sz="11250" spc="-575"/>
              <a:t> </a:t>
            </a:r>
            <a:r>
              <a:rPr dirty="0" sz="11250" spc="-375"/>
              <a:t>Prediction </a:t>
            </a:r>
            <a:r>
              <a:rPr dirty="0" sz="11250" spc="-585"/>
              <a:t>Using</a:t>
            </a:r>
            <a:r>
              <a:rPr dirty="0" sz="11250" spc="-560"/>
              <a:t> </a:t>
            </a:r>
            <a:r>
              <a:rPr dirty="0" sz="11250" spc="-500"/>
              <a:t>Machine</a:t>
            </a:r>
            <a:r>
              <a:rPr dirty="0" sz="11250" spc="-560"/>
              <a:t> </a:t>
            </a:r>
            <a:r>
              <a:rPr dirty="0" sz="11250" spc="-459"/>
              <a:t>Learning</a:t>
            </a:r>
            <a:endParaRPr sz="11250"/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08175" marR="5080" indent="-1896110">
              <a:lnSpc>
                <a:spcPct val="128899"/>
              </a:lnSpc>
              <a:spcBef>
                <a:spcPts val="90"/>
              </a:spcBef>
            </a:pPr>
            <a:r>
              <a:rPr dirty="0" sz="4850" spc="-440" b="0">
                <a:solidFill>
                  <a:srgbClr val="332C2C"/>
                </a:solidFill>
                <a:latin typeface="Georgia"/>
                <a:cs typeface="Georgia"/>
              </a:rPr>
              <a:t>H.D.</a:t>
            </a:r>
            <a:r>
              <a:rPr dirty="0" sz="4850" spc="-215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175" b="0">
                <a:solidFill>
                  <a:srgbClr val="332C2C"/>
                </a:solidFill>
                <a:latin typeface="Georgia"/>
                <a:cs typeface="Georgia"/>
              </a:rPr>
              <a:t>Sapumal</a:t>
            </a:r>
            <a:r>
              <a:rPr dirty="0" sz="4850" spc="-210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130" b="0">
                <a:solidFill>
                  <a:srgbClr val="332C2C"/>
                </a:solidFill>
                <a:latin typeface="Georgia"/>
                <a:cs typeface="Georgia"/>
              </a:rPr>
              <a:t>Priyashantha </a:t>
            </a:r>
            <a:r>
              <a:rPr dirty="0" sz="4850" spc="-450" b="0">
                <a:solidFill>
                  <a:srgbClr val="332C2C"/>
                </a:solidFill>
                <a:latin typeface="Georgia"/>
                <a:cs typeface="Georgia"/>
              </a:rPr>
              <a:t>2024</a:t>
            </a:r>
            <a:r>
              <a:rPr dirty="0" sz="4850" spc="-245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300" b="0">
                <a:solidFill>
                  <a:srgbClr val="332C2C"/>
                </a:solidFill>
                <a:latin typeface="Georgia"/>
                <a:cs typeface="Georgia"/>
              </a:rPr>
              <a:t>/</a:t>
            </a:r>
            <a:r>
              <a:rPr dirty="0" sz="4850" spc="-240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455" b="0">
                <a:solidFill>
                  <a:srgbClr val="332C2C"/>
                </a:solidFill>
                <a:latin typeface="Georgia"/>
                <a:cs typeface="Georgia"/>
              </a:rPr>
              <a:t>02</a:t>
            </a:r>
            <a:r>
              <a:rPr dirty="0" sz="4850" spc="-245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25" b="0">
                <a:solidFill>
                  <a:srgbClr val="332C2C"/>
                </a:solidFill>
                <a:latin typeface="Georgia"/>
                <a:cs typeface="Georgia"/>
              </a:rPr>
              <a:t>/17</a:t>
            </a:r>
            <a:endParaRPr sz="48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648755" y="2928976"/>
            <a:ext cx="13072744" cy="5283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441959" marR="518159">
              <a:lnSpc>
                <a:spcPct val="102200"/>
              </a:lnSpc>
              <a:spcBef>
                <a:spcPts val="55"/>
              </a:spcBef>
            </a:pPr>
            <a:r>
              <a:rPr dirty="0" sz="2600" spc="315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00">
                <a:solidFill>
                  <a:srgbClr val="332C2C"/>
                </a:solidFill>
                <a:latin typeface="Calibri"/>
                <a:cs typeface="Calibri"/>
              </a:rPr>
              <a:t>goal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8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65">
                <a:solidFill>
                  <a:srgbClr val="332C2C"/>
                </a:solidFill>
                <a:latin typeface="Calibri"/>
                <a:cs typeface="Calibri"/>
              </a:rPr>
              <a:t>our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45">
                <a:solidFill>
                  <a:srgbClr val="332C2C"/>
                </a:solidFill>
                <a:latin typeface="Calibri"/>
                <a:cs typeface="Calibri"/>
              </a:rPr>
              <a:t>project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85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95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75">
                <a:solidFill>
                  <a:srgbClr val="332C2C"/>
                </a:solidFill>
                <a:latin typeface="Calibri"/>
                <a:cs typeface="Calibri"/>
              </a:rPr>
              <a:t>develop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85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65">
                <a:solidFill>
                  <a:srgbClr val="332C2C"/>
                </a:solidFill>
                <a:latin typeface="Calibri"/>
                <a:cs typeface="Calibri"/>
              </a:rPr>
              <a:t>machine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80">
                <a:solidFill>
                  <a:srgbClr val="332C2C"/>
                </a:solidFill>
                <a:latin typeface="Calibri"/>
                <a:cs typeface="Calibri"/>
              </a:rPr>
              <a:t>learning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50">
                <a:solidFill>
                  <a:srgbClr val="332C2C"/>
                </a:solidFill>
                <a:latin typeface="Calibri"/>
                <a:cs typeface="Calibri"/>
              </a:rPr>
              <a:t>model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70">
                <a:solidFill>
                  <a:srgbClr val="332C2C"/>
                </a:solidFill>
                <a:latin typeface="Calibri"/>
                <a:cs typeface="Calibri"/>
              </a:rPr>
              <a:t>that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30">
                <a:solidFill>
                  <a:srgbClr val="332C2C"/>
                </a:solidFill>
                <a:latin typeface="Calibri"/>
                <a:cs typeface="Calibri"/>
              </a:rPr>
              <a:t>can </a:t>
            </a:r>
            <a:r>
              <a:rPr dirty="0" sz="2600" spc="260">
                <a:solidFill>
                  <a:srgbClr val="332C2C"/>
                </a:solidFill>
                <a:latin typeface="Calibri"/>
                <a:cs typeface="Calibri"/>
              </a:rPr>
              <a:t>accurately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65">
                <a:solidFill>
                  <a:srgbClr val="332C2C"/>
                </a:solidFill>
                <a:latin typeface="Calibri"/>
                <a:cs typeface="Calibri"/>
              </a:rPr>
              <a:t>predict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20">
                <a:solidFill>
                  <a:srgbClr val="332C2C"/>
                </a:solidFill>
                <a:latin typeface="Calibri"/>
                <a:cs typeface="Calibri"/>
              </a:rPr>
              <a:t>house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50">
                <a:solidFill>
                  <a:srgbClr val="332C2C"/>
                </a:solidFill>
                <a:latin typeface="Calibri"/>
                <a:cs typeface="Calibri"/>
              </a:rPr>
              <a:t>prices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35">
                <a:solidFill>
                  <a:srgbClr val="332C2C"/>
                </a:solidFill>
                <a:latin typeface="Calibri"/>
                <a:cs typeface="Calibri"/>
              </a:rPr>
              <a:t>based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40">
                <a:solidFill>
                  <a:srgbClr val="332C2C"/>
                </a:solidFill>
                <a:latin typeface="Calibri"/>
                <a:cs typeface="Calibri"/>
              </a:rPr>
              <a:t>on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35">
                <a:solidFill>
                  <a:srgbClr val="332C2C"/>
                </a:solidFill>
                <a:latin typeface="Calibri"/>
                <a:cs typeface="Calibri"/>
              </a:rPr>
              <a:t>various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29">
                <a:solidFill>
                  <a:srgbClr val="332C2C"/>
                </a:solidFill>
                <a:latin typeface="Calibri"/>
                <a:cs typeface="Calibri"/>
              </a:rPr>
              <a:t>features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55">
                <a:solidFill>
                  <a:srgbClr val="332C2C"/>
                </a:solidFill>
                <a:latin typeface="Calibri"/>
                <a:cs typeface="Calibri"/>
              </a:rPr>
              <a:t>such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80">
                <a:solidFill>
                  <a:srgbClr val="332C2C"/>
                </a:solidFill>
                <a:latin typeface="Calibri"/>
                <a:cs typeface="Calibri"/>
              </a:rPr>
              <a:t>as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75">
                <a:solidFill>
                  <a:srgbClr val="332C2C"/>
                </a:solidFill>
                <a:latin typeface="Calibri"/>
                <a:cs typeface="Calibri"/>
              </a:rPr>
              <a:t>square </a:t>
            </a:r>
            <a:r>
              <a:rPr dirty="0" sz="2600" spc="240">
                <a:solidFill>
                  <a:srgbClr val="332C2C"/>
                </a:solidFill>
                <a:latin typeface="Calibri"/>
                <a:cs typeface="Calibri"/>
              </a:rPr>
              <a:t>meters,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90">
                <a:solidFill>
                  <a:srgbClr val="332C2C"/>
                </a:solidFill>
                <a:latin typeface="Calibri"/>
                <a:cs typeface="Calibri"/>
              </a:rPr>
              <a:t>number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8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50">
                <a:solidFill>
                  <a:srgbClr val="332C2C"/>
                </a:solidFill>
                <a:latin typeface="Calibri"/>
                <a:cs typeface="Calibri"/>
              </a:rPr>
              <a:t>rooms,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7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55">
                <a:solidFill>
                  <a:srgbClr val="332C2C"/>
                </a:solidFill>
                <a:latin typeface="Calibri"/>
                <a:cs typeface="Calibri"/>
              </a:rPr>
              <a:t>ﬂoors.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algn="ctr" marL="12700" marR="5080" indent="90805">
              <a:lnSpc>
                <a:spcPct val="102200"/>
              </a:lnSpc>
            </a:pPr>
            <a:r>
              <a:rPr dirty="0" sz="2600" spc="400">
                <a:solidFill>
                  <a:srgbClr val="332C2C"/>
                </a:solidFill>
                <a:latin typeface="Calibri"/>
                <a:cs typeface="Calibri"/>
              </a:rPr>
              <a:t>By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90">
                <a:solidFill>
                  <a:srgbClr val="332C2C"/>
                </a:solidFill>
                <a:latin typeface="Calibri"/>
                <a:cs typeface="Calibri"/>
              </a:rPr>
              <a:t>leveraging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30">
                <a:solidFill>
                  <a:srgbClr val="332C2C"/>
                </a:solidFill>
                <a:latin typeface="Calibri"/>
                <a:cs typeface="Calibri"/>
              </a:rPr>
              <a:t>advanced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45">
                <a:solidFill>
                  <a:srgbClr val="332C2C"/>
                </a:solidFill>
                <a:latin typeface="Calibri"/>
                <a:cs typeface="Calibri"/>
              </a:rPr>
              <a:t>predictive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55">
                <a:solidFill>
                  <a:srgbClr val="332C2C"/>
                </a:solidFill>
                <a:latin typeface="Calibri"/>
                <a:cs typeface="Calibri"/>
              </a:rPr>
              <a:t>modeling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65">
                <a:solidFill>
                  <a:srgbClr val="332C2C"/>
                </a:solidFill>
                <a:latin typeface="Calibri"/>
                <a:cs typeface="Calibri"/>
              </a:rPr>
              <a:t>techniques,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459">
                <a:solidFill>
                  <a:srgbClr val="332C2C"/>
                </a:solidFill>
                <a:latin typeface="Calibri"/>
                <a:cs typeface="Calibri"/>
              </a:rPr>
              <a:t>my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65">
                <a:solidFill>
                  <a:srgbClr val="332C2C"/>
                </a:solidFill>
                <a:latin typeface="Calibri"/>
                <a:cs typeface="Calibri"/>
              </a:rPr>
              <a:t>aim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85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95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45">
                <a:solidFill>
                  <a:srgbClr val="332C2C"/>
                </a:solidFill>
                <a:latin typeface="Calibri"/>
                <a:cs typeface="Calibri"/>
              </a:rPr>
              <a:t>provide </a:t>
            </a:r>
            <a:r>
              <a:rPr dirty="0" sz="2600" spc="265">
                <a:solidFill>
                  <a:srgbClr val="332C2C"/>
                </a:solidFill>
                <a:latin typeface="Calibri"/>
                <a:cs typeface="Calibri"/>
              </a:rPr>
              <a:t>valuable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90">
                <a:solidFill>
                  <a:srgbClr val="332C2C"/>
                </a:solidFill>
                <a:latin typeface="Calibri"/>
                <a:cs typeface="Calibri"/>
              </a:rPr>
              <a:t>insights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95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95">
                <a:solidFill>
                  <a:srgbClr val="332C2C"/>
                </a:solidFill>
                <a:latin typeface="Calibri"/>
                <a:cs typeface="Calibri"/>
              </a:rPr>
              <a:t>homebuyers,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65">
                <a:solidFill>
                  <a:srgbClr val="332C2C"/>
                </a:solidFill>
                <a:latin typeface="Calibri"/>
                <a:cs typeface="Calibri"/>
              </a:rPr>
              <a:t>sellers,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7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85">
                <a:solidFill>
                  <a:srgbClr val="332C2C"/>
                </a:solidFill>
                <a:latin typeface="Calibri"/>
                <a:cs typeface="Calibri"/>
              </a:rPr>
              <a:t>real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40">
                <a:solidFill>
                  <a:srgbClr val="332C2C"/>
                </a:solidFill>
                <a:latin typeface="Calibri"/>
                <a:cs typeface="Calibri"/>
              </a:rPr>
              <a:t>estate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10">
                <a:solidFill>
                  <a:srgbClr val="332C2C"/>
                </a:solidFill>
                <a:latin typeface="Calibri"/>
                <a:cs typeface="Calibri"/>
              </a:rPr>
              <a:t>professionals,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15">
                <a:solidFill>
                  <a:srgbClr val="332C2C"/>
                </a:solidFill>
                <a:latin typeface="Calibri"/>
                <a:cs typeface="Calibri"/>
              </a:rPr>
              <a:t>helping </a:t>
            </a:r>
            <a:r>
              <a:rPr dirty="0" sz="2600" spc="395">
                <a:solidFill>
                  <a:srgbClr val="332C2C"/>
                </a:solidFill>
                <a:latin typeface="Calibri"/>
                <a:cs typeface="Calibri"/>
              </a:rPr>
              <a:t>them</a:t>
            </a:r>
            <a:r>
              <a:rPr dirty="0" sz="260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405">
                <a:solidFill>
                  <a:srgbClr val="332C2C"/>
                </a:solidFill>
                <a:latin typeface="Calibri"/>
                <a:cs typeface="Calibri"/>
              </a:rPr>
              <a:t>make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90">
                <a:solidFill>
                  <a:srgbClr val="332C2C"/>
                </a:solidFill>
                <a:latin typeface="Calibri"/>
                <a:cs typeface="Calibri"/>
              </a:rPr>
              <a:t>informed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80">
                <a:solidFill>
                  <a:srgbClr val="332C2C"/>
                </a:solidFill>
                <a:latin typeface="Calibri"/>
                <a:cs typeface="Calibri"/>
              </a:rPr>
              <a:t>decisions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54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0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55">
                <a:solidFill>
                  <a:srgbClr val="332C2C"/>
                </a:solidFill>
                <a:latin typeface="Calibri"/>
                <a:cs typeface="Calibri"/>
              </a:rPr>
              <a:t>dynamic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45">
                <a:solidFill>
                  <a:srgbClr val="332C2C"/>
                </a:solidFill>
                <a:latin typeface="Calibri"/>
                <a:cs typeface="Calibri"/>
              </a:rPr>
              <a:t>housing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50">
                <a:solidFill>
                  <a:srgbClr val="332C2C"/>
                </a:solidFill>
                <a:latin typeface="Calibri"/>
                <a:cs typeface="Calibri"/>
              </a:rPr>
              <a:t>market.</a:t>
            </a:r>
            <a:endParaRPr sz="2600">
              <a:latin typeface="Calibri"/>
              <a:cs typeface="Calibri"/>
            </a:endParaRPr>
          </a:p>
          <a:p>
            <a:pPr algn="ctr" marL="60325" marR="135890">
              <a:lnSpc>
                <a:spcPct val="103400"/>
              </a:lnSpc>
              <a:spcBef>
                <a:spcPts val="3150"/>
              </a:spcBef>
            </a:pPr>
            <a:r>
              <a:rPr dirty="0" sz="2600" spc="290">
                <a:solidFill>
                  <a:srgbClr val="332C2C"/>
                </a:solidFill>
                <a:latin typeface="Calibri"/>
                <a:cs typeface="Calibri"/>
              </a:rPr>
              <a:t>Accurate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20">
                <a:solidFill>
                  <a:srgbClr val="332C2C"/>
                </a:solidFill>
                <a:latin typeface="Calibri"/>
                <a:cs typeface="Calibri"/>
              </a:rPr>
              <a:t>house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50">
                <a:solidFill>
                  <a:srgbClr val="332C2C"/>
                </a:solidFill>
                <a:latin typeface="Calibri"/>
                <a:cs typeface="Calibri"/>
              </a:rPr>
              <a:t>price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60">
                <a:solidFill>
                  <a:srgbClr val="332C2C"/>
                </a:solidFill>
                <a:latin typeface="Calibri"/>
                <a:cs typeface="Calibri"/>
              </a:rPr>
              <a:t>predictions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54">
                <a:solidFill>
                  <a:srgbClr val="332C2C"/>
                </a:solidFill>
                <a:latin typeface="Calibri"/>
                <a:cs typeface="Calibri"/>
              </a:rPr>
              <a:t>play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85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54">
                <a:solidFill>
                  <a:srgbClr val="332C2C"/>
                </a:solidFill>
                <a:latin typeface="Calibri"/>
                <a:cs typeface="Calibri"/>
              </a:rPr>
              <a:t>crucial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85">
                <a:solidFill>
                  <a:srgbClr val="332C2C"/>
                </a:solidFill>
                <a:latin typeface="Calibri"/>
                <a:cs typeface="Calibri"/>
              </a:rPr>
              <a:t>role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54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0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85">
                <a:solidFill>
                  <a:srgbClr val="332C2C"/>
                </a:solidFill>
                <a:latin typeface="Calibri"/>
                <a:cs typeface="Calibri"/>
              </a:rPr>
              <a:t>real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40">
                <a:solidFill>
                  <a:srgbClr val="332C2C"/>
                </a:solidFill>
                <a:latin typeface="Calibri"/>
                <a:cs typeface="Calibri"/>
              </a:rPr>
              <a:t>estate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10">
                <a:solidFill>
                  <a:srgbClr val="332C2C"/>
                </a:solidFill>
                <a:latin typeface="Calibri"/>
                <a:cs typeface="Calibri"/>
              </a:rPr>
              <a:t>industry, </a:t>
            </a:r>
            <a:r>
              <a:rPr dirty="0" sz="2600" spc="300">
                <a:solidFill>
                  <a:srgbClr val="332C2C"/>
                </a:solidFill>
                <a:latin typeface="Calibri"/>
                <a:cs typeface="Calibri"/>
              </a:rPr>
              <a:t>where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90">
                <a:solidFill>
                  <a:srgbClr val="332C2C"/>
                </a:solidFill>
                <a:latin typeface="Calibri"/>
                <a:cs typeface="Calibri"/>
              </a:rPr>
              <a:t>even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85">
                <a:solidFill>
                  <a:srgbClr val="332C2C"/>
                </a:solidFill>
                <a:latin typeface="Calibri"/>
                <a:cs typeface="Calibri"/>
              </a:rPr>
              <a:t>small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80">
                <a:solidFill>
                  <a:srgbClr val="332C2C"/>
                </a:solidFill>
                <a:latin typeface="Calibri"/>
                <a:cs typeface="Calibri"/>
              </a:rPr>
              <a:t>discrepancies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55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90">
                <a:solidFill>
                  <a:srgbClr val="332C2C"/>
                </a:solidFill>
                <a:latin typeface="Calibri"/>
                <a:cs typeface="Calibri"/>
              </a:rPr>
              <a:t>have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10">
                <a:solidFill>
                  <a:srgbClr val="332C2C"/>
                </a:solidFill>
                <a:latin typeface="Calibri"/>
                <a:cs typeface="Calibri"/>
              </a:rPr>
              <a:t>signiﬁcant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05">
                <a:solidFill>
                  <a:srgbClr val="332C2C"/>
                </a:solidFill>
                <a:latin typeface="Calibri"/>
                <a:cs typeface="Calibri"/>
              </a:rPr>
              <a:t>ﬁnancial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35">
                <a:solidFill>
                  <a:srgbClr val="332C2C"/>
                </a:solidFill>
                <a:latin typeface="Calibri"/>
                <a:cs typeface="Calibri"/>
              </a:rPr>
              <a:t>implications.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algn="ctr" marL="757555" marR="833755">
              <a:lnSpc>
                <a:spcPct val="101000"/>
              </a:lnSpc>
            </a:pPr>
            <a:r>
              <a:rPr dirty="0" sz="2600" spc="165">
                <a:solidFill>
                  <a:srgbClr val="332C2C"/>
                </a:solidFill>
                <a:latin typeface="Calibri"/>
                <a:cs typeface="Calibri"/>
              </a:rPr>
              <a:t>We'll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60">
                <a:solidFill>
                  <a:srgbClr val="332C2C"/>
                </a:solidFill>
                <a:latin typeface="Calibri"/>
                <a:cs typeface="Calibri"/>
              </a:rPr>
              <a:t>begin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05">
                <a:solidFill>
                  <a:srgbClr val="332C2C"/>
                </a:solidFill>
                <a:latin typeface="Calibri"/>
                <a:cs typeface="Calibri"/>
              </a:rPr>
              <a:t>by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20">
                <a:solidFill>
                  <a:srgbClr val="332C2C"/>
                </a:solidFill>
                <a:latin typeface="Calibri"/>
                <a:cs typeface="Calibri"/>
              </a:rPr>
              <a:t>discussing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0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20">
                <a:solidFill>
                  <a:srgbClr val="332C2C"/>
                </a:solidFill>
                <a:latin typeface="Calibri"/>
                <a:cs typeface="Calibri"/>
              </a:rPr>
              <a:t>problem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00">
                <a:solidFill>
                  <a:srgbClr val="332C2C"/>
                </a:solidFill>
                <a:latin typeface="Calibri"/>
                <a:cs typeface="Calibri"/>
              </a:rPr>
              <a:t>statement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7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dirty="0" sz="260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0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260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95">
                <a:solidFill>
                  <a:srgbClr val="332C2C"/>
                </a:solidFill>
                <a:latin typeface="Calibri"/>
                <a:cs typeface="Calibri"/>
              </a:rPr>
              <a:t>challenges </a:t>
            </a:r>
            <a:r>
              <a:rPr dirty="0" sz="2600" spc="265">
                <a:solidFill>
                  <a:srgbClr val="332C2C"/>
                </a:solidFill>
                <a:latin typeface="Calibri"/>
                <a:cs typeface="Calibri"/>
              </a:rPr>
              <a:t>associated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80">
                <a:solidFill>
                  <a:srgbClr val="332C2C"/>
                </a:solidFill>
                <a:latin typeface="Calibri"/>
                <a:cs typeface="Calibri"/>
              </a:rPr>
              <a:t>with</a:t>
            </a:r>
            <a:r>
              <a:rPr dirty="0" sz="2600" spc="12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295">
                <a:solidFill>
                  <a:srgbClr val="332C2C"/>
                </a:solidFill>
                <a:latin typeface="Calibri"/>
                <a:cs typeface="Calibri"/>
              </a:rPr>
              <a:t>predicting</a:t>
            </a:r>
            <a:r>
              <a:rPr dirty="0" sz="2600" spc="12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320">
                <a:solidFill>
                  <a:srgbClr val="332C2C"/>
                </a:solidFill>
                <a:latin typeface="Calibri"/>
                <a:cs typeface="Calibri"/>
              </a:rPr>
              <a:t>house</a:t>
            </a:r>
            <a:r>
              <a:rPr dirty="0" sz="2600" spc="12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600" spc="190">
                <a:solidFill>
                  <a:srgbClr val="332C2C"/>
                </a:solidFill>
                <a:latin typeface="Calibri"/>
                <a:cs typeface="Calibri"/>
              </a:rPr>
              <a:t>prices.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dirty="0" spc="-19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Project</a:t>
            </a:r>
            <a:r>
              <a:rPr dirty="0" spc="-305"/>
              <a:t> </a:t>
            </a:r>
            <a:r>
              <a:rPr dirty="0" spc="-195"/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484209" y="355823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550" y="97891"/>
                </a:moveTo>
                <a:lnTo>
                  <a:pt x="198932" y="58318"/>
                </a:lnTo>
                <a:lnTo>
                  <a:pt x="173990" y="25819"/>
                </a:lnTo>
                <a:lnTo>
                  <a:pt x="138506" y="5346"/>
                </a:lnTo>
                <a:lnTo>
                  <a:pt x="111645" y="0"/>
                </a:lnTo>
                <a:lnTo>
                  <a:pt x="97891" y="0"/>
                </a:lnTo>
                <a:lnTo>
                  <a:pt x="58318" y="10604"/>
                </a:lnTo>
                <a:lnTo>
                  <a:pt x="25819" y="35547"/>
                </a:lnTo>
                <a:lnTo>
                  <a:pt x="5334" y="71031"/>
                </a:lnTo>
                <a:lnTo>
                  <a:pt x="0" y="97891"/>
                </a:lnTo>
                <a:lnTo>
                  <a:pt x="0" y="111658"/>
                </a:lnTo>
                <a:lnTo>
                  <a:pt x="10604" y="151218"/>
                </a:lnTo>
                <a:lnTo>
                  <a:pt x="35547" y="183730"/>
                </a:lnTo>
                <a:lnTo>
                  <a:pt x="71031" y="204203"/>
                </a:lnTo>
                <a:lnTo>
                  <a:pt x="97891" y="209550"/>
                </a:lnTo>
                <a:lnTo>
                  <a:pt x="111645" y="209550"/>
                </a:lnTo>
                <a:lnTo>
                  <a:pt x="151218" y="198958"/>
                </a:lnTo>
                <a:lnTo>
                  <a:pt x="183718" y="173990"/>
                </a:lnTo>
                <a:lnTo>
                  <a:pt x="204203" y="138518"/>
                </a:lnTo>
                <a:lnTo>
                  <a:pt x="209550" y="111658"/>
                </a:lnTo>
                <a:lnTo>
                  <a:pt x="209550" y="104775"/>
                </a:lnTo>
                <a:lnTo>
                  <a:pt x="209550" y="9789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484209" y="432023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550" y="97891"/>
                </a:moveTo>
                <a:lnTo>
                  <a:pt x="198932" y="58318"/>
                </a:lnTo>
                <a:lnTo>
                  <a:pt x="173990" y="25819"/>
                </a:lnTo>
                <a:lnTo>
                  <a:pt x="138506" y="5346"/>
                </a:lnTo>
                <a:lnTo>
                  <a:pt x="111645" y="0"/>
                </a:lnTo>
                <a:lnTo>
                  <a:pt x="97891" y="0"/>
                </a:lnTo>
                <a:lnTo>
                  <a:pt x="58318" y="10604"/>
                </a:lnTo>
                <a:lnTo>
                  <a:pt x="25819" y="35547"/>
                </a:lnTo>
                <a:lnTo>
                  <a:pt x="5334" y="71031"/>
                </a:lnTo>
                <a:lnTo>
                  <a:pt x="0" y="97891"/>
                </a:lnTo>
                <a:lnTo>
                  <a:pt x="0" y="111658"/>
                </a:lnTo>
                <a:lnTo>
                  <a:pt x="10604" y="151218"/>
                </a:lnTo>
                <a:lnTo>
                  <a:pt x="35547" y="183730"/>
                </a:lnTo>
                <a:lnTo>
                  <a:pt x="71031" y="204203"/>
                </a:lnTo>
                <a:lnTo>
                  <a:pt x="97891" y="209550"/>
                </a:lnTo>
                <a:lnTo>
                  <a:pt x="111645" y="209550"/>
                </a:lnTo>
                <a:lnTo>
                  <a:pt x="151218" y="198958"/>
                </a:lnTo>
                <a:lnTo>
                  <a:pt x="183718" y="173990"/>
                </a:lnTo>
                <a:lnTo>
                  <a:pt x="204203" y="138518"/>
                </a:lnTo>
                <a:lnTo>
                  <a:pt x="209550" y="111658"/>
                </a:lnTo>
                <a:lnTo>
                  <a:pt x="209550" y="104775"/>
                </a:lnTo>
                <a:lnTo>
                  <a:pt x="209550" y="9789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484209" y="508223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550" y="97891"/>
                </a:moveTo>
                <a:lnTo>
                  <a:pt x="198932" y="58318"/>
                </a:lnTo>
                <a:lnTo>
                  <a:pt x="173990" y="25819"/>
                </a:lnTo>
                <a:lnTo>
                  <a:pt x="138506" y="5346"/>
                </a:lnTo>
                <a:lnTo>
                  <a:pt x="111645" y="0"/>
                </a:lnTo>
                <a:lnTo>
                  <a:pt x="97891" y="0"/>
                </a:lnTo>
                <a:lnTo>
                  <a:pt x="58318" y="10604"/>
                </a:lnTo>
                <a:lnTo>
                  <a:pt x="25819" y="35547"/>
                </a:lnTo>
                <a:lnTo>
                  <a:pt x="5334" y="71031"/>
                </a:lnTo>
                <a:lnTo>
                  <a:pt x="0" y="97891"/>
                </a:lnTo>
                <a:lnTo>
                  <a:pt x="0" y="111658"/>
                </a:lnTo>
                <a:lnTo>
                  <a:pt x="10604" y="151218"/>
                </a:lnTo>
                <a:lnTo>
                  <a:pt x="35547" y="183730"/>
                </a:lnTo>
                <a:lnTo>
                  <a:pt x="71031" y="204203"/>
                </a:lnTo>
                <a:lnTo>
                  <a:pt x="97891" y="209550"/>
                </a:lnTo>
                <a:lnTo>
                  <a:pt x="111645" y="209550"/>
                </a:lnTo>
                <a:lnTo>
                  <a:pt x="151218" y="198932"/>
                </a:lnTo>
                <a:lnTo>
                  <a:pt x="162979" y="191884"/>
                </a:lnTo>
                <a:lnTo>
                  <a:pt x="168706" y="188074"/>
                </a:lnTo>
                <a:lnTo>
                  <a:pt x="195707" y="157264"/>
                </a:lnTo>
                <a:lnTo>
                  <a:pt x="208876" y="118465"/>
                </a:lnTo>
                <a:lnTo>
                  <a:pt x="209550" y="111658"/>
                </a:lnTo>
                <a:lnTo>
                  <a:pt x="209550" y="104775"/>
                </a:lnTo>
                <a:lnTo>
                  <a:pt x="209550" y="9789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484209" y="584423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550" y="97891"/>
                </a:moveTo>
                <a:lnTo>
                  <a:pt x="198932" y="58318"/>
                </a:lnTo>
                <a:lnTo>
                  <a:pt x="173990" y="25819"/>
                </a:lnTo>
                <a:lnTo>
                  <a:pt x="138506" y="5346"/>
                </a:lnTo>
                <a:lnTo>
                  <a:pt x="111645" y="0"/>
                </a:lnTo>
                <a:lnTo>
                  <a:pt x="97891" y="0"/>
                </a:lnTo>
                <a:lnTo>
                  <a:pt x="58318" y="10604"/>
                </a:lnTo>
                <a:lnTo>
                  <a:pt x="25819" y="35547"/>
                </a:lnTo>
                <a:lnTo>
                  <a:pt x="5334" y="71031"/>
                </a:lnTo>
                <a:lnTo>
                  <a:pt x="0" y="97891"/>
                </a:lnTo>
                <a:lnTo>
                  <a:pt x="0" y="111658"/>
                </a:lnTo>
                <a:lnTo>
                  <a:pt x="10604" y="151218"/>
                </a:lnTo>
                <a:lnTo>
                  <a:pt x="35547" y="183730"/>
                </a:lnTo>
                <a:lnTo>
                  <a:pt x="71031" y="204203"/>
                </a:lnTo>
                <a:lnTo>
                  <a:pt x="97891" y="209550"/>
                </a:lnTo>
                <a:lnTo>
                  <a:pt x="111645" y="209550"/>
                </a:lnTo>
                <a:lnTo>
                  <a:pt x="151218" y="198945"/>
                </a:lnTo>
                <a:lnTo>
                  <a:pt x="162979" y="191884"/>
                </a:lnTo>
                <a:lnTo>
                  <a:pt x="168706" y="188074"/>
                </a:lnTo>
                <a:lnTo>
                  <a:pt x="195707" y="157264"/>
                </a:lnTo>
                <a:lnTo>
                  <a:pt x="208876" y="118465"/>
                </a:lnTo>
                <a:lnTo>
                  <a:pt x="209550" y="111658"/>
                </a:lnTo>
                <a:lnTo>
                  <a:pt x="209550" y="104775"/>
                </a:lnTo>
                <a:lnTo>
                  <a:pt x="209550" y="9789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484209" y="660623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550" y="97891"/>
                </a:moveTo>
                <a:lnTo>
                  <a:pt x="198932" y="58318"/>
                </a:lnTo>
                <a:lnTo>
                  <a:pt x="173990" y="25819"/>
                </a:lnTo>
                <a:lnTo>
                  <a:pt x="138506" y="5346"/>
                </a:lnTo>
                <a:lnTo>
                  <a:pt x="111645" y="0"/>
                </a:lnTo>
                <a:lnTo>
                  <a:pt x="97891" y="0"/>
                </a:lnTo>
                <a:lnTo>
                  <a:pt x="58318" y="10604"/>
                </a:lnTo>
                <a:lnTo>
                  <a:pt x="25819" y="35547"/>
                </a:lnTo>
                <a:lnTo>
                  <a:pt x="5334" y="71031"/>
                </a:lnTo>
                <a:lnTo>
                  <a:pt x="0" y="97891"/>
                </a:lnTo>
                <a:lnTo>
                  <a:pt x="0" y="111658"/>
                </a:lnTo>
                <a:lnTo>
                  <a:pt x="10604" y="151218"/>
                </a:lnTo>
                <a:lnTo>
                  <a:pt x="35547" y="183730"/>
                </a:lnTo>
                <a:lnTo>
                  <a:pt x="71031" y="204203"/>
                </a:lnTo>
                <a:lnTo>
                  <a:pt x="97891" y="209550"/>
                </a:lnTo>
                <a:lnTo>
                  <a:pt x="111645" y="209550"/>
                </a:lnTo>
                <a:lnTo>
                  <a:pt x="151218" y="198932"/>
                </a:lnTo>
                <a:lnTo>
                  <a:pt x="162979" y="191884"/>
                </a:lnTo>
                <a:lnTo>
                  <a:pt x="168706" y="188074"/>
                </a:lnTo>
                <a:lnTo>
                  <a:pt x="195707" y="157264"/>
                </a:lnTo>
                <a:lnTo>
                  <a:pt x="208876" y="118465"/>
                </a:lnTo>
                <a:lnTo>
                  <a:pt x="209550" y="111658"/>
                </a:lnTo>
                <a:lnTo>
                  <a:pt x="209550" y="104775"/>
                </a:lnTo>
                <a:lnTo>
                  <a:pt x="209550" y="9789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7657" rIns="0" bIns="0" rtlCol="0" vert="horz">
            <a:spAutoFit/>
          </a:bodyPr>
          <a:lstStyle/>
          <a:p>
            <a:pPr marL="1381760" marR="3605529">
              <a:lnSpc>
                <a:spcPts val="6000"/>
              </a:lnSpc>
              <a:spcBef>
                <a:spcPts val="175"/>
              </a:spcBef>
            </a:pPr>
            <a:r>
              <a:rPr dirty="0" sz="4850" spc="-210" b="0">
                <a:solidFill>
                  <a:srgbClr val="332C2C"/>
                </a:solidFill>
                <a:latin typeface="Georgia"/>
                <a:cs typeface="Georgia"/>
              </a:rPr>
              <a:t>Data</a:t>
            </a:r>
            <a:r>
              <a:rPr dirty="0" sz="4850" spc="-225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110" b="0">
                <a:solidFill>
                  <a:srgbClr val="332C2C"/>
                </a:solidFill>
                <a:latin typeface="Georgia"/>
                <a:cs typeface="Georgia"/>
              </a:rPr>
              <a:t>Collection </a:t>
            </a:r>
            <a:r>
              <a:rPr dirty="0" sz="4850" spc="-40" b="0">
                <a:solidFill>
                  <a:srgbClr val="332C2C"/>
                </a:solidFill>
                <a:latin typeface="Georgia"/>
                <a:cs typeface="Georgia"/>
              </a:rPr>
              <a:t>Model</a:t>
            </a:r>
            <a:endParaRPr sz="4850">
              <a:latin typeface="Georgia"/>
              <a:cs typeface="Georgia"/>
            </a:endParaRPr>
          </a:p>
          <a:p>
            <a:pPr marL="1381760" marR="5080">
              <a:lnSpc>
                <a:spcPts val="6000"/>
              </a:lnSpc>
            </a:pPr>
            <a:r>
              <a:rPr dirty="0" sz="4850" spc="-190" b="0">
                <a:solidFill>
                  <a:srgbClr val="332C2C"/>
                </a:solidFill>
                <a:latin typeface="Georgia"/>
                <a:cs typeface="Georgia"/>
              </a:rPr>
              <a:t>Deployment</a:t>
            </a:r>
            <a:r>
              <a:rPr dirty="0" sz="4850" spc="-229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175" b="0">
                <a:solidFill>
                  <a:srgbClr val="332C2C"/>
                </a:solidFill>
                <a:latin typeface="Georgia"/>
                <a:cs typeface="Georgia"/>
              </a:rPr>
              <a:t>and</a:t>
            </a:r>
            <a:r>
              <a:rPr dirty="0" sz="4850" spc="-225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175" b="0">
                <a:solidFill>
                  <a:srgbClr val="332C2C"/>
                </a:solidFill>
                <a:latin typeface="Georgia"/>
                <a:cs typeface="Georgia"/>
              </a:rPr>
              <a:t>Future</a:t>
            </a:r>
            <a:r>
              <a:rPr dirty="0" sz="4850" spc="-229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325" b="0">
                <a:solidFill>
                  <a:srgbClr val="332C2C"/>
                </a:solidFill>
                <a:latin typeface="Georgia"/>
                <a:cs typeface="Georgia"/>
              </a:rPr>
              <a:t>Work </a:t>
            </a:r>
            <a:r>
              <a:rPr dirty="0" sz="4850" spc="-80" b="0">
                <a:solidFill>
                  <a:srgbClr val="332C2C"/>
                </a:solidFill>
                <a:latin typeface="Georgia"/>
                <a:cs typeface="Georgia"/>
              </a:rPr>
              <a:t>Advantages</a:t>
            </a:r>
            <a:endParaRPr sz="4850">
              <a:latin typeface="Georgia"/>
              <a:cs typeface="Georgia"/>
            </a:endParaRPr>
          </a:p>
          <a:p>
            <a:pPr marL="1381760">
              <a:lnSpc>
                <a:spcPts val="5770"/>
              </a:lnSpc>
            </a:pPr>
            <a:r>
              <a:rPr dirty="0" sz="4850" spc="-185" b="0">
                <a:solidFill>
                  <a:srgbClr val="332C2C"/>
                </a:solidFill>
                <a:latin typeface="Georgia"/>
                <a:cs typeface="Georgia"/>
              </a:rPr>
              <a:t>Thanks</a:t>
            </a:r>
            <a:r>
              <a:rPr dirty="0" sz="4850" spc="-245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4850" spc="-10" b="0">
                <a:solidFill>
                  <a:srgbClr val="332C2C"/>
                </a:solidFill>
                <a:latin typeface="Georgia"/>
                <a:cs typeface="Georgia"/>
              </a:rPr>
              <a:t>Giving</a:t>
            </a:r>
            <a:endParaRPr sz="4850">
              <a:latin typeface="Georgia"/>
              <a:cs typeface="Georgi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3359" y="2603690"/>
            <a:ext cx="5076824" cy="5076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90666" y="1444498"/>
            <a:ext cx="48679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>
                <a:latin typeface="Cambria"/>
                <a:cs typeface="Cambria"/>
              </a:rPr>
              <a:t>Data</a:t>
            </a:r>
            <a:r>
              <a:rPr dirty="0" spc="-260">
                <a:latin typeface="Cambria"/>
                <a:cs typeface="Cambria"/>
              </a:rPr>
              <a:t> </a:t>
            </a:r>
            <a:r>
              <a:rPr dirty="0" spc="-10">
                <a:latin typeface="Cambria"/>
                <a:cs typeface="Cambria"/>
              </a:rPr>
              <a:t>Collection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1838502" y="333120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72" y="21005"/>
                </a:lnTo>
                <a:lnTo>
                  <a:pt x="70015" y="393"/>
                </a:lnTo>
                <a:lnTo>
                  <a:pt x="65989" y="0"/>
                </a:lnTo>
                <a:lnTo>
                  <a:pt x="57861" y="0"/>
                </a:lnTo>
                <a:lnTo>
                  <a:pt x="21018" y="15265"/>
                </a:lnTo>
                <a:lnTo>
                  <a:pt x="406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871205" y="489906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59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35" y="0"/>
                </a:lnTo>
                <a:lnTo>
                  <a:pt x="21005" y="15252"/>
                </a:lnTo>
                <a:lnTo>
                  <a:pt x="393" y="53809"/>
                </a:lnTo>
                <a:lnTo>
                  <a:pt x="0" y="57848"/>
                </a:lnTo>
                <a:lnTo>
                  <a:pt x="0" y="65976"/>
                </a:lnTo>
                <a:lnTo>
                  <a:pt x="15252" y="102831"/>
                </a:lnTo>
                <a:lnTo>
                  <a:pt x="53822" y="123418"/>
                </a:lnTo>
                <a:lnTo>
                  <a:pt x="57835" y="123825"/>
                </a:lnTo>
                <a:lnTo>
                  <a:pt x="65976" y="123825"/>
                </a:lnTo>
                <a:lnTo>
                  <a:pt x="102806" y="108559"/>
                </a:lnTo>
                <a:lnTo>
                  <a:pt x="123418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168956" y="3042285"/>
            <a:ext cx="6867525" cy="519684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algn="ctr" marL="17145" marR="5080">
              <a:lnSpc>
                <a:spcPts val="3600"/>
              </a:lnSpc>
              <a:spcBef>
                <a:spcPts val="819"/>
              </a:spcBef>
            </a:pPr>
            <a:r>
              <a:rPr dirty="0" sz="3600" spc="-60">
                <a:solidFill>
                  <a:srgbClr val="332C2C"/>
                </a:solidFill>
                <a:latin typeface="Cambria"/>
                <a:cs typeface="Cambria"/>
              </a:rPr>
              <a:t>Source</a:t>
            </a:r>
            <a:r>
              <a:rPr dirty="0" sz="360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35">
                <a:solidFill>
                  <a:srgbClr val="332C2C"/>
                </a:solidFill>
                <a:latin typeface="Cambria"/>
                <a:cs typeface="Cambria"/>
              </a:rPr>
              <a:t>of</a:t>
            </a:r>
            <a:r>
              <a:rPr dirty="0" sz="3600" spc="-114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40">
                <a:solidFill>
                  <a:srgbClr val="332C2C"/>
                </a:solidFill>
                <a:latin typeface="Cambria"/>
                <a:cs typeface="Cambria"/>
              </a:rPr>
              <a:t>the</a:t>
            </a:r>
            <a:r>
              <a:rPr dirty="0" sz="360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332C2C"/>
                </a:solidFill>
                <a:latin typeface="Cambria"/>
                <a:cs typeface="Cambria"/>
              </a:rPr>
              <a:t>dataset</a:t>
            </a:r>
            <a:r>
              <a:rPr dirty="0" sz="360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332C2C"/>
                </a:solidFill>
                <a:latin typeface="Cambria"/>
                <a:cs typeface="Cambria"/>
              </a:rPr>
              <a:t>-</a:t>
            </a:r>
            <a:r>
              <a:rPr dirty="0" sz="3600" spc="-114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332C2C"/>
                </a:solidFill>
                <a:latin typeface="Cambria"/>
                <a:cs typeface="Cambria"/>
              </a:rPr>
              <a:t>create</a:t>
            </a:r>
            <a:r>
              <a:rPr dirty="0" sz="360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40">
                <a:solidFill>
                  <a:srgbClr val="332C2C"/>
                </a:solidFill>
                <a:latin typeface="Cambria"/>
                <a:cs typeface="Cambria"/>
              </a:rPr>
              <a:t>dataset </a:t>
            </a:r>
            <a:r>
              <a:rPr dirty="0" sz="3600" spc="-50">
                <a:solidFill>
                  <a:srgbClr val="332C2C"/>
                </a:solidFill>
                <a:latin typeface="Cambria"/>
                <a:cs typeface="Cambria"/>
              </a:rPr>
              <a:t>using</a:t>
            </a:r>
            <a:r>
              <a:rPr dirty="0" sz="3600" spc="-8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75">
                <a:solidFill>
                  <a:srgbClr val="332C2C"/>
                </a:solidFill>
                <a:latin typeface="Cambria"/>
                <a:cs typeface="Cambria"/>
              </a:rPr>
              <a:t>kaggle</a:t>
            </a:r>
            <a:r>
              <a:rPr dirty="0" sz="3600" spc="-8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105">
                <a:solidFill>
                  <a:srgbClr val="332C2C"/>
                </a:solidFill>
                <a:latin typeface="Cambria"/>
                <a:cs typeface="Cambria"/>
              </a:rPr>
              <a:t>example</a:t>
            </a:r>
            <a:r>
              <a:rPr dirty="0" sz="3600" spc="-8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332C2C"/>
                </a:solidFill>
                <a:latin typeface="Cambria"/>
                <a:cs typeface="Cambria"/>
              </a:rPr>
              <a:t>projects</a:t>
            </a:r>
            <a:endParaRPr sz="3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600" spc="-65">
                <a:solidFill>
                  <a:srgbClr val="332C2C"/>
                </a:solidFill>
                <a:latin typeface="Cambria"/>
                <a:cs typeface="Cambria"/>
              </a:rPr>
              <a:t>Description</a:t>
            </a:r>
            <a:r>
              <a:rPr dirty="0" sz="3600" spc="-13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35">
                <a:solidFill>
                  <a:srgbClr val="332C2C"/>
                </a:solidFill>
                <a:latin typeface="Cambria"/>
                <a:cs typeface="Cambria"/>
              </a:rPr>
              <a:t>of</a:t>
            </a:r>
            <a:r>
              <a:rPr dirty="0" sz="3600" spc="-12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40">
                <a:solidFill>
                  <a:srgbClr val="332C2C"/>
                </a:solidFill>
                <a:latin typeface="Cambria"/>
                <a:cs typeface="Cambria"/>
              </a:rPr>
              <a:t>the</a:t>
            </a:r>
            <a:r>
              <a:rPr dirty="0" sz="3600" spc="-12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332C2C"/>
                </a:solidFill>
                <a:latin typeface="Cambria"/>
                <a:cs typeface="Cambria"/>
              </a:rPr>
              <a:t>dataset</a:t>
            </a:r>
            <a:r>
              <a:rPr dirty="0" sz="360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332C2C"/>
                </a:solidFill>
                <a:latin typeface="Cambria"/>
                <a:cs typeface="Cambria"/>
              </a:rPr>
              <a:t>features</a:t>
            </a:r>
            <a:endParaRPr sz="3600">
              <a:latin typeface="Cambria"/>
              <a:cs typeface="Cambria"/>
            </a:endParaRPr>
          </a:p>
          <a:p>
            <a:pPr algn="ctr" marL="1798320" marR="1825625" indent="-635">
              <a:lnSpc>
                <a:spcPts val="3600"/>
              </a:lnSpc>
              <a:spcBef>
                <a:spcPts val="2450"/>
              </a:spcBef>
            </a:pPr>
            <a:r>
              <a:rPr dirty="0" sz="3600" spc="-10">
                <a:solidFill>
                  <a:srgbClr val="332C2C"/>
                </a:solidFill>
                <a:latin typeface="Cambria"/>
                <a:cs typeface="Cambria"/>
              </a:rPr>
              <a:t>squareMeters </a:t>
            </a:r>
            <a:r>
              <a:rPr dirty="0" sz="3600" spc="-70">
                <a:solidFill>
                  <a:srgbClr val="332C2C"/>
                </a:solidFill>
                <a:latin typeface="Cambria"/>
                <a:cs typeface="Cambria"/>
              </a:rPr>
              <a:t>numberOfRooms </a:t>
            </a:r>
            <a:r>
              <a:rPr dirty="0" sz="3600" spc="-10">
                <a:solidFill>
                  <a:srgbClr val="332C2C"/>
                </a:solidFill>
                <a:latin typeface="Cambria"/>
                <a:cs typeface="Cambria"/>
              </a:rPr>
              <a:t>ﬂoors </a:t>
            </a:r>
            <a:r>
              <a:rPr dirty="0" sz="3600" spc="-55">
                <a:solidFill>
                  <a:srgbClr val="332C2C"/>
                </a:solidFill>
                <a:latin typeface="Cambria"/>
                <a:cs typeface="Cambria"/>
              </a:rPr>
              <a:t>numPrevOwners </a:t>
            </a:r>
            <a:r>
              <a:rPr dirty="0" sz="3600" spc="-20">
                <a:solidFill>
                  <a:srgbClr val="332C2C"/>
                </a:solidFill>
                <a:latin typeface="Cambria"/>
                <a:cs typeface="Cambria"/>
              </a:rPr>
              <a:t>made</a:t>
            </a:r>
            <a:endParaRPr sz="3600">
              <a:latin typeface="Cambria"/>
              <a:cs typeface="Cambria"/>
            </a:endParaRPr>
          </a:p>
          <a:p>
            <a:pPr algn="ctr" marR="31115">
              <a:lnSpc>
                <a:spcPts val="3600"/>
              </a:lnSpc>
            </a:pPr>
            <a:r>
              <a:rPr dirty="0" sz="3600" spc="-105">
                <a:solidFill>
                  <a:srgbClr val="332C2C"/>
                </a:solidFill>
                <a:latin typeface="Cambria"/>
                <a:cs typeface="Cambria"/>
              </a:rPr>
              <a:t>basement</a:t>
            </a:r>
            <a:r>
              <a:rPr dirty="0" sz="360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20">
                <a:solidFill>
                  <a:srgbClr val="332C2C"/>
                </a:solidFill>
                <a:latin typeface="Cambria"/>
                <a:cs typeface="Cambria"/>
              </a:rPr>
              <a:t>...</a:t>
            </a:r>
            <a:r>
              <a:rPr dirty="0" sz="360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600" spc="-25">
                <a:solidFill>
                  <a:srgbClr val="332C2C"/>
                </a:solidFill>
                <a:latin typeface="Cambria"/>
                <a:cs typeface="Cambria"/>
              </a:rPr>
              <a:t>etc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6767" y="1456906"/>
            <a:ext cx="198755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>
                <a:latin typeface="Cambria"/>
                <a:cs typeface="Cambria"/>
              </a:rPr>
              <a:t>Model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2771724" y="350351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85" y="21005"/>
                </a:lnTo>
                <a:lnTo>
                  <a:pt x="70015" y="393"/>
                </a:lnTo>
                <a:lnTo>
                  <a:pt x="65989" y="0"/>
                </a:lnTo>
                <a:lnTo>
                  <a:pt x="57861" y="0"/>
                </a:lnTo>
                <a:lnTo>
                  <a:pt x="21031" y="15265"/>
                </a:lnTo>
                <a:lnTo>
                  <a:pt x="419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35" y="123431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72"/>
                </a:lnTo>
                <a:lnTo>
                  <a:pt x="123444" y="70015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771724" y="436076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85" y="21005"/>
                </a:lnTo>
                <a:lnTo>
                  <a:pt x="70015" y="393"/>
                </a:lnTo>
                <a:lnTo>
                  <a:pt x="65989" y="0"/>
                </a:lnTo>
                <a:lnTo>
                  <a:pt x="57861" y="0"/>
                </a:lnTo>
                <a:lnTo>
                  <a:pt x="21031" y="15265"/>
                </a:lnTo>
                <a:lnTo>
                  <a:pt x="419" y="53822"/>
                </a:lnTo>
                <a:lnTo>
                  <a:pt x="0" y="57848"/>
                </a:lnTo>
                <a:lnTo>
                  <a:pt x="0" y="65989"/>
                </a:lnTo>
                <a:lnTo>
                  <a:pt x="15265" y="102819"/>
                </a:lnTo>
                <a:lnTo>
                  <a:pt x="53835" y="123431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85"/>
                </a:lnTo>
                <a:lnTo>
                  <a:pt x="123444" y="70015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770162" y="700695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59" y="21005"/>
                </a:lnTo>
                <a:lnTo>
                  <a:pt x="70015" y="393"/>
                </a:lnTo>
                <a:lnTo>
                  <a:pt x="65963" y="0"/>
                </a:lnTo>
                <a:lnTo>
                  <a:pt x="57848" y="0"/>
                </a:lnTo>
                <a:lnTo>
                  <a:pt x="21005" y="15265"/>
                </a:lnTo>
                <a:lnTo>
                  <a:pt x="393" y="5383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63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575835" y="2606618"/>
            <a:ext cx="14775815" cy="55372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75">
                <a:solidFill>
                  <a:srgbClr val="332C2C"/>
                </a:solidFill>
                <a:latin typeface="Cambria"/>
                <a:cs typeface="Cambria"/>
              </a:rPr>
              <a:t>Random</a:t>
            </a:r>
            <a:r>
              <a:rPr dirty="0" sz="4100" spc="-114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332C2C"/>
                </a:solidFill>
                <a:latin typeface="Cambria"/>
                <a:cs typeface="Cambria"/>
              </a:rPr>
              <a:t>Forest</a:t>
            </a:r>
            <a:endParaRPr sz="4100">
              <a:latin typeface="Cambria"/>
              <a:cs typeface="Cambria"/>
            </a:endParaRPr>
          </a:p>
          <a:p>
            <a:pPr marL="1500505" marR="5080">
              <a:lnSpc>
                <a:spcPts val="3379"/>
              </a:lnSpc>
              <a:spcBef>
                <a:spcPts val="735"/>
              </a:spcBef>
            </a:pPr>
            <a:r>
              <a:rPr dirty="0" sz="3350" spc="-65">
                <a:solidFill>
                  <a:srgbClr val="332C2C"/>
                </a:solidFill>
                <a:latin typeface="Cambria"/>
                <a:cs typeface="Cambria"/>
              </a:rPr>
              <a:t>Random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5">
                <a:solidFill>
                  <a:srgbClr val="332C2C"/>
                </a:solidFill>
                <a:latin typeface="Cambria"/>
                <a:cs typeface="Cambria"/>
              </a:rPr>
              <a:t>Forest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Cambria"/>
                <a:cs typeface="Cambria"/>
              </a:rPr>
              <a:t>is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332C2C"/>
                </a:solidFill>
                <a:latin typeface="Cambria"/>
                <a:cs typeface="Cambria"/>
              </a:rPr>
              <a:t>a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80">
                <a:solidFill>
                  <a:srgbClr val="332C2C"/>
                </a:solidFill>
                <a:latin typeface="Cambria"/>
                <a:cs typeface="Cambria"/>
              </a:rPr>
              <a:t>versatile</a:t>
            </a:r>
            <a:r>
              <a:rPr dirty="0" sz="3350" spc="-10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35">
                <a:solidFill>
                  <a:srgbClr val="332C2C"/>
                </a:solidFill>
                <a:latin typeface="Cambria"/>
                <a:cs typeface="Cambria"/>
              </a:rPr>
              <a:t>machine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332C2C"/>
                </a:solidFill>
                <a:latin typeface="Cambria"/>
                <a:cs typeface="Cambria"/>
              </a:rPr>
              <a:t>learning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30">
                <a:solidFill>
                  <a:srgbClr val="332C2C"/>
                </a:solidFill>
                <a:latin typeface="Cambria"/>
                <a:cs typeface="Cambria"/>
              </a:rPr>
              <a:t>algorithm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0">
                <a:solidFill>
                  <a:srgbClr val="332C2C"/>
                </a:solidFill>
                <a:latin typeface="Cambria"/>
                <a:cs typeface="Cambria"/>
              </a:rPr>
              <a:t>that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332C2C"/>
                </a:solidFill>
                <a:latin typeface="Cambria"/>
                <a:cs typeface="Cambria"/>
              </a:rPr>
              <a:t>belongs</a:t>
            </a:r>
            <a:r>
              <a:rPr dirty="0" sz="3350" spc="-10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65">
                <a:solidFill>
                  <a:srgbClr val="332C2C"/>
                </a:solidFill>
                <a:latin typeface="Cambria"/>
                <a:cs typeface="Cambria"/>
              </a:rPr>
              <a:t>to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332C2C"/>
                </a:solidFill>
                <a:latin typeface="Cambria"/>
                <a:cs typeface="Cambria"/>
              </a:rPr>
              <a:t>the </a:t>
            </a:r>
            <a:r>
              <a:rPr dirty="0" sz="3350" spc="-80">
                <a:solidFill>
                  <a:srgbClr val="332C2C"/>
                </a:solidFill>
                <a:latin typeface="Cambria"/>
                <a:cs typeface="Cambria"/>
              </a:rPr>
              <a:t>ensemble</a:t>
            </a:r>
            <a:r>
              <a:rPr dirty="0" sz="3350" spc="-9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332C2C"/>
                </a:solidFill>
                <a:latin typeface="Cambria"/>
                <a:cs typeface="Cambria"/>
              </a:rPr>
              <a:t>learning</a:t>
            </a:r>
            <a:r>
              <a:rPr dirty="0" sz="3350" spc="-9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Cambria"/>
                <a:cs typeface="Cambria"/>
              </a:rPr>
              <a:t>family.</a:t>
            </a:r>
            <a:endParaRPr sz="3350">
              <a:latin typeface="Cambria"/>
              <a:cs typeface="Cambria"/>
            </a:endParaRPr>
          </a:p>
          <a:p>
            <a:pPr marL="1500505">
              <a:lnSpc>
                <a:spcPts val="3040"/>
              </a:lnSpc>
            </a:pPr>
            <a:r>
              <a:rPr dirty="0" sz="3350">
                <a:solidFill>
                  <a:srgbClr val="332C2C"/>
                </a:solidFill>
                <a:latin typeface="Cambria"/>
                <a:cs typeface="Cambria"/>
              </a:rPr>
              <a:t>It</a:t>
            </a:r>
            <a:r>
              <a:rPr dirty="0" sz="3350" spc="-15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85">
                <a:solidFill>
                  <a:srgbClr val="332C2C"/>
                </a:solidFill>
                <a:latin typeface="Cambria"/>
                <a:cs typeface="Cambria"/>
              </a:rPr>
              <a:t>operates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60">
                <a:solidFill>
                  <a:srgbClr val="332C2C"/>
                </a:solidFill>
                <a:latin typeface="Cambria"/>
                <a:cs typeface="Cambria"/>
              </a:rPr>
              <a:t>by</a:t>
            </a:r>
            <a:r>
              <a:rPr dirty="0" sz="3350" spc="-114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332C2C"/>
                </a:solidFill>
                <a:latin typeface="Cambria"/>
                <a:cs typeface="Cambria"/>
              </a:rPr>
              <a:t>constructing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30">
                <a:solidFill>
                  <a:srgbClr val="332C2C"/>
                </a:solidFill>
                <a:latin typeface="Cambria"/>
                <a:cs typeface="Cambria"/>
              </a:rPr>
              <a:t>multiple</a:t>
            </a:r>
            <a:r>
              <a:rPr dirty="0" sz="3350" spc="-114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332C2C"/>
                </a:solidFill>
                <a:latin typeface="Cambria"/>
                <a:cs typeface="Cambria"/>
              </a:rPr>
              <a:t>decision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90">
                <a:solidFill>
                  <a:srgbClr val="332C2C"/>
                </a:solidFill>
                <a:latin typeface="Cambria"/>
                <a:cs typeface="Cambria"/>
              </a:rPr>
              <a:t>trees</a:t>
            </a:r>
            <a:r>
              <a:rPr dirty="0" sz="3350" spc="-9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332C2C"/>
                </a:solidFill>
                <a:latin typeface="Cambria"/>
                <a:cs typeface="Cambria"/>
              </a:rPr>
              <a:t>during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332C2C"/>
                </a:solidFill>
                <a:latin typeface="Cambria"/>
                <a:cs typeface="Cambria"/>
              </a:rPr>
              <a:t>training</a:t>
            </a:r>
            <a:r>
              <a:rPr dirty="0" sz="3350" spc="-114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332C2C"/>
                </a:solidFill>
                <a:latin typeface="Cambria"/>
                <a:cs typeface="Cambria"/>
              </a:rPr>
              <a:t>and</a:t>
            </a:r>
            <a:endParaRPr sz="3350">
              <a:latin typeface="Cambria"/>
              <a:cs typeface="Cambria"/>
            </a:endParaRPr>
          </a:p>
          <a:p>
            <a:pPr marL="1500505" marR="1680210">
              <a:lnSpc>
                <a:spcPts val="3379"/>
              </a:lnSpc>
              <a:spcBef>
                <a:spcPts val="325"/>
              </a:spcBef>
            </a:pPr>
            <a:r>
              <a:rPr dirty="0" sz="3350" spc="-50">
                <a:solidFill>
                  <a:srgbClr val="332C2C"/>
                </a:solidFill>
                <a:latin typeface="Cambria"/>
                <a:cs typeface="Cambria"/>
              </a:rPr>
              <a:t>outputs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332C2C"/>
                </a:solidFill>
                <a:latin typeface="Cambria"/>
                <a:cs typeface="Cambria"/>
              </a:rPr>
              <a:t>the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mode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332C2C"/>
                </a:solidFill>
                <a:latin typeface="Cambria"/>
                <a:cs typeface="Cambria"/>
              </a:rPr>
              <a:t>of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332C2C"/>
                </a:solidFill>
                <a:latin typeface="Cambria"/>
                <a:cs typeface="Cambria"/>
              </a:rPr>
              <a:t>the</a:t>
            </a:r>
            <a:r>
              <a:rPr dirty="0" sz="3350" spc="-10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75">
                <a:solidFill>
                  <a:srgbClr val="332C2C"/>
                </a:solidFill>
                <a:latin typeface="Cambria"/>
                <a:cs typeface="Cambria"/>
              </a:rPr>
              <a:t>classes</a:t>
            </a:r>
            <a:r>
              <a:rPr dirty="0" sz="3350" spc="-9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65">
                <a:solidFill>
                  <a:srgbClr val="332C2C"/>
                </a:solidFill>
                <a:latin typeface="Cambria"/>
                <a:cs typeface="Cambria"/>
              </a:rPr>
              <a:t>(classiﬁcation)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80">
                <a:solidFill>
                  <a:srgbClr val="332C2C"/>
                </a:solidFill>
                <a:latin typeface="Cambria"/>
                <a:cs typeface="Cambria"/>
              </a:rPr>
              <a:t>or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80">
                <a:solidFill>
                  <a:srgbClr val="332C2C"/>
                </a:solidFill>
                <a:latin typeface="Cambria"/>
                <a:cs typeface="Cambria"/>
              </a:rPr>
              <a:t>mean</a:t>
            </a:r>
            <a:r>
              <a:rPr dirty="0" sz="3350" spc="-10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Cambria"/>
                <a:cs typeface="Cambria"/>
              </a:rPr>
              <a:t>prediction </a:t>
            </a:r>
            <a:r>
              <a:rPr dirty="0" sz="3350" spc="-95">
                <a:solidFill>
                  <a:srgbClr val="332C2C"/>
                </a:solidFill>
                <a:latin typeface="Cambria"/>
                <a:cs typeface="Cambria"/>
              </a:rPr>
              <a:t>(regression)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332C2C"/>
                </a:solidFill>
                <a:latin typeface="Cambria"/>
                <a:cs typeface="Cambria"/>
              </a:rPr>
              <a:t>of</a:t>
            </a:r>
            <a:r>
              <a:rPr dirty="0" sz="3350" spc="-14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332C2C"/>
                </a:solidFill>
                <a:latin typeface="Cambria"/>
                <a:cs typeface="Cambria"/>
              </a:rPr>
              <a:t>the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0">
                <a:solidFill>
                  <a:srgbClr val="332C2C"/>
                </a:solidFill>
                <a:latin typeface="Cambria"/>
                <a:cs typeface="Cambria"/>
              </a:rPr>
              <a:t>individual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Cambria"/>
                <a:cs typeface="Cambria"/>
              </a:rPr>
              <a:t>trees.</a:t>
            </a:r>
            <a:endParaRPr sz="3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335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</a:pPr>
            <a:r>
              <a:rPr dirty="0" sz="4100" spc="-20">
                <a:solidFill>
                  <a:srgbClr val="332C2C"/>
                </a:solidFill>
                <a:latin typeface="Cambria"/>
                <a:cs typeface="Cambria"/>
              </a:rPr>
              <a:t>Why?</a:t>
            </a:r>
            <a:endParaRPr sz="4100">
              <a:latin typeface="Cambria"/>
              <a:cs typeface="Cambria"/>
            </a:endParaRPr>
          </a:p>
          <a:p>
            <a:pPr algn="just" marL="1498600" marR="152400">
              <a:lnSpc>
                <a:spcPts val="3379"/>
              </a:lnSpc>
              <a:spcBef>
                <a:spcPts val="755"/>
              </a:spcBef>
            </a:pPr>
            <a:r>
              <a:rPr dirty="0" sz="3350" spc="-65">
                <a:solidFill>
                  <a:srgbClr val="332C2C"/>
                </a:solidFill>
                <a:latin typeface="Cambria"/>
                <a:cs typeface="Cambria"/>
              </a:rPr>
              <a:t>Random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5">
                <a:solidFill>
                  <a:srgbClr val="332C2C"/>
                </a:solidFill>
                <a:latin typeface="Cambria"/>
                <a:cs typeface="Cambria"/>
              </a:rPr>
              <a:t>Forest</a:t>
            </a:r>
            <a:r>
              <a:rPr dirty="0" sz="3350" spc="-8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Cambria"/>
                <a:cs typeface="Cambria"/>
              </a:rPr>
              <a:t>is</a:t>
            </a:r>
            <a:r>
              <a:rPr dirty="0" sz="3350" spc="-12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332C2C"/>
                </a:solidFill>
                <a:latin typeface="Cambria"/>
                <a:cs typeface="Cambria"/>
              </a:rPr>
              <a:t>well-</a:t>
            </a:r>
            <a:r>
              <a:rPr dirty="0" sz="3350" spc="-65">
                <a:solidFill>
                  <a:srgbClr val="332C2C"/>
                </a:solidFill>
                <a:latin typeface="Cambria"/>
                <a:cs typeface="Cambria"/>
              </a:rPr>
              <a:t>suited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332C2C"/>
                </a:solidFill>
                <a:latin typeface="Cambria"/>
                <a:cs typeface="Cambria"/>
              </a:rPr>
              <a:t>for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55">
                <a:solidFill>
                  <a:srgbClr val="332C2C"/>
                </a:solidFill>
                <a:latin typeface="Cambria"/>
                <a:cs typeface="Cambria"/>
              </a:rPr>
              <a:t>house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332C2C"/>
                </a:solidFill>
                <a:latin typeface="Cambria"/>
                <a:cs typeface="Cambria"/>
              </a:rPr>
              <a:t>price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332C2C"/>
                </a:solidFill>
                <a:latin typeface="Cambria"/>
                <a:cs typeface="Cambria"/>
              </a:rPr>
              <a:t>prediction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332C2C"/>
                </a:solidFill>
                <a:latin typeface="Cambria"/>
                <a:cs typeface="Cambria"/>
              </a:rPr>
              <a:t>due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65">
                <a:solidFill>
                  <a:srgbClr val="332C2C"/>
                </a:solidFill>
                <a:latin typeface="Cambria"/>
                <a:cs typeface="Cambria"/>
              </a:rPr>
              <a:t>to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35">
                <a:solidFill>
                  <a:srgbClr val="332C2C"/>
                </a:solidFill>
                <a:latin typeface="Cambria"/>
                <a:cs typeface="Cambria"/>
              </a:rPr>
              <a:t>its</a:t>
            </a:r>
            <a:r>
              <a:rPr dirty="0" sz="3350" spc="-10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Cambria"/>
                <a:cs typeface="Cambria"/>
              </a:rPr>
              <a:t>ability</a:t>
            </a:r>
            <a:r>
              <a:rPr dirty="0" sz="3350" spc="-11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332C2C"/>
                </a:solidFill>
                <a:latin typeface="Cambria"/>
                <a:cs typeface="Cambria"/>
              </a:rPr>
              <a:t>to </a:t>
            </a:r>
            <a:r>
              <a:rPr dirty="0" sz="3350" spc="-30">
                <a:solidFill>
                  <a:srgbClr val="332C2C"/>
                </a:solidFill>
                <a:latin typeface="Cambria"/>
                <a:cs typeface="Cambria"/>
              </a:rPr>
              <a:t>handle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85">
                <a:solidFill>
                  <a:srgbClr val="332C2C"/>
                </a:solidFill>
                <a:latin typeface="Cambria"/>
                <a:cs typeface="Cambria"/>
              </a:rPr>
              <a:t>complex,</a:t>
            </a:r>
            <a:r>
              <a:rPr dirty="0" sz="3350" spc="-9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332C2C"/>
                </a:solidFill>
                <a:latin typeface="Cambria"/>
                <a:cs typeface="Cambria"/>
              </a:rPr>
              <a:t>high-</a:t>
            </a:r>
            <a:r>
              <a:rPr dirty="0" sz="3350" spc="-35">
                <a:solidFill>
                  <a:srgbClr val="332C2C"/>
                </a:solidFill>
                <a:latin typeface="Cambria"/>
                <a:cs typeface="Cambria"/>
              </a:rPr>
              <a:t>dimensional</a:t>
            </a:r>
            <a:r>
              <a:rPr dirty="0" sz="3350" spc="-9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80">
                <a:solidFill>
                  <a:srgbClr val="332C2C"/>
                </a:solidFill>
                <a:latin typeface="Cambria"/>
                <a:cs typeface="Cambria"/>
              </a:rPr>
              <a:t>datasets</a:t>
            </a:r>
            <a:r>
              <a:rPr dirty="0" sz="3350" spc="-9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85">
                <a:solidFill>
                  <a:srgbClr val="332C2C"/>
                </a:solidFill>
                <a:latin typeface="Cambria"/>
                <a:cs typeface="Cambria"/>
              </a:rPr>
              <a:t>with</a:t>
            </a:r>
            <a:r>
              <a:rPr dirty="0" sz="3350" spc="-9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332C2C"/>
                </a:solidFill>
                <a:latin typeface="Cambria"/>
                <a:cs typeface="Cambria"/>
              </a:rPr>
              <a:t>numerous</a:t>
            </a:r>
            <a:r>
              <a:rPr dirty="0" sz="3350" spc="-9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55">
                <a:solidFill>
                  <a:srgbClr val="332C2C"/>
                </a:solidFill>
                <a:latin typeface="Cambria"/>
                <a:cs typeface="Cambria"/>
              </a:rPr>
              <a:t>features,</a:t>
            </a:r>
            <a:r>
              <a:rPr dirty="0" sz="3350" spc="-9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Cambria"/>
                <a:cs typeface="Cambria"/>
              </a:rPr>
              <a:t>which is</a:t>
            </a:r>
            <a:r>
              <a:rPr dirty="0" sz="3350" spc="-15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35">
                <a:solidFill>
                  <a:srgbClr val="332C2C"/>
                </a:solidFill>
                <a:latin typeface="Cambria"/>
                <a:cs typeface="Cambria"/>
              </a:rPr>
              <a:t>often</a:t>
            </a:r>
            <a:r>
              <a:rPr dirty="0" sz="3350" spc="-114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332C2C"/>
                </a:solidFill>
                <a:latin typeface="Cambria"/>
                <a:cs typeface="Cambria"/>
              </a:rPr>
              <a:t>the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85">
                <a:solidFill>
                  <a:srgbClr val="332C2C"/>
                </a:solidFill>
                <a:latin typeface="Cambria"/>
                <a:cs typeface="Cambria"/>
              </a:rPr>
              <a:t>case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332C2C"/>
                </a:solidFill>
                <a:latin typeface="Cambria"/>
                <a:cs typeface="Cambria"/>
              </a:rPr>
              <a:t>in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332C2C"/>
                </a:solidFill>
                <a:latin typeface="Cambria"/>
                <a:cs typeface="Cambria"/>
              </a:rPr>
              <a:t>real</a:t>
            </a:r>
            <a:r>
              <a:rPr dirty="0" sz="3350" spc="-12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95">
                <a:solidFill>
                  <a:srgbClr val="332C2C"/>
                </a:solidFill>
                <a:latin typeface="Cambria"/>
                <a:cs typeface="Cambria"/>
              </a:rPr>
              <a:t>estate</a:t>
            </a:r>
            <a:r>
              <a:rPr dirty="0" sz="3350" spc="-10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332C2C"/>
                </a:solidFill>
                <a:latin typeface="Cambria"/>
                <a:cs typeface="Cambria"/>
              </a:rPr>
              <a:t>data.</a:t>
            </a:r>
            <a:endParaRPr sz="3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135">
                <a:latin typeface="Cambria"/>
                <a:cs typeface="Cambria"/>
              </a:rPr>
              <a:t>Deployment</a:t>
            </a:r>
            <a:r>
              <a:rPr dirty="0" spc="-185">
                <a:latin typeface="Cambria"/>
                <a:cs typeface="Cambria"/>
              </a:rPr>
              <a:t> </a:t>
            </a:r>
            <a:r>
              <a:rPr dirty="0" spc="-85">
                <a:latin typeface="Cambria"/>
                <a:cs typeface="Cambria"/>
              </a:rPr>
              <a:t>and</a:t>
            </a:r>
            <a:r>
              <a:rPr dirty="0" spc="-180">
                <a:latin typeface="Cambria"/>
                <a:cs typeface="Cambria"/>
              </a:rPr>
              <a:t> </a:t>
            </a:r>
            <a:r>
              <a:rPr dirty="0" spc="-120">
                <a:latin typeface="Cambria"/>
                <a:cs typeface="Cambria"/>
              </a:rPr>
              <a:t>Future</a:t>
            </a:r>
            <a:r>
              <a:rPr dirty="0" spc="-180">
                <a:latin typeface="Cambria"/>
                <a:cs typeface="Cambria"/>
              </a:rPr>
              <a:t> </a:t>
            </a:r>
            <a:r>
              <a:rPr dirty="0" spc="-315">
                <a:latin typeface="Cambria"/>
                <a:cs typeface="Cambria"/>
              </a:rPr>
              <a:t>Work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927" y="3115653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927" y="3620478"/>
            <a:ext cx="114300" cy="11430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533702" y="558760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550" y="97904"/>
                </a:moveTo>
                <a:lnTo>
                  <a:pt x="198945" y="58331"/>
                </a:lnTo>
                <a:lnTo>
                  <a:pt x="174002" y="25831"/>
                </a:lnTo>
                <a:lnTo>
                  <a:pt x="138518" y="5346"/>
                </a:lnTo>
                <a:lnTo>
                  <a:pt x="111658" y="0"/>
                </a:lnTo>
                <a:lnTo>
                  <a:pt x="97904" y="0"/>
                </a:lnTo>
                <a:lnTo>
                  <a:pt x="58331" y="10617"/>
                </a:lnTo>
                <a:lnTo>
                  <a:pt x="25831" y="35560"/>
                </a:lnTo>
                <a:lnTo>
                  <a:pt x="5334" y="71043"/>
                </a:lnTo>
                <a:lnTo>
                  <a:pt x="0" y="97904"/>
                </a:lnTo>
                <a:lnTo>
                  <a:pt x="0" y="111658"/>
                </a:lnTo>
                <a:lnTo>
                  <a:pt x="10617" y="151231"/>
                </a:lnTo>
                <a:lnTo>
                  <a:pt x="35560" y="183730"/>
                </a:lnTo>
                <a:lnTo>
                  <a:pt x="71043" y="204216"/>
                </a:lnTo>
                <a:lnTo>
                  <a:pt x="97904" y="209550"/>
                </a:lnTo>
                <a:lnTo>
                  <a:pt x="111658" y="209550"/>
                </a:lnTo>
                <a:lnTo>
                  <a:pt x="151231" y="198945"/>
                </a:lnTo>
                <a:lnTo>
                  <a:pt x="183730" y="174002"/>
                </a:lnTo>
                <a:lnTo>
                  <a:pt x="204216" y="138518"/>
                </a:lnTo>
                <a:lnTo>
                  <a:pt x="209550" y="111658"/>
                </a:lnTo>
                <a:lnTo>
                  <a:pt x="209550" y="104775"/>
                </a:lnTo>
                <a:lnTo>
                  <a:pt x="209550" y="97904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533702" y="634960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550" y="97904"/>
                </a:moveTo>
                <a:lnTo>
                  <a:pt x="198945" y="58331"/>
                </a:lnTo>
                <a:lnTo>
                  <a:pt x="174002" y="25831"/>
                </a:lnTo>
                <a:lnTo>
                  <a:pt x="138518" y="5346"/>
                </a:lnTo>
                <a:lnTo>
                  <a:pt x="111658" y="0"/>
                </a:lnTo>
                <a:lnTo>
                  <a:pt x="97904" y="0"/>
                </a:lnTo>
                <a:lnTo>
                  <a:pt x="58331" y="10617"/>
                </a:lnTo>
                <a:lnTo>
                  <a:pt x="25831" y="35560"/>
                </a:lnTo>
                <a:lnTo>
                  <a:pt x="5334" y="71043"/>
                </a:lnTo>
                <a:lnTo>
                  <a:pt x="0" y="97904"/>
                </a:lnTo>
                <a:lnTo>
                  <a:pt x="0" y="111658"/>
                </a:lnTo>
                <a:lnTo>
                  <a:pt x="10617" y="151231"/>
                </a:lnTo>
                <a:lnTo>
                  <a:pt x="35560" y="183730"/>
                </a:lnTo>
                <a:lnTo>
                  <a:pt x="71043" y="204216"/>
                </a:lnTo>
                <a:lnTo>
                  <a:pt x="97904" y="209550"/>
                </a:lnTo>
                <a:lnTo>
                  <a:pt x="111658" y="209550"/>
                </a:lnTo>
                <a:lnTo>
                  <a:pt x="151231" y="198945"/>
                </a:lnTo>
                <a:lnTo>
                  <a:pt x="183730" y="174002"/>
                </a:lnTo>
                <a:lnTo>
                  <a:pt x="204216" y="138518"/>
                </a:lnTo>
                <a:lnTo>
                  <a:pt x="209550" y="111658"/>
                </a:lnTo>
                <a:lnTo>
                  <a:pt x="209550" y="104775"/>
                </a:lnTo>
                <a:lnTo>
                  <a:pt x="209550" y="97904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533702" y="711160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550" y="97904"/>
                </a:moveTo>
                <a:lnTo>
                  <a:pt x="198945" y="58331"/>
                </a:lnTo>
                <a:lnTo>
                  <a:pt x="174002" y="25831"/>
                </a:lnTo>
                <a:lnTo>
                  <a:pt x="138518" y="5359"/>
                </a:lnTo>
                <a:lnTo>
                  <a:pt x="111658" y="0"/>
                </a:lnTo>
                <a:lnTo>
                  <a:pt x="97904" y="0"/>
                </a:lnTo>
                <a:lnTo>
                  <a:pt x="58331" y="10617"/>
                </a:lnTo>
                <a:lnTo>
                  <a:pt x="25831" y="35560"/>
                </a:lnTo>
                <a:lnTo>
                  <a:pt x="5334" y="71056"/>
                </a:lnTo>
                <a:lnTo>
                  <a:pt x="0" y="97904"/>
                </a:lnTo>
                <a:lnTo>
                  <a:pt x="0" y="111671"/>
                </a:lnTo>
                <a:lnTo>
                  <a:pt x="10617" y="151231"/>
                </a:lnTo>
                <a:lnTo>
                  <a:pt x="35560" y="183743"/>
                </a:lnTo>
                <a:lnTo>
                  <a:pt x="71043" y="204216"/>
                </a:lnTo>
                <a:lnTo>
                  <a:pt x="97904" y="209550"/>
                </a:lnTo>
                <a:lnTo>
                  <a:pt x="111658" y="209550"/>
                </a:lnTo>
                <a:lnTo>
                  <a:pt x="151231" y="198945"/>
                </a:lnTo>
                <a:lnTo>
                  <a:pt x="183730" y="174002"/>
                </a:lnTo>
                <a:lnTo>
                  <a:pt x="204216" y="138518"/>
                </a:lnTo>
                <a:lnTo>
                  <a:pt x="209550" y="111671"/>
                </a:lnTo>
                <a:lnTo>
                  <a:pt x="209550" y="104775"/>
                </a:lnTo>
                <a:lnTo>
                  <a:pt x="209550" y="97904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543685" marR="3109595" indent="530225">
              <a:lnSpc>
                <a:spcPct val="100400"/>
              </a:lnSpc>
              <a:spcBef>
                <a:spcPts val="85"/>
              </a:spcBef>
            </a:pPr>
            <a:r>
              <a:rPr dirty="0" spc="-75"/>
              <a:t>Frontend</a:t>
            </a:r>
            <a:r>
              <a:rPr dirty="0" spc="-170"/>
              <a:t> </a:t>
            </a:r>
            <a:r>
              <a:rPr dirty="0" spc="-55"/>
              <a:t>-</a:t>
            </a:r>
            <a:r>
              <a:rPr dirty="0" spc="-170"/>
              <a:t> </a:t>
            </a:r>
            <a:r>
              <a:rPr dirty="0" spc="-105"/>
              <a:t>React</a:t>
            </a:r>
            <a:r>
              <a:rPr dirty="0" spc="-170"/>
              <a:t> </a:t>
            </a:r>
            <a:r>
              <a:rPr dirty="0" spc="-25"/>
              <a:t>js </a:t>
            </a:r>
            <a:r>
              <a:rPr dirty="0" spc="-95"/>
              <a:t>Backend</a:t>
            </a:r>
            <a:r>
              <a:rPr dirty="0" spc="-175"/>
              <a:t> </a:t>
            </a:r>
            <a:r>
              <a:rPr dirty="0" spc="-55"/>
              <a:t>-</a:t>
            </a:r>
            <a:r>
              <a:rPr dirty="0" spc="-175"/>
              <a:t> </a:t>
            </a:r>
            <a:r>
              <a:rPr dirty="0" spc="-55"/>
              <a:t>Python</a:t>
            </a:r>
            <a:r>
              <a:rPr dirty="0" spc="-175"/>
              <a:t> </a:t>
            </a:r>
            <a:r>
              <a:rPr dirty="0" spc="-85"/>
              <a:t>(Flask)</a:t>
            </a:r>
          </a:p>
          <a:p>
            <a:pPr>
              <a:lnSpc>
                <a:spcPct val="100000"/>
              </a:lnSpc>
              <a:spcBef>
                <a:spcPts val="2805"/>
              </a:spcBef>
            </a:pPr>
          </a:p>
          <a:p>
            <a:pPr marL="12700">
              <a:lnSpc>
                <a:spcPct val="100000"/>
              </a:lnSpc>
            </a:pPr>
            <a:r>
              <a:rPr dirty="0" sz="3350" spc="-60" b="0">
                <a:solidFill>
                  <a:srgbClr val="332C2C"/>
                </a:solidFill>
                <a:latin typeface="Cambria"/>
                <a:cs typeface="Cambria"/>
              </a:rPr>
              <a:t>Ideas</a:t>
            </a:r>
            <a:r>
              <a:rPr dirty="0" sz="3350" spc="-125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45" b="0">
                <a:solidFill>
                  <a:srgbClr val="332C2C"/>
                </a:solidFill>
                <a:latin typeface="Cambria"/>
                <a:cs typeface="Cambria"/>
              </a:rPr>
              <a:t>for</a:t>
            </a:r>
            <a:r>
              <a:rPr dirty="0" sz="3350" spc="-114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5" b="0">
                <a:solidFill>
                  <a:srgbClr val="332C2C"/>
                </a:solidFill>
                <a:latin typeface="Cambria"/>
                <a:cs typeface="Cambria"/>
              </a:rPr>
              <a:t>future</a:t>
            </a:r>
            <a:r>
              <a:rPr dirty="0" sz="3350" spc="-110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50" b="0">
                <a:solidFill>
                  <a:srgbClr val="332C2C"/>
                </a:solidFill>
                <a:latin typeface="Cambria"/>
                <a:cs typeface="Cambria"/>
              </a:rPr>
              <a:t>enhancements</a:t>
            </a:r>
            <a:r>
              <a:rPr dirty="0" sz="3350" spc="-110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20" b="0">
                <a:solidFill>
                  <a:srgbClr val="332C2C"/>
                </a:solidFill>
                <a:latin typeface="Cambria"/>
                <a:cs typeface="Cambria"/>
              </a:rPr>
              <a:t>and</a:t>
            </a:r>
            <a:r>
              <a:rPr dirty="0" sz="3350" spc="-114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3350" spc="-95" b="0">
                <a:solidFill>
                  <a:srgbClr val="332C2C"/>
                </a:solidFill>
                <a:latin typeface="Cambria"/>
                <a:cs typeface="Cambria"/>
              </a:rPr>
              <a:t>improvements </a:t>
            </a:r>
            <a:r>
              <a:rPr dirty="0" sz="3350" spc="-50" b="0">
                <a:solidFill>
                  <a:srgbClr val="332C2C"/>
                </a:solidFill>
                <a:latin typeface="Cambria"/>
                <a:cs typeface="Cambria"/>
              </a:rPr>
              <a:t>:</a:t>
            </a:r>
            <a:endParaRPr sz="3350">
              <a:latin typeface="Cambria"/>
              <a:cs typeface="Cambria"/>
            </a:endParaRPr>
          </a:p>
          <a:p>
            <a:pPr marL="434975" marR="3667125">
              <a:lnSpc>
                <a:spcPts val="6000"/>
              </a:lnSpc>
              <a:spcBef>
                <a:spcPts val="530"/>
              </a:spcBef>
            </a:pPr>
            <a:r>
              <a:rPr dirty="0" sz="2750" spc="-40" b="0">
                <a:solidFill>
                  <a:srgbClr val="332C2C"/>
                </a:solidFill>
                <a:latin typeface="Cambria"/>
                <a:cs typeface="Cambria"/>
              </a:rPr>
              <a:t>Incorporating</a:t>
            </a:r>
            <a:r>
              <a:rPr dirty="0" sz="2750" spc="-50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2750" spc="-20" b="0">
                <a:solidFill>
                  <a:srgbClr val="332C2C"/>
                </a:solidFill>
                <a:latin typeface="Cambria"/>
                <a:cs typeface="Cambria"/>
              </a:rPr>
              <a:t>additional</a:t>
            </a:r>
            <a:r>
              <a:rPr dirty="0" sz="2750" spc="-45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2750" spc="-25" b="0">
                <a:solidFill>
                  <a:srgbClr val="332C2C"/>
                </a:solidFill>
                <a:latin typeface="Cambria"/>
                <a:cs typeface="Cambria"/>
              </a:rPr>
              <a:t>features </a:t>
            </a:r>
            <a:r>
              <a:rPr dirty="0" sz="2750" spc="-30" b="0">
                <a:solidFill>
                  <a:srgbClr val="332C2C"/>
                </a:solidFill>
                <a:latin typeface="Cambria"/>
                <a:cs typeface="Cambria"/>
              </a:rPr>
              <a:t>Fine-</a:t>
            </a:r>
            <a:r>
              <a:rPr dirty="0" sz="2750" spc="-20" b="0">
                <a:solidFill>
                  <a:srgbClr val="332C2C"/>
                </a:solidFill>
                <a:latin typeface="Cambria"/>
                <a:cs typeface="Cambria"/>
              </a:rPr>
              <a:t>tuning</a:t>
            </a:r>
            <a:r>
              <a:rPr dirty="0" sz="2750" spc="-85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2750" spc="-10" b="0">
                <a:solidFill>
                  <a:srgbClr val="332C2C"/>
                </a:solidFill>
                <a:latin typeface="Cambria"/>
                <a:cs typeface="Cambria"/>
              </a:rPr>
              <a:t>hyperparameters</a:t>
            </a:r>
            <a:endParaRPr sz="2750">
              <a:latin typeface="Cambria"/>
              <a:cs typeface="Cambria"/>
            </a:endParaRPr>
          </a:p>
          <a:p>
            <a:pPr marL="434975">
              <a:lnSpc>
                <a:spcPct val="100000"/>
              </a:lnSpc>
              <a:spcBef>
                <a:spcPts val="2050"/>
              </a:spcBef>
            </a:pPr>
            <a:r>
              <a:rPr dirty="0" sz="2750" spc="-40" b="0">
                <a:solidFill>
                  <a:srgbClr val="332C2C"/>
                </a:solidFill>
                <a:latin typeface="Cambria"/>
                <a:cs typeface="Cambria"/>
              </a:rPr>
              <a:t>Exploring</a:t>
            </a:r>
            <a:r>
              <a:rPr dirty="0" sz="2750" spc="-80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2750" spc="-40" b="0">
                <a:solidFill>
                  <a:srgbClr val="332C2C"/>
                </a:solidFill>
                <a:latin typeface="Cambria"/>
                <a:cs typeface="Cambria"/>
              </a:rPr>
              <a:t>alternative</a:t>
            </a:r>
            <a:r>
              <a:rPr dirty="0" sz="2750" spc="-80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2750" spc="-30" b="0">
                <a:solidFill>
                  <a:srgbClr val="332C2C"/>
                </a:solidFill>
                <a:latin typeface="Cambria"/>
                <a:cs typeface="Cambria"/>
              </a:rPr>
              <a:t>machine</a:t>
            </a:r>
            <a:r>
              <a:rPr dirty="0" sz="2750" spc="-75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2750" spc="-25" b="0">
                <a:solidFill>
                  <a:srgbClr val="332C2C"/>
                </a:solidFill>
                <a:latin typeface="Cambria"/>
                <a:cs typeface="Cambria"/>
              </a:rPr>
              <a:t>learning</a:t>
            </a:r>
            <a:r>
              <a:rPr dirty="0" sz="2750" spc="-80" b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2750" spc="-10" b="0">
                <a:solidFill>
                  <a:srgbClr val="332C2C"/>
                </a:solidFill>
                <a:latin typeface="Cambria"/>
                <a:cs typeface="Cambria"/>
              </a:rPr>
              <a:t>algorithms</a:t>
            </a:r>
            <a:endParaRPr sz="2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752686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99399" y="3052711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66738"/>
                </a:moveTo>
                <a:lnTo>
                  <a:pt x="128231" y="27838"/>
                </a:lnTo>
                <a:lnTo>
                  <a:pt x="94437" y="3632"/>
                </a:lnTo>
                <a:lnTo>
                  <a:pt x="76123" y="0"/>
                </a:lnTo>
                <a:lnTo>
                  <a:pt x="66738" y="0"/>
                </a:lnTo>
                <a:lnTo>
                  <a:pt x="27851" y="14643"/>
                </a:lnTo>
                <a:lnTo>
                  <a:pt x="3632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43" y="115023"/>
                </a:lnTo>
                <a:lnTo>
                  <a:pt x="48425" y="139217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19"/>
                </a:lnTo>
                <a:lnTo>
                  <a:pt x="139230" y="94437"/>
                </a:lnTo>
                <a:lnTo>
                  <a:pt x="142875" y="76123"/>
                </a:lnTo>
                <a:lnTo>
                  <a:pt x="142875" y="71437"/>
                </a:lnTo>
                <a:lnTo>
                  <a:pt x="142875" y="6673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Advantages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1775307" y="5728309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66751"/>
                </a:moveTo>
                <a:lnTo>
                  <a:pt x="128231" y="27851"/>
                </a:lnTo>
                <a:lnTo>
                  <a:pt x="94449" y="3644"/>
                </a:lnTo>
                <a:lnTo>
                  <a:pt x="76136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37"/>
                </a:lnTo>
                <a:lnTo>
                  <a:pt x="0" y="66751"/>
                </a:lnTo>
                <a:lnTo>
                  <a:pt x="0" y="76123"/>
                </a:lnTo>
                <a:lnTo>
                  <a:pt x="14655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36" y="142875"/>
                </a:lnTo>
                <a:lnTo>
                  <a:pt x="115036" y="128231"/>
                </a:lnTo>
                <a:lnTo>
                  <a:pt x="139242" y="94437"/>
                </a:lnTo>
                <a:lnTo>
                  <a:pt x="142875" y="76123"/>
                </a:lnTo>
                <a:lnTo>
                  <a:pt x="142875" y="71437"/>
                </a:lnTo>
                <a:lnTo>
                  <a:pt x="142875" y="6675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105507" y="2726655"/>
            <a:ext cx="13284200" cy="48907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just" marL="36195">
              <a:lnSpc>
                <a:spcPct val="100000"/>
              </a:lnSpc>
              <a:spcBef>
                <a:spcPts val="865"/>
              </a:spcBef>
            </a:pPr>
            <a:r>
              <a:rPr dirty="0" sz="3350" spc="380">
                <a:solidFill>
                  <a:srgbClr val="332C2C"/>
                </a:solidFill>
                <a:latin typeface="Calibri"/>
                <a:cs typeface="Calibri"/>
              </a:rPr>
              <a:t>Informed</a:t>
            </a:r>
            <a:r>
              <a:rPr dirty="0" sz="3350" spc="16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350" spc="330">
                <a:solidFill>
                  <a:srgbClr val="332C2C"/>
                </a:solidFill>
                <a:latin typeface="Calibri"/>
                <a:cs typeface="Calibri"/>
              </a:rPr>
              <a:t>Decision-</a:t>
            </a:r>
            <a:r>
              <a:rPr dirty="0" sz="3350" spc="360">
                <a:solidFill>
                  <a:srgbClr val="332C2C"/>
                </a:solidFill>
                <a:latin typeface="Calibri"/>
                <a:cs typeface="Calibri"/>
              </a:rPr>
              <a:t>Making:</a:t>
            </a:r>
            <a:endParaRPr sz="3350">
              <a:latin typeface="Calibri"/>
              <a:cs typeface="Calibri"/>
            </a:endParaRPr>
          </a:p>
          <a:p>
            <a:pPr algn="just" marL="78740" marR="5080">
              <a:lnSpc>
                <a:spcPct val="101299"/>
              </a:lnSpc>
              <a:spcBef>
                <a:spcPts val="525"/>
              </a:spcBef>
            </a:pPr>
            <a:r>
              <a:rPr dirty="0" sz="2550" spc="265">
                <a:solidFill>
                  <a:srgbClr val="332C2C"/>
                </a:solidFill>
                <a:latin typeface="Calibri"/>
                <a:cs typeface="Calibri"/>
              </a:rPr>
              <a:t>Accurate</a:t>
            </a:r>
            <a:r>
              <a:rPr dirty="0" sz="2550" spc="345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295">
                <a:solidFill>
                  <a:srgbClr val="332C2C"/>
                </a:solidFill>
                <a:latin typeface="Calibri"/>
                <a:cs typeface="Calibri"/>
              </a:rPr>
              <a:t>house</a:t>
            </a:r>
            <a:r>
              <a:rPr dirty="0" sz="2550" spc="340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229">
                <a:solidFill>
                  <a:srgbClr val="332C2C"/>
                </a:solidFill>
                <a:latin typeface="Calibri"/>
                <a:cs typeface="Calibri"/>
              </a:rPr>
              <a:t>price</a:t>
            </a:r>
            <a:r>
              <a:rPr dirty="0" sz="2550" spc="345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245">
                <a:solidFill>
                  <a:srgbClr val="332C2C"/>
                </a:solidFill>
                <a:latin typeface="Calibri"/>
                <a:cs typeface="Calibri"/>
              </a:rPr>
              <a:t>predictions</a:t>
            </a:r>
            <a:r>
              <a:rPr dirty="0" sz="2550" spc="340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320">
                <a:solidFill>
                  <a:srgbClr val="332C2C"/>
                </a:solidFill>
                <a:latin typeface="Calibri"/>
                <a:cs typeface="Calibri"/>
              </a:rPr>
              <a:t>empower</a:t>
            </a:r>
            <a:r>
              <a:rPr dirty="0" sz="2550" spc="345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210">
                <a:solidFill>
                  <a:srgbClr val="332C2C"/>
                </a:solidFill>
                <a:latin typeface="Calibri"/>
                <a:cs typeface="Calibri"/>
              </a:rPr>
              <a:t>buyers,</a:t>
            </a:r>
            <a:r>
              <a:rPr dirty="0" sz="2550" spc="345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145">
                <a:solidFill>
                  <a:srgbClr val="332C2C"/>
                </a:solidFill>
                <a:latin typeface="Calibri"/>
                <a:cs typeface="Calibri"/>
              </a:rPr>
              <a:t>sellers,</a:t>
            </a:r>
            <a:r>
              <a:rPr dirty="0" sz="2550" spc="340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35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dirty="0" sz="2550" spc="340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165">
                <a:solidFill>
                  <a:srgbClr val="332C2C"/>
                </a:solidFill>
                <a:latin typeface="Calibri"/>
                <a:cs typeface="Calibri"/>
              </a:rPr>
              <a:t>real</a:t>
            </a:r>
            <a:r>
              <a:rPr dirty="0" sz="2550" spc="345">
                <a:solidFill>
                  <a:srgbClr val="332C2C"/>
                </a:solidFill>
                <a:latin typeface="Calibri"/>
                <a:cs typeface="Calibri"/>
              </a:rPr>
              <a:t>  </a:t>
            </a:r>
            <a:r>
              <a:rPr dirty="0" sz="2550" spc="210">
                <a:solidFill>
                  <a:srgbClr val="332C2C"/>
                </a:solidFill>
                <a:latin typeface="Calibri"/>
                <a:cs typeface="Calibri"/>
              </a:rPr>
              <a:t>estate </a:t>
            </a:r>
            <a:r>
              <a:rPr dirty="0" sz="2550" spc="215">
                <a:solidFill>
                  <a:srgbClr val="332C2C"/>
                </a:solidFill>
                <a:latin typeface="Calibri"/>
                <a:cs typeface="Calibri"/>
              </a:rPr>
              <a:t>professionals</a:t>
            </a:r>
            <a:r>
              <a:rPr dirty="0" sz="2550" spc="409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85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dirty="0" sz="2550" spc="41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70">
                <a:solidFill>
                  <a:srgbClr val="332C2C"/>
                </a:solidFill>
                <a:latin typeface="Calibri"/>
                <a:cs typeface="Calibri"/>
              </a:rPr>
              <a:t>make</a:t>
            </a:r>
            <a:r>
              <a:rPr dirty="0" sz="2550" spc="409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75">
                <a:solidFill>
                  <a:srgbClr val="332C2C"/>
                </a:solidFill>
                <a:latin typeface="Calibri"/>
                <a:cs typeface="Calibri"/>
              </a:rPr>
              <a:t>informed</a:t>
            </a:r>
            <a:r>
              <a:rPr dirty="0" sz="2550" spc="409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20">
                <a:solidFill>
                  <a:srgbClr val="332C2C"/>
                </a:solidFill>
                <a:latin typeface="Calibri"/>
                <a:cs typeface="Calibri"/>
              </a:rPr>
              <a:t>decisions.</a:t>
            </a:r>
            <a:r>
              <a:rPr dirty="0" sz="2550" spc="41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80">
                <a:solidFill>
                  <a:srgbClr val="332C2C"/>
                </a:solidFill>
                <a:latin typeface="Calibri"/>
                <a:cs typeface="Calibri"/>
              </a:rPr>
              <a:t>Buyers</a:t>
            </a:r>
            <a:r>
              <a:rPr dirty="0" sz="2550" spc="409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35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dirty="0" sz="2550" spc="409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15">
                <a:solidFill>
                  <a:srgbClr val="332C2C"/>
                </a:solidFill>
                <a:latin typeface="Calibri"/>
                <a:cs typeface="Calibri"/>
              </a:rPr>
              <a:t>identify</a:t>
            </a:r>
            <a:r>
              <a:rPr dirty="0" sz="2550" spc="41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29">
                <a:solidFill>
                  <a:srgbClr val="332C2C"/>
                </a:solidFill>
                <a:latin typeface="Calibri"/>
                <a:cs typeface="Calibri"/>
              </a:rPr>
              <a:t>properties</a:t>
            </a:r>
            <a:r>
              <a:rPr dirty="0" sz="2550" spc="409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50">
                <a:solidFill>
                  <a:srgbClr val="332C2C"/>
                </a:solidFill>
                <a:latin typeface="Calibri"/>
                <a:cs typeface="Calibri"/>
              </a:rPr>
              <a:t>within </a:t>
            </a:r>
            <a:r>
              <a:rPr dirty="0" sz="2550" spc="210">
                <a:solidFill>
                  <a:srgbClr val="332C2C"/>
                </a:solidFill>
                <a:latin typeface="Calibri"/>
                <a:cs typeface="Calibri"/>
              </a:rPr>
              <a:t>their</a:t>
            </a:r>
            <a:r>
              <a:rPr dirty="0" sz="2550" spc="44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90">
                <a:solidFill>
                  <a:srgbClr val="332C2C"/>
                </a:solidFill>
                <a:latin typeface="Calibri"/>
                <a:cs typeface="Calibri"/>
              </a:rPr>
              <a:t>budget,</a:t>
            </a:r>
            <a:r>
              <a:rPr dirty="0" sz="2550" spc="44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80">
                <a:solidFill>
                  <a:srgbClr val="332C2C"/>
                </a:solidFill>
                <a:latin typeface="Calibri"/>
                <a:cs typeface="Calibri"/>
              </a:rPr>
              <a:t>sellers</a:t>
            </a:r>
            <a:r>
              <a:rPr dirty="0" sz="2550" spc="44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35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dirty="0" sz="2550" spc="44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25">
                <a:solidFill>
                  <a:srgbClr val="332C2C"/>
                </a:solidFill>
                <a:latin typeface="Calibri"/>
                <a:cs typeface="Calibri"/>
              </a:rPr>
              <a:t>set</a:t>
            </a:r>
            <a:r>
              <a:rPr dirty="0" sz="2550" spc="44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54">
                <a:solidFill>
                  <a:srgbClr val="332C2C"/>
                </a:solidFill>
                <a:latin typeface="Calibri"/>
                <a:cs typeface="Calibri"/>
              </a:rPr>
              <a:t>competitive</a:t>
            </a:r>
            <a:r>
              <a:rPr dirty="0" sz="2550" spc="44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29">
                <a:solidFill>
                  <a:srgbClr val="332C2C"/>
                </a:solidFill>
                <a:latin typeface="Calibri"/>
                <a:cs typeface="Calibri"/>
              </a:rPr>
              <a:t>listing</a:t>
            </a:r>
            <a:r>
              <a:rPr dirty="0" sz="2550" spc="44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85">
                <a:solidFill>
                  <a:srgbClr val="332C2C"/>
                </a:solidFill>
                <a:latin typeface="Calibri"/>
                <a:cs typeface="Calibri"/>
              </a:rPr>
              <a:t>prices,</a:t>
            </a:r>
            <a:r>
              <a:rPr dirty="0" sz="2550" spc="44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5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dirty="0" sz="2550" spc="44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04">
                <a:solidFill>
                  <a:srgbClr val="332C2C"/>
                </a:solidFill>
                <a:latin typeface="Calibri"/>
                <a:cs typeface="Calibri"/>
              </a:rPr>
              <a:t>investors</a:t>
            </a:r>
            <a:r>
              <a:rPr dirty="0" sz="2550" spc="44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35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dirty="0" sz="2550" spc="44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35">
                <a:solidFill>
                  <a:srgbClr val="332C2C"/>
                </a:solidFill>
                <a:latin typeface="Calibri"/>
                <a:cs typeface="Calibri"/>
              </a:rPr>
              <a:t>assess </a:t>
            </a:r>
            <a:r>
              <a:rPr dirty="0" sz="2550" spc="225">
                <a:solidFill>
                  <a:srgbClr val="332C2C"/>
                </a:solidFill>
                <a:latin typeface="Calibri"/>
                <a:cs typeface="Calibri"/>
              </a:rPr>
              <a:t>potential</a:t>
            </a:r>
            <a:r>
              <a:rPr dirty="0" sz="2550" spc="114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85">
                <a:solidFill>
                  <a:srgbClr val="332C2C"/>
                </a:solidFill>
                <a:latin typeface="Calibri"/>
                <a:cs typeface="Calibri"/>
              </a:rPr>
              <a:t>returns.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5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3350" spc="390">
                <a:solidFill>
                  <a:srgbClr val="332C2C"/>
                </a:solidFill>
                <a:latin typeface="Calibri"/>
                <a:cs typeface="Calibri"/>
              </a:rPr>
              <a:t>Risk</a:t>
            </a:r>
            <a:r>
              <a:rPr dirty="0" sz="3350" spc="14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350" spc="260">
                <a:solidFill>
                  <a:srgbClr val="332C2C"/>
                </a:solidFill>
                <a:latin typeface="Calibri"/>
                <a:cs typeface="Calibri"/>
              </a:rPr>
              <a:t>Mitigation:</a:t>
            </a:r>
            <a:endParaRPr sz="3350">
              <a:latin typeface="Calibri"/>
              <a:cs typeface="Calibri"/>
            </a:endParaRPr>
          </a:p>
          <a:p>
            <a:pPr marL="79375" marR="236854">
              <a:lnSpc>
                <a:spcPct val="101299"/>
              </a:lnSpc>
              <a:spcBef>
                <a:spcPts val="55"/>
              </a:spcBef>
            </a:pPr>
            <a:r>
              <a:rPr dirty="0" sz="2550" spc="254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60">
                <a:solidFill>
                  <a:srgbClr val="332C2C"/>
                </a:solidFill>
                <a:latin typeface="Calibri"/>
                <a:cs typeface="Calibri"/>
              </a:rPr>
              <a:t>buyers</a:t>
            </a:r>
            <a:r>
              <a:rPr dirty="0" sz="255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5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75">
                <a:solidFill>
                  <a:srgbClr val="332C2C"/>
                </a:solidFill>
                <a:latin typeface="Calibri"/>
                <a:cs typeface="Calibri"/>
              </a:rPr>
              <a:t>investors,</a:t>
            </a:r>
            <a:r>
              <a:rPr dirty="0" sz="255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60">
                <a:solidFill>
                  <a:srgbClr val="332C2C"/>
                </a:solidFill>
                <a:latin typeface="Calibri"/>
                <a:cs typeface="Calibri"/>
              </a:rPr>
              <a:t>accurate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29">
                <a:solidFill>
                  <a:srgbClr val="332C2C"/>
                </a:solidFill>
                <a:latin typeface="Calibri"/>
                <a:cs typeface="Calibri"/>
              </a:rPr>
              <a:t>price</a:t>
            </a:r>
            <a:r>
              <a:rPr dirty="0" sz="255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45">
                <a:solidFill>
                  <a:srgbClr val="332C2C"/>
                </a:solidFill>
                <a:latin typeface="Calibri"/>
                <a:cs typeface="Calibri"/>
              </a:rPr>
              <a:t>predictions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80">
                <a:solidFill>
                  <a:srgbClr val="332C2C"/>
                </a:solidFill>
                <a:latin typeface="Calibri"/>
                <a:cs typeface="Calibri"/>
              </a:rPr>
              <a:t>help</a:t>
            </a:r>
            <a:r>
              <a:rPr dirty="0" sz="2550" spc="11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80">
                <a:solidFill>
                  <a:srgbClr val="332C2C"/>
                </a:solidFill>
                <a:latin typeface="Calibri"/>
                <a:cs typeface="Calibri"/>
              </a:rPr>
              <a:t>mitigate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90">
                <a:solidFill>
                  <a:srgbClr val="332C2C"/>
                </a:solidFill>
                <a:latin typeface="Calibri"/>
                <a:cs typeface="Calibri"/>
              </a:rPr>
              <a:t>risks </a:t>
            </a:r>
            <a:r>
              <a:rPr dirty="0" sz="2550" spc="250">
                <a:solidFill>
                  <a:srgbClr val="332C2C"/>
                </a:solidFill>
                <a:latin typeface="Calibri"/>
                <a:cs typeface="Calibri"/>
              </a:rPr>
              <a:t>associated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60">
                <a:solidFill>
                  <a:srgbClr val="332C2C"/>
                </a:solidFill>
                <a:latin typeface="Calibri"/>
                <a:cs typeface="Calibri"/>
              </a:rPr>
              <a:t>with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35">
                <a:solidFill>
                  <a:srgbClr val="332C2C"/>
                </a:solidFill>
                <a:latin typeface="Calibri"/>
                <a:cs typeface="Calibri"/>
              </a:rPr>
              <a:t>property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45">
                <a:solidFill>
                  <a:srgbClr val="332C2C"/>
                </a:solidFill>
                <a:latin typeface="Calibri"/>
                <a:cs typeface="Calibri"/>
              </a:rPr>
              <a:t>purchases.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80">
                <a:solidFill>
                  <a:srgbClr val="332C2C"/>
                </a:solidFill>
                <a:latin typeface="Calibri"/>
                <a:cs typeface="Calibri"/>
              </a:rPr>
              <a:t>By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05">
                <a:solidFill>
                  <a:srgbClr val="332C2C"/>
                </a:solidFill>
                <a:latin typeface="Calibri"/>
                <a:cs typeface="Calibri"/>
              </a:rPr>
              <a:t>understanding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75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40">
                <a:solidFill>
                  <a:srgbClr val="332C2C"/>
                </a:solidFill>
                <a:latin typeface="Calibri"/>
                <a:cs typeface="Calibri"/>
              </a:rPr>
              <a:t>fair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00">
                <a:solidFill>
                  <a:srgbClr val="332C2C"/>
                </a:solidFill>
                <a:latin typeface="Calibri"/>
                <a:cs typeface="Calibri"/>
              </a:rPr>
              <a:t>market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40">
                <a:solidFill>
                  <a:srgbClr val="332C2C"/>
                </a:solidFill>
                <a:latin typeface="Calibri"/>
                <a:cs typeface="Calibri"/>
              </a:rPr>
              <a:t>value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55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dirty="0" sz="2550" spc="1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15">
                <a:solidFill>
                  <a:srgbClr val="332C2C"/>
                </a:solidFill>
                <a:latin typeface="Calibri"/>
                <a:cs typeface="Calibri"/>
              </a:rPr>
              <a:t>a </a:t>
            </a:r>
            <a:r>
              <a:rPr dirty="0" sz="2550" spc="190">
                <a:solidFill>
                  <a:srgbClr val="332C2C"/>
                </a:solidFill>
                <a:latin typeface="Calibri"/>
                <a:cs typeface="Calibri"/>
              </a:rPr>
              <a:t>property,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40">
                <a:solidFill>
                  <a:srgbClr val="332C2C"/>
                </a:solidFill>
                <a:latin typeface="Calibri"/>
                <a:cs typeface="Calibri"/>
              </a:rPr>
              <a:t>individuals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35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29">
                <a:solidFill>
                  <a:srgbClr val="332C2C"/>
                </a:solidFill>
                <a:latin typeface="Calibri"/>
                <a:cs typeface="Calibri"/>
              </a:rPr>
              <a:t>avoid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60">
                <a:solidFill>
                  <a:srgbClr val="332C2C"/>
                </a:solidFill>
                <a:latin typeface="Calibri"/>
                <a:cs typeface="Calibri"/>
              </a:rPr>
              <a:t>overpaying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5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315">
                <a:solidFill>
                  <a:srgbClr val="332C2C"/>
                </a:solidFill>
                <a:latin typeface="Calibri"/>
                <a:cs typeface="Calibri"/>
              </a:rPr>
              <a:t>minimize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75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220">
                <a:solidFill>
                  <a:srgbClr val="332C2C"/>
                </a:solidFill>
                <a:latin typeface="Calibri"/>
                <a:cs typeface="Calibri"/>
              </a:rPr>
              <a:t>likelihood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30">
                <a:solidFill>
                  <a:srgbClr val="332C2C"/>
                </a:solidFill>
                <a:latin typeface="Calibri"/>
                <a:cs typeface="Calibri"/>
              </a:rPr>
              <a:t>of </a:t>
            </a:r>
            <a:r>
              <a:rPr dirty="0" sz="2550" spc="280">
                <a:solidFill>
                  <a:srgbClr val="332C2C"/>
                </a:solidFill>
                <a:latin typeface="Calibri"/>
                <a:cs typeface="Calibri"/>
              </a:rPr>
              <a:t>ﬁnancial</a:t>
            </a:r>
            <a:r>
              <a:rPr dirty="0" sz="2550" spc="1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2550" spc="165">
                <a:solidFill>
                  <a:srgbClr val="332C2C"/>
                </a:solidFill>
                <a:latin typeface="Calibri"/>
                <a:cs typeface="Calibri"/>
              </a:rPr>
              <a:t>losses.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312" y="4188949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>
                <a:latin typeface="Cambria"/>
                <a:cs typeface="Cambria"/>
              </a:rPr>
              <a:t>Thanks!</a:t>
            </a:r>
            <a:endParaRPr sz="9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2024-02-17T05:11:55Z</dcterms:created>
  <dcterms:modified xsi:type="dcterms:W3CDTF">2024-02-17T05:11:55Z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2024-02-17T00:00:00Z</vt:filetime>
  </property>
  <property fmtid="{D5CDD505-2E9C-101B-9397-08002B2CF9AE}" pid="5" name="Producer">
    <vt:lpwstr>GPL Ghostscript 10.02.0</vt:lpwstr>
  </property>
</Properties>
</file>