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373" r:id="rId7"/>
    <p:sldId id="372" r:id="rId8"/>
    <p:sldId id="376" r:id="rId9"/>
    <p:sldId id="375" r:id="rId10"/>
    <p:sldId id="378" r:id="rId11"/>
    <p:sldId id="377" r:id="rId12"/>
    <p:sldId id="3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EF00-C849-FE99-3D7D-3596825CE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Theory of Computation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5F3C6-6DEC-8DAC-F67C-6BAE2D399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Slides 1</a:t>
            </a:r>
          </a:p>
          <a:p>
            <a:endParaRPr lang="en-US" dirty="0"/>
          </a:p>
          <a:p>
            <a:r>
              <a:rPr lang="en-US" dirty="0"/>
              <a:t>Dr. Talha Waheed</a:t>
            </a:r>
          </a:p>
          <a:p>
            <a:r>
              <a:rPr lang="en-US" dirty="0"/>
              <a:t>UET, Lahore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247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D058-5CC0-9FAD-075F-DF51E16D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8" y="158507"/>
            <a:ext cx="8767396" cy="808648"/>
          </a:xfrm>
        </p:spPr>
        <p:txBody>
          <a:bodyPr/>
          <a:lstStyle/>
          <a:p>
            <a:r>
              <a:rPr lang="en-US" dirty="0"/>
              <a:t>Travelling Salesman problem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5B0F-98F2-AB87-79C2-893A3086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489" y="3222381"/>
            <a:ext cx="11170311" cy="3560884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The speed of light is 3*10</a:t>
            </a:r>
            <a:r>
              <a:rPr lang="en-GB" sz="2000" baseline="30000" dirty="0"/>
              <a:t>8</a:t>
            </a:r>
            <a:r>
              <a:rPr lang="en-GB" sz="2000" dirty="0"/>
              <a:t> m/sec.  The width of a proton is 10</a:t>
            </a:r>
            <a:r>
              <a:rPr lang="en-GB" sz="2000" baseline="30000" dirty="0"/>
              <a:t>-15</a:t>
            </a:r>
            <a:r>
              <a:rPr lang="en-GB" sz="2000" dirty="0"/>
              <a:t> m.  So, if we perform one operation in the time it takes light to cross a proton, we can perform 3*10</a:t>
            </a:r>
            <a:r>
              <a:rPr lang="en-GB" sz="2000" baseline="30000" dirty="0"/>
              <a:t>23</a:t>
            </a:r>
            <a:r>
              <a:rPr lang="en-GB" sz="2000" dirty="0"/>
              <a:t> operations/sec.  There have been about 3*10</a:t>
            </a:r>
            <a:r>
              <a:rPr lang="en-GB" sz="2000" baseline="30000" dirty="0"/>
              <a:t>17</a:t>
            </a:r>
            <a:r>
              <a:rPr lang="en-GB" sz="2000" dirty="0"/>
              <a:t> seconds since the Big Bang. </a:t>
            </a:r>
          </a:p>
          <a:p>
            <a:r>
              <a:rPr lang="en-GB" sz="2000" dirty="0"/>
              <a:t>So, at that rate, we could have performed about 9*10</a:t>
            </a:r>
            <a:r>
              <a:rPr lang="en-GB" sz="2000" baseline="30000" dirty="0"/>
              <a:t>40</a:t>
            </a:r>
            <a:r>
              <a:rPr lang="en-GB" sz="2000" dirty="0"/>
              <a:t> operations since the Big Bang.  But 36! is 3.6*10</a:t>
            </a:r>
            <a:r>
              <a:rPr lang="en-GB" sz="2000" baseline="30000" dirty="0"/>
              <a:t>41</a:t>
            </a:r>
            <a:r>
              <a:rPr lang="en-GB" sz="2000" dirty="0"/>
              <a:t>.  </a:t>
            </a:r>
          </a:p>
          <a:p>
            <a:r>
              <a:rPr lang="en-GB" sz="2000" dirty="0"/>
              <a:t>So there hasn’t been enough time since the Big Bang to have solved even a single traveling salesman problem with 37 cities.  That’s fewer than one city per state in the United States.</a:t>
            </a:r>
          </a:p>
          <a:p>
            <a:r>
              <a:rPr lang="en-PK" sz="2000" dirty="0"/>
              <a:t>43! = 6</a:t>
            </a:r>
            <a:r>
              <a:rPr lang="en-US" sz="2000" dirty="0"/>
              <a:t>*</a:t>
            </a:r>
            <a:r>
              <a:rPr lang="en-PK" sz="2000" dirty="0"/>
              <a:t>10</a:t>
            </a:r>
            <a:r>
              <a:rPr lang="en-PK" sz="2000" baseline="30000" dirty="0"/>
              <a:t>52</a:t>
            </a:r>
            <a:endParaRPr lang="en-US" sz="2000" baseline="30000" dirty="0"/>
          </a:p>
          <a:p>
            <a:r>
              <a:rPr lang="en-US" sz="2000" baseline="30000" dirty="0"/>
              <a:t>70! = 1.2 </a:t>
            </a:r>
            <a:r>
              <a:rPr lang="en-US" sz="2000" dirty="0"/>
              <a:t>*</a:t>
            </a:r>
            <a:r>
              <a:rPr lang="en-PK" sz="2000" dirty="0"/>
              <a:t>10</a:t>
            </a:r>
            <a:r>
              <a:rPr lang="en-US" sz="2000" baseline="30000" dirty="0"/>
              <a:t>100</a:t>
            </a:r>
          </a:p>
          <a:p>
            <a:r>
              <a:rPr lang="en-US" sz="2000" baseline="30000" dirty="0"/>
              <a:t>Google?</a:t>
            </a:r>
          </a:p>
          <a:p>
            <a:r>
              <a:rPr lang="en-US" sz="2000" baseline="30000" dirty="0"/>
              <a:t>Googleplex?</a:t>
            </a:r>
            <a:endParaRPr lang="en-PK" sz="2000" baseline="30000" dirty="0"/>
          </a:p>
        </p:txBody>
      </p:sp>
      <p:pic>
        <p:nvPicPr>
          <p:cNvPr id="7170" name="Picture 2" descr="The Travelling Salesman Asset Model – BitWatt Systems">
            <a:extLst>
              <a:ext uri="{FF2B5EF4-FFF2-40B4-BE49-F238E27FC236}">
                <a16:creationId xmlns:a16="http://schemas.microsoft.com/office/drawing/2014/main" id="{336709D3-F1B4-0E90-A1A9-4BE81ECC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61" y="967155"/>
            <a:ext cx="4456233" cy="222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337867-5A68-1C36-517E-23795C5E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554" y="158507"/>
            <a:ext cx="2125957" cy="304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3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E478-758B-C5AD-B6F0-51619778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124" name="Picture 4" descr="Understanding time complexity with Python examples | by Kelvin Salton do  Prado | Towards Data Science">
            <a:extLst>
              <a:ext uri="{FF2B5EF4-FFF2-40B4-BE49-F238E27FC236}">
                <a16:creationId xmlns:a16="http://schemas.microsoft.com/office/drawing/2014/main" id="{8CF89BE9-E821-B3B9-A9D1-891185E8BB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532" y="929066"/>
            <a:ext cx="8649093" cy="601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95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EDDA-FE1E-32D9-DA4E-1CDFA100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387D9-2659-9368-3C5F-8DF8105C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076" name="Picture 4" descr="Algorithms - Tractable problems - YouTube">
            <a:extLst>
              <a:ext uri="{FF2B5EF4-FFF2-40B4-BE49-F238E27FC236}">
                <a16:creationId xmlns:a16="http://schemas.microsoft.com/office/drawing/2014/main" id="{03BCEC17-A575-DFB8-4514-9572C08BB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77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80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6047-02B2-3D58-FAED-EFB382F5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Computing – Why, How and What?</a:t>
            </a:r>
            <a:endParaRPr lang="en-PK" dirty="0"/>
          </a:p>
        </p:txBody>
      </p:sp>
      <p:pic>
        <p:nvPicPr>
          <p:cNvPr id="1034" name="Picture 10" descr="The Golden Circle Simon Sinek S Simple Idea To Start With – Otosection">
            <a:extLst>
              <a:ext uri="{FF2B5EF4-FFF2-40B4-BE49-F238E27FC236}">
                <a16:creationId xmlns:a16="http://schemas.microsoft.com/office/drawing/2014/main" id="{40C03E64-D865-DE1F-038F-457E859F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130458"/>
            <a:ext cx="6255690" cy="362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nd Your Why by Simon Sinek (Deep Book Summary + Visuals) | Sloww">
            <a:extLst>
              <a:ext uri="{FF2B5EF4-FFF2-40B4-BE49-F238E27FC236}">
                <a16:creationId xmlns:a16="http://schemas.microsoft.com/office/drawing/2014/main" id="{E81DC366-81D6-DF17-181F-C8E653A10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698" y="2356701"/>
            <a:ext cx="5241301" cy="393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92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2A72-AA5B-5640-2D31-2B9F81E5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35B8-601E-AB76-D6E6-F6766522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26" y="1551842"/>
            <a:ext cx="12027877" cy="482258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Core of everything </a:t>
            </a:r>
            <a:r>
              <a:rPr lang="en-GB" dirty="0"/>
              <a:t>- To introduce elegant theory that underlies computing since its early days (and it is still alive).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 To motivate students about (abstract) </a:t>
            </a:r>
            <a:r>
              <a:rPr lang="en-GB" dirty="0">
                <a:solidFill>
                  <a:srgbClr val="C00000"/>
                </a:solidFill>
              </a:rPr>
              <a:t>models of computation </a:t>
            </a:r>
            <a:r>
              <a:rPr lang="en-GB" dirty="0"/>
              <a:t>and their limits</a:t>
            </a:r>
          </a:p>
          <a:p>
            <a:pPr marL="0" indent="0">
              <a:buNone/>
            </a:pPr>
            <a:r>
              <a:rPr lang="en-GB" dirty="0"/>
              <a:t>  </a:t>
            </a:r>
          </a:p>
          <a:p>
            <a:pPr marL="0" indent="0">
              <a:buNone/>
            </a:pPr>
            <a:r>
              <a:rPr lang="en-GB" dirty="0"/>
              <a:t>3.    To show students how to apply theory in their own work (</a:t>
            </a:r>
            <a:r>
              <a:rPr lang="en-GB" dirty="0">
                <a:solidFill>
                  <a:srgbClr val="C00000"/>
                </a:solidFill>
              </a:rPr>
              <a:t>applications</a:t>
            </a:r>
            <a:r>
              <a:rPr lang="en-GB" dirty="0"/>
              <a:t>).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1375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397F-8CB8-83B2-75F5-E8D5A552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" y="105994"/>
            <a:ext cx="10515600" cy="1325563"/>
          </a:xfrm>
        </p:spPr>
        <p:txBody>
          <a:bodyPr/>
          <a:lstStyle/>
          <a:p>
            <a:r>
              <a:rPr lang="en-US" dirty="0"/>
              <a:t>Why do we study Computing?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53FD-C3C2-CAE3-3EA3-5883F662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31" y="1286913"/>
            <a:ext cx="1172893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What is Computer Science? What and how do we do?</a:t>
            </a:r>
          </a:p>
          <a:p>
            <a:r>
              <a:rPr lang="en-US" sz="2400" dirty="0"/>
              <a:t>Is it a right name for the discipline, what else you suggest?</a:t>
            </a:r>
          </a:p>
          <a:p>
            <a:r>
              <a:rPr lang="en-US" sz="2400" dirty="0"/>
              <a:t>What is computing? What other names do you suggest?</a:t>
            </a:r>
          </a:p>
          <a:p>
            <a:r>
              <a:rPr lang="en-US" sz="2400" dirty="0"/>
              <a:t>Is computing depends on the medium? </a:t>
            </a:r>
          </a:p>
          <a:p>
            <a:r>
              <a:rPr lang="en-US" sz="2400" dirty="0"/>
              <a:t>Are they only electronic or digital?</a:t>
            </a:r>
          </a:p>
          <a:p>
            <a:r>
              <a:rPr lang="en-US" sz="2400" dirty="0"/>
              <a:t>syntax is independent of medium (not intrinsic to physics).</a:t>
            </a:r>
          </a:p>
          <a:p>
            <a:r>
              <a:rPr lang="en-US" sz="2400" dirty="0"/>
              <a:t>We assign semantics to syntax (symbols)</a:t>
            </a:r>
          </a:p>
          <a:p>
            <a:endParaRPr lang="en-PK" sz="2400" dirty="0"/>
          </a:p>
        </p:txBody>
      </p:sp>
      <p:sp>
        <p:nvSpPr>
          <p:cNvPr id="6" name="AutoShape 10" descr="CPU: Central Processing Unit | AP CSP (article) | Khan Academy">
            <a:extLst>
              <a:ext uri="{FF2B5EF4-FFF2-40B4-BE49-F238E27FC236}">
                <a16:creationId xmlns:a16="http://schemas.microsoft.com/office/drawing/2014/main" id="{25E17CD6-9978-9F42-0943-A51EB2D5E9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481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5567-11FA-4B86-5C4E-6AA2CD18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85" y="45439"/>
            <a:ext cx="10515600" cy="839421"/>
          </a:xfrm>
        </p:spPr>
        <p:txBody>
          <a:bodyPr/>
          <a:lstStyle/>
          <a:p>
            <a:r>
              <a:rPr lang="en-US" dirty="0"/>
              <a:t>Syntax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739C-A240-9FB8-4D51-52EC480A5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5" y="795705"/>
            <a:ext cx="8836210" cy="4861698"/>
          </a:xfrm>
        </p:spPr>
        <p:txBody>
          <a:bodyPr>
            <a:normAutofit/>
          </a:bodyPr>
          <a:lstStyle/>
          <a:p>
            <a:r>
              <a:rPr lang="en-GB" sz="2000" dirty="0"/>
              <a:t>Programs are purely syntax (formal rules).</a:t>
            </a:r>
          </a:p>
          <a:p>
            <a:r>
              <a:rPr lang="en-GB" sz="2000" dirty="0"/>
              <a:t>Is Data &amp; Programs (in Computers) are defined syntactically by Binary numbers?</a:t>
            </a:r>
          </a:p>
          <a:p>
            <a:r>
              <a:rPr lang="en-GB" sz="2000" dirty="0"/>
              <a:t>Is Syntax a physical feature of computers?</a:t>
            </a:r>
          </a:p>
          <a:p>
            <a:pPr algn="ctr"/>
            <a:r>
              <a:rPr lang="en-GB" sz="2000" b="1" dirty="0"/>
              <a:t>Syntax is not intrinsic (built in) to physics.</a:t>
            </a:r>
            <a:r>
              <a:rPr lang="en-GB" sz="2000" dirty="0"/>
              <a:t> </a:t>
            </a:r>
          </a:p>
          <a:p>
            <a:r>
              <a:rPr lang="en-GB" sz="2000" dirty="0"/>
              <a:t>Computational states (syntax) are not built-in within the physical medium, they are assigned by some outside person.</a:t>
            </a:r>
          </a:p>
          <a:p>
            <a:r>
              <a:rPr lang="en-GB" sz="2000" dirty="0"/>
              <a:t>Hardware realization to computational description is abstract.</a:t>
            </a:r>
          </a:p>
          <a:p>
            <a:r>
              <a:rPr lang="en-GB" sz="2000" dirty="0"/>
              <a:t>A water pump/birds/mechanical computer or even "a group of pigeons can be trained to peck as a Turing machine”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91452-23B9-8C0A-E345-DF7A2FEE1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308" y="5109063"/>
            <a:ext cx="1982347" cy="1828801"/>
          </a:xfrm>
          <a:prstGeom prst="rect">
            <a:avLst/>
          </a:prstGeom>
        </p:spPr>
      </p:pic>
      <p:pic>
        <p:nvPicPr>
          <p:cNvPr id="5" name="Picture 14" descr="Teaching binary code with a secret word challenge – Science in School">
            <a:extLst>
              <a:ext uri="{FF2B5EF4-FFF2-40B4-BE49-F238E27FC236}">
                <a16:creationId xmlns:a16="http://schemas.microsoft.com/office/drawing/2014/main" id="{97788E04-869B-A1D3-E3E0-FB0847CE1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604" y="1732703"/>
            <a:ext cx="3052396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B2DFA3-4776-C923-BAA6-652E63F41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116" y="4897425"/>
            <a:ext cx="2266949" cy="2026515"/>
          </a:xfrm>
          <a:prstGeom prst="rect">
            <a:avLst/>
          </a:prstGeom>
        </p:spPr>
      </p:pic>
      <p:pic>
        <p:nvPicPr>
          <p:cNvPr id="7" name="Picture 4" descr="ASCII Code and Binary - YouTube">
            <a:extLst>
              <a:ext uri="{FF2B5EF4-FFF2-40B4-BE49-F238E27FC236}">
                <a16:creationId xmlns:a16="http://schemas.microsoft.com/office/drawing/2014/main" id="{2E68B01A-FD24-EE43-929D-3BBC1098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765" y="346374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ta Representations - Binaries and Decimals - Popfizz Geek-out Blog">
            <a:extLst>
              <a:ext uri="{FF2B5EF4-FFF2-40B4-BE49-F238E27FC236}">
                <a16:creationId xmlns:a16="http://schemas.microsoft.com/office/drawing/2014/main" id="{2CD5800C-3969-8328-60EF-69F138534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440" y="-105713"/>
            <a:ext cx="2678723" cy="18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ater Pump Gambia High Resolution Stock Photography and Images - Alamy">
            <a:extLst>
              <a:ext uri="{FF2B5EF4-FFF2-40B4-BE49-F238E27FC236}">
                <a16:creationId xmlns:a16="http://schemas.microsoft.com/office/drawing/2014/main" id="{951FCB9C-3F16-5DDE-9DDF-D9ACA32A1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86" y="5127066"/>
            <a:ext cx="2339577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ow to Stop Birds from Flying into Your Window - Utopia">
            <a:extLst>
              <a:ext uri="{FF2B5EF4-FFF2-40B4-BE49-F238E27FC236}">
                <a16:creationId xmlns:a16="http://schemas.microsoft.com/office/drawing/2014/main" id="{84990400-18BA-1FDC-6C94-4FA15576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92" y="5084204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Mechanical computer - Wikiwand">
            <a:extLst>
              <a:ext uri="{FF2B5EF4-FFF2-40B4-BE49-F238E27FC236}">
                <a16:creationId xmlns:a16="http://schemas.microsoft.com/office/drawing/2014/main" id="{E3FE05F5-B93C-70AE-7EA9-EBC786843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16" y="4702271"/>
            <a:ext cx="1650438" cy="223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2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646D-08E4-A6DD-3BDA-38E3CD97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987"/>
          </a:xfrm>
        </p:spPr>
        <p:txBody>
          <a:bodyPr/>
          <a:lstStyle/>
          <a:p>
            <a:r>
              <a:rPr lang="en-US" dirty="0"/>
              <a:t>Semantics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0CC3-DEF7-0E21-B5DB-D832477C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04" y="1244112"/>
            <a:ext cx="8049358" cy="5499588"/>
          </a:xfrm>
        </p:spPr>
        <p:txBody>
          <a:bodyPr>
            <a:normAutofit/>
          </a:bodyPr>
          <a:lstStyle/>
          <a:p>
            <a:r>
              <a:rPr lang="en-GB" sz="2400" dirty="0"/>
              <a:t>Next </a:t>
            </a:r>
            <a:r>
              <a:rPr lang="en-GB" sz="2400" dirty="0" err="1"/>
              <a:t>issueis</a:t>
            </a:r>
            <a:r>
              <a:rPr lang="en-GB" sz="2400" dirty="0"/>
              <a:t> : How do the syntax get its meaning (semantics)?</a:t>
            </a:r>
          </a:p>
          <a:p>
            <a:pPr algn="ctr"/>
            <a:r>
              <a:rPr lang="en-GB" sz="2400" b="1" dirty="0"/>
              <a:t>Even Semantics is not intrinsic (built-in) to syntax.</a:t>
            </a:r>
          </a:p>
          <a:p>
            <a:r>
              <a:rPr lang="en-GB" sz="2400" dirty="0"/>
              <a:t>An outside person encodes some information in a form that can be processed by the circuitry of the computer. He/she provides a syntactical realization of the information that the computer can implement in, e.g., different voltage levels. </a:t>
            </a:r>
          </a:p>
          <a:p>
            <a:endParaRPr lang="en-GB" sz="2400" dirty="0"/>
          </a:p>
          <a:p>
            <a:r>
              <a:rPr lang="en-GB" sz="2400" dirty="0"/>
              <a:t>Computer goes through a series of electrical signals that the outside person can interpret both syntactically and semantically even though, </a:t>
            </a:r>
            <a:br>
              <a:rPr lang="en-GB" sz="2400" dirty="0"/>
            </a:br>
            <a:r>
              <a:rPr lang="en-GB" sz="2400" dirty="0"/>
              <a:t>of course, the hardware has no intrinsic syntax or semantics: </a:t>
            </a:r>
          </a:p>
          <a:p>
            <a:pPr algn="ctr"/>
            <a:r>
              <a:rPr lang="en-GB" sz="2400" b="1" dirty="0"/>
              <a:t>It is all in the eye of the beholder. </a:t>
            </a:r>
            <a:endParaRPr lang="en-PK" sz="2400" b="1" dirty="0"/>
          </a:p>
        </p:txBody>
      </p:sp>
      <p:pic>
        <p:nvPicPr>
          <p:cNvPr id="2050" name="Picture 2" descr="Self, selves and emerging self -III – IEEE Future Directions">
            <a:extLst>
              <a:ext uri="{FF2B5EF4-FFF2-40B4-BE49-F238E27FC236}">
                <a16:creationId xmlns:a16="http://schemas.microsoft.com/office/drawing/2014/main" id="{503D0608-3D14-FAB3-43DB-DADEE59AC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119" y="1244112"/>
            <a:ext cx="3048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CBB3F1-D9B6-6BA4-BB97-037A4CF06625}"/>
              </a:ext>
            </a:extLst>
          </p:cNvPr>
          <p:cNvSpPr txBox="1"/>
          <p:nvPr/>
        </p:nvSpPr>
        <p:spPr>
          <a:xfrm>
            <a:off x="8585688" y="3385038"/>
            <a:ext cx="324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Chinese Room Argument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414474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FBD2-191A-4F5C-B8BE-07E067D5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75"/>
            <a:ext cx="10515600" cy="81572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Three Interlinked Subjects</a:t>
            </a:r>
            <a:endParaRPr lang="en-PK" sz="36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CBD5-B6E1-4CEE-8DA8-DE9DBE60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148"/>
            <a:ext cx="10515600" cy="5373815"/>
          </a:xfrm>
        </p:spPr>
        <p:txBody>
          <a:bodyPr>
            <a:normAutofit/>
          </a:bodyPr>
          <a:lstStyle/>
          <a:p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ifferent perspectives of formal languages">
            <a:extLst>
              <a:ext uri="{FF2B5EF4-FFF2-40B4-BE49-F238E27FC236}">
                <a16:creationId xmlns:a16="http://schemas.microsoft.com/office/drawing/2014/main" id="{AF3C4611-55DB-4278-8DD9-4E64293B0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97" y="1339418"/>
            <a:ext cx="6155736" cy="46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28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5934-6D4A-B1DA-EAAF-A2696D54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of Transistor in the Computer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7542D-3A1A-3526-3AD0-AD4B36DB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Moore stated it in 1965</a:t>
            </a:r>
          </a:p>
          <a:p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speed and capability of computers can be expected to double every two years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as a result of increases in the number of transistors a microchip can contain.</a:t>
            </a:r>
            <a:endParaRPr lang="en-PK" dirty="0"/>
          </a:p>
        </p:txBody>
      </p:sp>
      <p:pic>
        <p:nvPicPr>
          <p:cNvPr id="4098" name="Picture 2" descr="Moore's Law – Now and in the Future">
            <a:extLst>
              <a:ext uri="{FF2B5EF4-FFF2-40B4-BE49-F238E27FC236}">
                <a16:creationId xmlns:a16="http://schemas.microsoft.com/office/drawing/2014/main" id="{BFFFF58B-75A8-EC7D-A20F-7F0DEFD4A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58" y="3700272"/>
            <a:ext cx="5638800" cy="315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5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EDCC-B5FF-B5EC-EB5D-D04CCFC0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big?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F4F9-1474-F2E1-0A15-D6E3E961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09" y="1494448"/>
            <a:ext cx="11916976" cy="4453671"/>
          </a:xfrm>
        </p:spPr>
        <p:txBody>
          <a:bodyPr/>
          <a:lstStyle/>
          <a:p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Earth has 7.5 x 10</a:t>
            </a:r>
            <a:r>
              <a:rPr lang="en-GB" b="1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18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grains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of sand</a:t>
            </a:r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Different estimates 10</a:t>
            </a:r>
            <a:r>
              <a:rPr lang="en-GB" b="0" i="0" baseline="30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24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or 200 billion trillion stars </a:t>
            </a:r>
          </a:p>
          <a:p>
            <a:r>
              <a:rPr lang="en-GB" dirty="0"/>
              <a:t>70 thousand million, million, million stars in the observable universe </a:t>
            </a:r>
            <a:br>
              <a:rPr lang="en-GB" dirty="0"/>
            </a:br>
            <a:r>
              <a:rPr lang="en-GB" dirty="0"/>
              <a:t>(a 2003 estimate), so that we've got </a:t>
            </a:r>
            <a:r>
              <a:rPr lang="en-GB" b="1" dirty="0"/>
              <a:t>multiple stars for every grain of sand.</a:t>
            </a:r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GB" b="0" i="0" baseline="30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40 </a:t>
            </a:r>
            <a:r>
              <a:rPr lang="en-GB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Possibilities in Checker (Chinese Chess)</a:t>
            </a:r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GB" b="0" i="0" baseline="30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120 </a:t>
            </a:r>
            <a:r>
              <a:rPr lang="en-GB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Possibilities in Chess</a:t>
            </a:r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GB" b="0" i="0" baseline="30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-350 </a:t>
            </a:r>
            <a:r>
              <a:rPr lang="en-GB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Probability of Human Evolution from Single cell</a:t>
            </a:r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GB" b="0" i="0" baseline="30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-950 </a:t>
            </a:r>
            <a:r>
              <a:rPr lang="en-GB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Probability of Human Evolution (if we consider Genes)</a:t>
            </a:r>
          </a:p>
          <a:p>
            <a:endParaRPr lang="en-GB" b="1" i="0" dirty="0">
              <a:solidFill>
                <a:srgbClr val="5F6368"/>
              </a:solidFill>
              <a:effectLst/>
              <a:latin typeface="arial" panose="020B0604020202020204" pitchFamily="34" charset="0"/>
            </a:endParaRPr>
          </a:p>
          <a:p>
            <a:endParaRPr lang="en-GB" b="1" i="0" dirty="0">
              <a:solidFill>
                <a:srgbClr val="5F6368"/>
              </a:solidFill>
              <a:effectLst/>
              <a:latin typeface="arial" panose="020B0604020202020204" pitchFamily="34" charset="0"/>
            </a:endParaRPr>
          </a:p>
          <a:p>
            <a:endParaRPr lang="en-PK" dirty="0"/>
          </a:p>
        </p:txBody>
      </p:sp>
      <p:pic>
        <p:nvPicPr>
          <p:cNvPr id="6148" name="Picture 4" descr="Image result for how many stars in the universe">
            <a:extLst>
              <a:ext uri="{FF2B5EF4-FFF2-40B4-BE49-F238E27FC236}">
                <a16:creationId xmlns:a16="http://schemas.microsoft.com/office/drawing/2014/main" id="{CBB674FE-BFB2-7A0B-06BA-EDFD89F8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677" y="1141535"/>
            <a:ext cx="228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how many sand particles in the world">
            <a:extLst>
              <a:ext uri="{FF2B5EF4-FFF2-40B4-BE49-F238E27FC236}">
                <a16:creationId xmlns:a16="http://schemas.microsoft.com/office/drawing/2014/main" id="{8F8FCD06-911F-8C14-49C9-EE4DA07E1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04" y="42496"/>
            <a:ext cx="228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mazon.com: Basic Checker Set - Made in USA : Toys &amp; Games">
            <a:extLst>
              <a:ext uri="{FF2B5EF4-FFF2-40B4-BE49-F238E27FC236}">
                <a16:creationId xmlns:a16="http://schemas.microsoft.com/office/drawing/2014/main" id="{D1F474EE-10C6-DC83-3CF9-7F44F5999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421" y="3416458"/>
            <a:ext cx="2276579" cy="127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ll foot Chess - Puzzle and games - Import for Kids ApS">
            <a:extLst>
              <a:ext uri="{FF2B5EF4-FFF2-40B4-BE49-F238E27FC236}">
                <a16:creationId xmlns:a16="http://schemas.microsoft.com/office/drawing/2014/main" id="{612603A5-6968-4C8E-7245-CF98D4F2A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192" y="5505240"/>
            <a:ext cx="2124808" cy="136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47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3942</TotalTime>
  <Words>628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Times New Roman</vt:lpstr>
      <vt:lpstr>Office Theme</vt:lpstr>
      <vt:lpstr>Theory of Computation</vt:lpstr>
      <vt:lpstr>Theory of Computing – Why, How and What?</vt:lpstr>
      <vt:lpstr>Goals</vt:lpstr>
      <vt:lpstr>Why do we study Computing? </vt:lpstr>
      <vt:lpstr>Syntax</vt:lpstr>
      <vt:lpstr>Semantics</vt:lpstr>
      <vt:lpstr>Three Interlinked Subjects</vt:lpstr>
      <vt:lpstr>Moore’s Law of Transistor in the Computer</vt:lpstr>
      <vt:lpstr>How big is big?</vt:lpstr>
      <vt:lpstr>Travelling Salesman problem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Talha Waheed</dc:creator>
  <cp:lastModifiedBy>Talha Waheed</cp:lastModifiedBy>
  <cp:revision>22</cp:revision>
  <dcterms:created xsi:type="dcterms:W3CDTF">2022-05-28T09:36:21Z</dcterms:created>
  <dcterms:modified xsi:type="dcterms:W3CDTF">2022-06-02T11:25:02Z</dcterms:modified>
</cp:coreProperties>
</file>