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71" r:id="rId5"/>
    <p:sldId id="266" r:id="rId6"/>
    <p:sldId id="267" r:id="rId7"/>
    <p:sldId id="258" r:id="rId8"/>
    <p:sldId id="268" r:id="rId9"/>
    <p:sldId id="269" r:id="rId10"/>
    <p:sldId id="283" r:id="rId11"/>
    <p:sldId id="284" r:id="rId12"/>
    <p:sldId id="270" r:id="rId13"/>
    <p:sldId id="273" r:id="rId14"/>
    <p:sldId id="274" r:id="rId15"/>
    <p:sldId id="275" r:id="rId16"/>
    <p:sldId id="276" r:id="rId17"/>
    <p:sldId id="277" r:id="rId18"/>
    <p:sldId id="278" r:id="rId19"/>
    <p:sldId id="279" r:id="rId20"/>
    <p:sldId id="280" r:id="rId21"/>
    <p:sldId id="281" r:id="rId22"/>
    <p:sldId id="282" r:id="rId23"/>
    <p:sldId id="2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0513" y="-88900"/>
            <a:ext cx="8915399" cy="2262781"/>
          </a:xfrm>
        </p:spPr>
        <p:txBody>
          <a:bodyPr/>
          <a:lstStyle/>
          <a:p>
            <a:r>
              <a:rPr lang="en-GB" dirty="0" err="1" smtClean="0">
                <a:latin typeface="Times New Roman" panose="02020603050405020304" pitchFamily="18" charset="0"/>
                <a:cs typeface="Times New Roman" panose="02020603050405020304" pitchFamily="18" charset="0"/>
              </a:rPr>
              <a:t>Startup</a:t>
            </a:r>
            <a:r>
              <a:rPr lang="en-GB" dirty="0" smtClean="0">
                <a:latin typeface="Times New Roman" panose="02020603050405020304" pitchFamily="18" charset="0"/>
                <a:cs typeface="Times New Roman" panose="02020603050405020304" pitchFamily="18" charset="0"/>
              </a:rPr>
              <a:t> Connect</a:t>
            </a:r>
            <a:endParaRPr lang="en-GB"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60513" y="2986679"/>
            <a:ext cx="8915399" cy="543921"/>
          </a:xfrm>
        </p:spPr>
        <p:txBody>
          <a:bodyPr>
            <a:normAutofit/>
          </a:bodyPr>
          <a:lstStyle/>
          <a:p>
            <a:r>
              <a:rPr lang="en-GB" sz="2500" b="1" dirty="0" smtClean="0">
                <a:latin typeface="Times New Roman" panose="02020603050405020304" pitchFamily="18" charset="0"/>
                <a:cs typeface="Times New Roman" panose="02020603050405020304" pitchFamily="18" charset="0"/>
              </a:rPr>
              <a:t>Group Members :</a:t>
            </a:r>
            <a:endParaRPr lang="en-GB" sz="2500" b="1"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2654301" y="3780256"/>
            <a:ext cx="8915399" cy="2252244"/>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GB" sz="2000" dirty="0" err="1" smtClean="0">
                <a:latin typeface="Times New Roman" panose="02020603050405020304" pitchFamily="18" charset="0"/>
                <a:cs typeface="Times New Roman" panose="02020603050405020304" pitchFamily="18" charset="0"/>
              </a:rPr>
              <a:t>Khadim</a:t>
            </a:r>
            <a:r>
              <a:rPr lang="en-GB" sz="2000" dirty="0" smtClean="0">
                <a:latin typeface="Times New Roman" panose="02020603050405020304" pitchFamily="18" charset="0"/>
                <a:cs typeface="Times New Roman" panose="02020603050405020304" pitchFamily="18" charset="0"/>
              </a:rPr>
              <a:t> Hussain		 2021-CS-204</a:t>
            </a:r>
          </a:p>
          <a:p>
            <a:r>
              <a:rPr lang="en-GB" sz="2000" dirty="0" err="1" smtClean="0">
                <a:latin typeface="Times New Roman" panose="02020603050405020304" pitchFamily="18" charset="0"/>
                <a:cs typeface="Times New Roman" panose="02020603050405020304" pitchFamily="18" charset="0"/>
              </a:rPr>
              <a:t>Azman</a:t>
            </a:r>
            <a:r>
              <a:rPr lang="en-GB" sz="2000" dirty="0" smtClean="0">
                <a:latin typeface="Times New Roman" panose="02020603050405020304" pitchFamily="18" charset="0"/>
                <a:cs typeface="Times New Roman" panose="02020603050405020304" pitchFamily="18" charset="0"/>
              </a:rPr>
              <a:t> </a:t>
            </a:r>
            <a:r>
              <a:rPr lang="en-GB" sz="2000" dirty="0" err="1" smtClean="0">
                <a:latin typeface="Times New Roman" panose="02020603050405020304" pitchFamily="18" charset="0"/>
                <a:cs typeface="Times New Roman" panose="02020603050405020304" pitchFamily="18" charset="0"/>
              </a:rPr>
              <a:t>Shakir</a:t>
            </a: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2021-CS-176</a:t>
            </a:r>
          </a:p>
          <a:p>
            <a:r>
              <a:rPr lang="en-GB" sz="2000" dirty="0" smtClean="0">
                <a:latin typeface="Times New Roman" panose="02020603050405020304" pitchFamily="18" charset="0"/>
                <a:cs typeface="Times New Roman" panose="02020603050405020304" pitchFamily="18" charset="0"/>
              </a:rPr>
              <a:t>Saqib Shehzad		</a:t>
            </a:r>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2021-CS-187</a:t>
            </a:r>
          </a:p>
          <a:p>
            <a:r>
              <a:rPr lang="en-GB" sz="2000" dirty="0" smtClean="0">
                <a:latin typeface="Times New Roman" panose="02020603050405020304" pitchFamily="18" charset="0"/>
                <a:cs typeface="Times New Roman" panose="02020603050405020304" pitchFamily="18" charset="0"/>
              </a:rPr>
              <a:t>Nasir Kamal			</a:t>
            </a:r>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2021-CS-192</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0225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799" y="-1198144"/>
            <a:ext cx="8915399" cy="2222500"/>
          </a:xfrm>
        </p:spPr>
        <p:txBody>
          <a:bodyPr/>
          <a:lstStyle/>
          <a:p>
            <a:r>
              <a:rPr lang="en-GB" dirty="0" smtClean="0">
                <a:latin typeface="Times New Roman" panose="02020603050405020304" pitchFamily="18" charset="0"/>
                <a:cs typeface="Times New Roman" panose="02020603050405020304" pitchFamily="18" charset="0"/>
              </a:rPr>
              <a:t>OOP Design</a:t>
            </a:r>
            <a:endParaRPr lang="en-GB"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866901" y="1659356"/>
            <a:ext cx="8915399" cy="45636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endParaRPr lang="en-GB" sz="24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701" y="114300"/>
            <a:ext cx="6118699" cy="6743700"/>
          </a:xfrm>
          <a:prstGeom prst="rect">
            <a:avLst/>
          </a:prstGeom>
        </p:spPr>
      </p:pic>
    </p:spTree>
    <p:extLst>
      <p:ext uri="{BB962C8B-B14F-4D97-AF65-F5344CB8AC3E}">
        <p14:creationId xmlns:p14="http://schemas.microsoft.com/office/powerpoint/2010/main" val="79675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799" y="-1198144"/>
            <a:ext cx="8915399" cy="2222500"/>
          </a:xfrm>
        </p:spPr>
        <p:txBody>
          <a:bodyPr/>
          <a:lstStyle/>
          <a:p>
            <a:r>
              <a:rPr lang="en-GB" dirty="0" smtClean="0">
                <a:latin typeface="Times New Roman" panose="02020603050405020304" pitchFamily="18" charset="0"/>
                <a:cs typeface="Times New Roman" panose="02020603050405020304" pitchFamily="18" charset="0"/>
              </a:rPr>
              <a:t>ER Diagram</a:t>
            </a:r>
            <a:endParaRPr lang="en-GB"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866901" y="1659356"/>
            <a:ext cx="8915399" cy="45636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endParaRPr lang="en-GB" sz="24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8160" y="481799"/>
            <a:ext cx="4745038" cy="6241313"/>
          </a:xfrm>
          <a:prstGeom prst="rect">
            <a:avLst/>
          </a:prstGeom>
        </p:spPr>
      </p:pic>
    </p:spTree>
    <p:extLst>
      <p:ext uri="{BB962C8B-B14F-4D97-AF65-F5344CB8AC3E}">
        <p14:creationId xmlns:p14="http://schemas.microsoft.com/office/powerpoint/2010/main" val="184087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4413" y="-888999"/>
            <a:ext cx="8915399" cy="2222500"/>
          </a:xfrm>
        </p:spPr>
        <p:txBody>
          <a:bodyPr/>
          <a:lstStyle/>
          <a:p>
            <a:r>
              <a:rPr lang="en-GB" dirty="0" smtClean="0">
                <a:latin typeface="Times New Roman" panose="02020603050405020304" pitchFamily="18" charset="0"/>
                <a:cs typeface="Times New Roman" panose="02020603050405020304" pitchFamily="18" charset="0"/>
              </a:rPr>
              <a:t>GUI Details</a:t>
            </a:r>
            <a:endParaRPr lang="en-GB"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790701" y="1456156"/>
            <a:ext cx="8915399" cy="7409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800" b="1" dirty="0" err="1" smtClean="0">
                <a:latin typeface="Times New Roman" panose="02020603050405020304" pitchFamily="18" charset="0"/>
                <a:cs typeface="Times New Roman" panose="02020603050405020304" pitchFamily="18" charset="0"/>
              </a:rPr>
              <a:t>SignIn</a:t>
            </a:r>
            <a:r>
              <a:rPr lang="en-US" sz="2800" b="1" dirty="0" smtClean="0">
                <a:latin typeface="Times New Roman" panose="02020603050405020304" pitchFamily="18" charset="0"/>
                <a:cs typeface="Times New Roman" panose="02020603050405020304" pitchFamily="18" charset="0"/>
              </a:rPr>
              <a:t>: </a:t>
            </a:r>
          </a:p>
          <a:p>
            <a:pPr algn="just"/>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endParaRPr lang="en-GB" sz="2200"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1676400" y="1989556"/>
            <a:ext cx="10083799" cy="46271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endParaRPr lang="en-GB" sz="2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875" y="1863455"/>
            <a:ext cx="7908926" cy="4753245"/>
          </a:xfrm>
          <a:prstGeom prst="rect">
            <a:avLst/>
          </a:prstGeom>
        </p:spPr>
      </p:pic>
    </p:spTree>
    <p:extLst>
      <p:ext uri="{BB962C8B-B14F-4D97-AF65-F5344CB8AC3E}">
        <p14:creationId xmlns:p14="http://schemas.microsoft.com/office/powerpoint/2010/main" val="4224964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30301" y="477702"/>
            <a:ext cx="8915399" cy="7409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800" b="1" dirty="0" err="1" smtClean="0">
                <a:latin typeface="Times New Roman" panose="02020603050405020304" pitchFamily="18" charset="0"/>
                <a:cs typeface="Times New Roman" panose="02020603050405020304" pitchFamily="18" charset="0"/>
              </a:rPr>
              <a:t>SignUp</a:t>
            </a:r>
            <a:r>
              <a:rPr lang="en-US" sz="2800" b="1" dirty="0" smtClean="0">
                <a:latin typeface="Times New Roman" panose="02020603050405020304" pitchFamily="18" charset="0"/>
                <a:cs typeface="Times New Roman" panose="02020603050405020304" pitchFamily="18" charset="0"/>
              </a:rPr>
              <a:t>: </a:t>
            </a:r>
          </a:p>
          <a:p>
            <a:pPr algn="just"/>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endParaRPr lang="en-GB" sz="2200"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1676400" y="1989556"/>
            <a:ext cx="10083799" cy="46271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endParaRPr lang="en-GB"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062" y="1281592"/>
            <a:ext cx="7915275" cy="4743450"/>
          </a:xfrm>
          <a:prstGeom prst="rect">
            <a:avLst/>
          </a:prstGeom>
        </p:spPr>
      </p:pic>
    </p:spTree>
    <p:extLst>
      <p:ext uri="{BB962C8B-B14F-4D97-AF65-F5344CB8AC3E}">
        <p14:creationId xmlns:p14="http://schemas.microsoft.com/office/powerpoint/2010/main" val="2675623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30301" y="477702"/>
            <a:ext cx="8915399" cy="7409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800" b="1" dirty="0" smtClean="0">
                <a:latin typeface="Times New Roman" panose="02020603050405020304" pitchFamily="18" charset="0"/>
                <a:cs typeface="Times New Roman" panose="02020603050405020304" pitchFamily="18" charset="0"/>
              </a:rPr>
              <a:t>Person Details: </a:t>
            </a:r>
          </a:p>
          <a:p>
            <a:pPr algn="just"/>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endParaRPr lang="en-GB" sz="2200"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1676400" y="1989556"/>
            <a:ext cx="10083799" cy="46271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endParaRPr lang="en-GB" sz="2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975" y="1549400"/>
            <a:ext cx="8477250" cy="5067300"/>
          </a:xfrm>
          <a:prstGeom prst="rect">
            <a:avLst/>
          </a:prstGeom>
        </p:spPr>
      </p:pic>
    </p:spTree>
    <p:extLst>
      <p:ext uri="{BB962C8B-B14F-4D97-AF65-F5344CB8AC3E}">
        <p14:creationId xmlns:p14="http://schemas.microsoft.com/office/powerpoint/2010/main" val="3827891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30301" y="477702"/>
            <a:ext cx="8915399" cy="7409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800" b="1" dirty="0" err="1" smtClean="0">
                <a:latin typeface="Times New Roman" panose="02020603050405020304" pitchFamily="18" charset="0"/>
                <a:cs typeface="Times New Roman" panose="02020603050405020304" pitchFamily="18" charset="0"/>
              </a:rPr>
              <a:t>MainMenu</a:t>
            </a:r>
            <a:r>
              <a:rPr lang="en-US" sz="2800" b="1" dirty="0" smtClean="0">
                <a:latin typeface="Times New Roman" panose="02020603050405020304" pitchFamily="18" charset="0"/>
                <a:cs typeface="Times New Roman" panose="02020603050405020304" pitchFamily="18" charset="0"/>
              </a:rPr>
              <a:t>: </a:t>
            </a:r>
          </a:p>
          <a:p>
            <a:pPr algn="just"/>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endParaRPr lang="en-GB" sz="2200"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1676400" y="1989556"/>
            <a:ext cx="10083799" cy="46271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endParaRPr lang="en-GB" sz="2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100" y="1220788"/>
            <a:ext cx="9821662" cy="5268912"/>
          </a:xfrm>
          <a:prstGeom prst="rect">
            <a:avLst/>
          </a:prstGeom>
        </p:spPr>
      </p:pic>
    </p:spTree>
    <p:extLst>
      <p:ext uri="{BB962C8B-B14F-4D97-AF65-F5344CB8AC3E}">
        <p14:creationId xmlns:p14="http://schemas.microsoft.com/office/powerpoint/2010/main" val="1744714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30301" y="477702"/>
            <a:ext cx="8915399" cy="7409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800" b="1" dirty="0" smtClean="0">
                <a:latin typeface="Times New Roman" panose="02020603050405020304" pitchFamily="18" charset="0"/>
                <a:cs typeface="Times New Roman" panose="02020603050405020304" pitchFamily="18" charset="0"/>
              </a:rPr>
              <a:t>Startups: </a:t>
            </a:r>
          </a:p>
          <a:p>
            <a:pPr algn="just"/>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endParaRPr lang="en-GB" sz="2200"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1676400" y="1989556"/>
            <a:ext cx="10083799" cy="46271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endParaRPr lang="en-GB" sz="2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788" y="1218646"/>
            <a:ext cx="10058400" cy="5418489"/>
          </a:xfrm>
          <a:prstGeom prst="rect">
            <a:avLst/>
          </a:prstGeom>
        </p:spPr>
      </p:pic>
    </p:spTree>
    <p:extLst>
      <p:ext uri="{BB962C8B-B14F-4D97-AF65-F5344CB8AC3E}">
        <p14:creationId xmlns:p14="http://schemas.microsoft.com/office/powerpoint/2010/main" val="1185787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30301" y="477702"/>
            <a:ext cx="8915399" cy="7409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800" b="1" dirty="0" smtClean="0">
                <a:latin typeface="Times New Roman" panose="02020603050405020304" pitchFamily="18" charset="0"/>
                <a:cs typeface="Times New Roman" panose="02020603050405020304" pitchFamily="18" charset="0"/>
              </a:rPr>
              <a:t>Investors: </a:t>
            </a:r>
          </a:p>
          <a:p>
            <a:pPr algn="just"/>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endParaRPr lang="en-GB" sz="2200"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1676400" y="1989556"/>
            <a:ext cx="10083799" cy="46271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endParaRPr lang="en-GB" sz="2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437" y="1218646"/>
            <a:ext cx="10058400" cy="5623034"/>
          </a:xfrm>
          <a:prstGeom prst="rect">
            <a:avLst/>
          </a:prstGeom>
        </p:spPr>
      </p:pic>
    </p:spTree>
    <p:extLst>
      <p:ext uri="{BB962C8B-B14F-4D97-AF65-F5344CB8AC3E}">
        <p14:creationId xmlns:p14="http://schemas.microsoft.com/office/powerpoint/2010/main" val="248774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30301" y="477702"/>
            <a:ext cx="8915399" cy="7409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800" b="1" dirty="0" smtClean="0">
                <a:latin typeface="Times New Roman" panose="02020603050405020304" pitchFamily="18" charset="0"/>
                <a:cs typeface="Times New Roman" panose="02020603050405020304" pitchFamily="18" charset="0"/>
              </a:rPr>
              <a:t>Account: </a:t>
            </a:r>
          </a:p>
          <a:p>
            <a:pPr algn="just"/>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endParaRPr lang="en-GB" sz="2200"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1676400" y="1989556"/>
            <a:ext cx="10083799" cy="46271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endParaRPr lang="en-GB" sz="2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1218646"/>
            <a:ext cx="10058400" cy="5395912"/>
          </a:xfrm>
          <a:prstGeom prst="rect">
            <a:avLst/>
          </a:prstGeom>
        </p:spPr>
      </p:pic>
    </p:spTree>
    <p:extLst>
      <p:ext uri="{BB962C8B-B14F-4D97-AF65-F5344CB8AC3E}">
        <p14:creationId xmlns:p14="http://schemas.microsoft.com/office/powerpoint/2010/main" val="2569193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30301" y="477702"/>
            <a:ext cx="8915399" cy="7409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800" b="1" dirty="0" smtClean="0">
                <a:latin typeface="Times New Roman" panose="02020603050405020304" pitchFamily="18" charset="0"/>
                <a:cs typeface="Times New Roman" panose="02020603050405020304" pitchFamily="18" charset="0"/>
              </a:rPr>
              <a:t>Messages: </a:t>
            </a:r>
          </a:p>
          <a:p>
            <a:pPr algn="just"/>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endParaRPr lang="en-GB" sz="2200"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1676400" y="1989556"/>
            <a:ext cx="10083799" cy="46271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endParaRPr lang="en-GB"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813" y="1201043"/>
            <a:ext cx="10058400" cy="5415657"/>
          </a:xfrm>
          <a:prstGeom prst="rect">
            <a:avLst/>
          </a:prstGeom>
        </p:spPr>
      </p:pic>
    </p:spTree>
    <p:extLst>
      <p:ext uri="{BB962C8B-B14F-4D97-AF65-F5344CB8AC3E}">
        <p14:creationId xmlns:p14="http://schemas.microsoft.com/office/powerpoint/2010/main" val="399322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8413" y="-774700"/>
            <a:ext cx="8915399" cy="2262781"/>
          </a:xfrm>
        </p:spPr>
        <p:txBody>
          <a:bodyPr/>
          <a:lstStyle/>
          <a:p>
            <a:r>
              <a:rPr lang="en-GB" dirty="0" smtClean="0">
                <a:latin typeface="Times New Roman" panose="02020603050405020304" pitchFamily="18" charset="0"/>
                <a:cs typeface="Times New Roman" panose="02020603050405020304" pitchFamily="18" charset="0"/>
              </a:rPr>
              <a:t>Purpose:</a:t>
            </a:r>
            <a:endParaRPr lang="en-GB"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866901" y="1816100"/>
            <a:ext cx="9690100" cy="490220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This project aims to support startups in raising capital and gaining exposure by offering crowdfunding support and a platform for investors to collaborate and share investment opportunities. To simplify the complex process of negotiating funding deals, legal advisors will be available. Effective communication is essential, so a messaging facility will be provided. The platform will offer equity percentage, funding, and preferred shares for each phase of the startup progress, allowing users to customize their funding deals. Data analytics will help startups and investors make informed decisions, and access to industry experts and advisors will be available. The project will also serve as a platform for mentors to provide advice to founders. The platform will have a well-designed UI to facilitate the investment process.</a:t>
            </a:r>
            <a:endParaRPr lang="en-GB" sz="2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1570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30301" y="477702"/>
            <a:ext cx="8915399" cy="7409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800" b="1" dirty="0" smtClean="0">
                <a:latin typeface="Times New Roman" panose="02020603050405020304" pitchFamily="18" charset="0"/>
                <a:cs typeface="Times New Roman" panose="02020603050405020304" pitchFamily="18" charset="0"/>
              </a:rPr>
              <a:t>Requests: </a:t>
            </a:r>
            <a:endParaRPr lang="en-US" sz="2800" b="1" dirty="0" smtClean="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endParaRPr lang="en-GB" sz="2200"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1676400" y="1989556"/>
            <a:ext cx="10083799" cy="46271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endParaRPr lang="en-GB" sz="2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100" y="1117600"/>
            <a:ext cx="10058400" cy="5364480"/>
          </a:xfrm>
          <a:prstGeom prst="rect">
            <a:avLst/>
          </a:prstGeom>
        </p:spPr>
      </p:pic>
    </p:spTree>
    <p:extLst>
      <p:ext uri="{BB962C8B-B14F-4D97-AF65-F5344CB8AC3E}">
        <p14:creationId xmlns:p14="http://schemas.microsoft.com/office/powerpoint/2010/main" val="1596330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30301" y="477702"/>
            <a:ext cx="8915399" cy="7409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800" b="1" dirty="0" smtClean="0">
                <a:latin typeface="Times New Roman" panose="02020603050405020304" pitchFamily="18" charset="0"/>
                <a:cs typeface="Times New Roman" panose="02020603050405020304" pitchFamily="18" charset="0"/>
              </a:rPr>
              <a:t>Sales</a:t>
            </a:r>
            <a:r>
              <a:rPr lang="en-US" sz="2800" b="1" dirty="0" smtClean="0">
                <a:latin typeface="Times New Roman" panose="02020603050405020304" pitchFamily="18" charset="0"/>
                <a:cs typeface="Times New Roman" panose="02020603050405020304" pitchFamily="18" charset="0"/>
              </a:rPr>
              <a:t>: </a:t>
            </a:r>
            <a:endParaRPr lang="en-US" sz="2800" b="1" dirty="0" smtClean="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endParaRPr lang="en-GB" sz="2200"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1676400" y="1989556"/>
            <a:ext cx="10083799" cy="46271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endParaRPr lang="en-GB" sz="2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218646"/>
            <a:ext cx="10058400" cy="5427345"/>
          </a:xfrm>
          <a:prstGeom prst="rect">
            <a:avLst/>
          </a:prstGeom>
        </p:spPr>
      </p:pic>
    </p:spTree>
    <p:extLst>
      <p:ext uri="{BB962C8B-B14F-4D97-AF65-F5344CB8AC3E}">
        <p14:creationId xmlns:p14="http://schemas.microsoft.com/office/powerpoint/2010/main" val="1941437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30301" y="477702"/>
            <a:ext cx="8915399" cy="7409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800" b="1" dirty="0" smtClean="0">
                <a:latin typeface="Times New Roman" panose="02020603050405020304" pitchFamily="18" charset="0"/>
                <a:cs typeface="Times New Roman" panose="02020603050405020304" pitchFamily="18" charset="0"/>
              </a:rPr>
              <a:t>Startup Roles: </a:t>
            </a:r>
            <a:endParaRPr lang="en-US" sz="2800" b="1" dirty="0" smtClean="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endParaRPr lang="en-GB" sz="2200"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1676400" y="1989556"/>
            <a:ext cx="10083799" cy="46271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endParaRPr lang="en-GB" sz="2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700" y="1200151"/>
            <a:ext cx="10058400" cy="5657849"/>
          </a:xfrm>
          <a:prstGeom prst="rect">
            <a:avLst/>
          </a:prstGeom>
        </p:spPr>
      </p:pic>
    </p:spTree>
    <p:extLst>
      <p:ext uri="{BB962C8B-B14F-4D97-AF65-F5344CB8AC3E}">
        <p14:creationId xmlns:p14="http://schemas.microsoft.com/office/powerpoint/2010/main" val="1599105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1013" y="1282700"/>
            <a:ext cx="8915399" cy="2262781"/>
          </a:xfrm>
        </p:spPr>
        <p:txBody>
          <a:bodyPr/>
          <a:lstStyle/>
          <a:p>
            <a:r>
              <a:rPr lang="en-GB" dirty="0" smtClean="0">
                <a:latin typeface="Times New Roman" panose="02020603050405020304" pitchFamily="18" charset="0"/>
                <a:cs typeface="Times New Roman" panose="02020603050405020304" pitchFamily="18" charset="0"/>
              </a:rPr>
              <a:t>Thank you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194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8413" y="-774700"/>
            <a:ext cx="8915399" cy="2262781"/>
          </a:xfrm>
        </p:spPr>
        <p:txBody>
          <a:bodyPr/>
          <a:lstStyle/>
          <a:p>
            <a:r>
              <a:rPr lang="en-GB" dirty="0" smtClean="0">
                <a:latin typeface="Times New Roman" panose="02020603050405020304" pitchFamily="18" charset="0"/>
                <a:cs typeface="Times New Roman" panose="02020603050405020304" pitchFamily="18" charset="0"/>
              </a:rPr>
              <a:t>Description:</a:t>
            </a:r>
            <a:endParaRPr lang="en-GB"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866901" y="1816100"/>
            <a:ext cx="9690100" cy="490220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The Founder, Mentor, and Investor can make their profile and add the </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required </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information. </a:t>
            </a:r>
            <a:endPar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The </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founder makes his profile and adds the required info about their skills to show to the investor</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The </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Founder can initiate his startup identity at the platform to collect </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funding. </a:t>
            </a:r>
          </a:p>
          <a:p>
            <a:pPr marL="285750" indent="-285750">
              <a:buFont typeface="Arial" panose="020B0604020202020204" pitchFamily="34" charset="0"/>
              <a:buChar char="•"/>
            </a:pP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The </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Founder can initiate his startup identity at the platform to collect </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funding. </a:t>
            </a:r>
          </a:p>
          <a:p>
            <a:pPr marL="285750" indent="-285750">
              <a:buFont typeface="Arial" panose="020B0604020202020204" pitchFamily="34" charset="0"/>
              <a:buChar char="•"/>
            </a:pP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The </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user can see the ideas of a person and can join them as a team and start their own as well</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The Founder of the program has the authority to add someone to the team. </a:t>
            </a:r>
            <a:endPar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The founder can create a pitch deck, which includes a business plan, financial projections, and other relevant details, to attract potential </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investors.</a:t>
            </a:r>
          </a:p>
          <a:p>
            <a:pPr marL="285750" indent="-285750">
              <a:buFont typeface="Arial" panose="020B0604020202020204" pitchFamily="34" charset="0"/>
              <a:buChar char="•"/>
            </a:pP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A mentor can give mentorship through a forum for program discussion. </a:t>
            </a:r>
            <a:endParaRPr lang="en-GB" sz="2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0161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8413" y="-774700"/>
            <a:ext cx="8915399" cy="2262781"/>
          </a:xfrm>
        </p:spPr>
        <p:txBody>
          <a:bodyPr/>
          <a:lstStyle/>
          <a:p>
            <a:r>
              <a:rPr lang="en-GB" dirty="0" smtClean="0">
                <a:latin typeface="Times New Roman" panose="02020603050405020304" pitchFamily="18" charset="0"/>
                <a:cs typeface="Times New Roman" panose="02020603050405020304" pitchFamily="18" charset="0"/>
              </a:rPr>
              <a:t>Description:</a:t>
            </a:r>
            <a:endParaRPr lang="en-GB"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866901" y="1816100"/>
            <a:ext cx="9690100" cy="490220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The Founder, Mentor, and Investor can make their profile and add the </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required </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information. </a:t>
            </a:r>
            <a:endPar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The </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founder makes his profile and adds the required info about their skills to show to the investor</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The </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Founder can initiate his startup identity at the platform to collect </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funding. </a:t>
            </a:r>
          </a:p>
          <a:p>
            <a:pPr marL="285750" indent="-285750">
              <a:buFont typeface="Arial" panose="020B0604020202020204" pitchFamily="34" charset="0"/>
              <a:buChar char="•"/>
            </a:pP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The </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Founder can initiate his startup identity at the platform to collect </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funding. </a:t>
            </a:r>
          </a:p>
          <a:p>
            <a:pPr marL="285750" indent="-285750">
              <a:buFont typeface="Arial" panose="020B0604020202020204" pitchFamily="34" charset="0"/>
              <a:buChar char="•"/>
            </a:pP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The </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user can see the ideas of a person and can join them as a team and start their own as well</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The Founder of the program has the authority to add someone to the team. </a:t>
            </a:r>
            <a:endPar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The founder can create a pitch deck, which includes a business plan, financial projections, and other relevant details, to attract potential </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investors.</a:t>
            </a:r>
          </a:p>
          <a:p>
            <a:pPr marL="285750" indent="-285750">
              <a:buFont typeface="Arial" panose="020B0604020202020204" pitchFamily="34" charset="0"/>
              <a:buChar char="•"/>
            </a:pP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A mentor can give mentorship through a forum for program discussion. </a:t>
            </a:r>
            <a:endParaRPr lang="en-GB" sz="2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652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8413" y="-774700"/>
            <a:ext cx="8915399" cy="2262781"/>
          </a:xfrm>
        </p:spPr>
        <p:txBody>
          <a:bodyPr/>
          <a:lstStyle/>
          <a:p>
            <a:r>
              <a:rPr lang="en-GB" dirty="0" smtClean="0">
                <a:latin typeface="Times New Roman" panose="02020603050405020304" pitchFamily="18" charset="0"/>
                <a:cs typeface="Times New Roman" panose="02020603050405020304" pitchFamily="18" charset="0"/>
              </a:rPr>
              <a:t>CONT.</a:t>
            </a:r>
            <a:endParaRPr lang="en-GB"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892301" y="1612900"/>
            <a:ext cx="9690100" cy="490220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Investors can invest in different programs and one program can get many investments that are crowdfunding. </a:t>
            </a:r>
            <a:endPar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An </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official agreement is placed between investors and the program owners, and the members are the shareholders whose shares are decided by the owner. </a:t>
            </a:r>
            <a:endPar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A </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messaging feature is available for every user where they can connect </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privately. </a:t>
            </a:r>
          </a:p>
          <a:p>
            <a:pPr marL="285750" indent="-285750">
              <a:buFont typeface="Arial" panose="020B0604020202020204" pitchFamily="34" charset="0"/>
              <a:buChar char="•"/>
            </a:pP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The </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platform offers a comprehensive dashboard that displays all the </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essential </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data and metrics about the user’s program, funding, investments, and monthly/yearly Revenue of the Startup. </a:t>
            </a:r>
            <a:endPar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The </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investor can rate and review the program and its team members based on their performance, which can help other investors make informed decisions. </a:t>
            </a:r>
            <a:endPar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The </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platform provides advanced analytics and reporting features that </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allow </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users to analyze and track their program’s performance, funding, and investments in real time. </a:t>
            </a:r>
            <a:endParaRPr lang="en-GB" sz="2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479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8413" y="-774700"/>
            <a:ext cx="8915399" cy="2262781"/>
          </a:xfrm>
        </p:spPr>
        <p:txBody>
          <a:bodyPr/>
          <a:lstStyle/>
          <a:p>
            <a:r>
              <a:rPr lang="en-GB" dirty="0" smtClean="0">
                <a:latin typeface="Times New Roman" panose="02020603050405020304" pitchFamily="18" charset="0"/>
                <a:cs typeface="Times New Roman" panose="02020603050405020304" pitchFamily="18" charset="0"/>
              </a:rPr>
              <a:t>CONT.</a:t>
            </a:r>
            <a:endParaRPr lang="en-GB"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892301" y="1612900"/>
            <a:ext cx="9690100" cy="490220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The platform provides a feature for automatic payments to investors, based on the agreed terms and conditions of the agreement</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The </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platform offers a feature for the founder to issue equity to investors, which can be tracked in real-time using the dashboard. </a:t>
            </a:r>
            <a:endPar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The </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platform offers services such as payment gateways, analytics tools, and marketing services to enhance the user experience. </a:t>
            </a:r>
            <a:endPar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The </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platform provides a notification system that alerts users about any </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updates, </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new investments, or messages related to their program or investments</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 The </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program owner can conduct surveys and polls to gather feedback from the team members, investors, and other stakeholders to improve the </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program's </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overall performance.</a:t>
            </a:r>
            <a:endParaRPr lang="en-GB" sz="2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2615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5713" y="-469899"/>
            <a:ext cx="8915399" cy="2222500"/>
          </a:xfrm>
        </p:spPr>
        <p:txBody>
          <a:bodyPr/>
          <a:lstStyle/>
          <a:p>
            <a:r>
              <a:rPr lang="en-GB" dirty="0" smtClean="0">
                <a:latin typeface="Times New Roman" panose="02020603050405020304" pitchFamily="18" charset="0"/>
                <a:cs typeface="Times New Roman" panose="02020603050405020304" pitchFamily="18" charset="0"/>
              </a:rPr>
              <a:t>Project Actors</a:t>
            </a:r>
            <a:endParaRPr lang="en-GB"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879601" y="2167356"/>
            <a:ext cx="8915399" cy="40302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800" b="1" dirty="0" smtClean="0">
                <a:latin typeface="Times New Roman" panose="02020603050405020304" pitchFamily="18" charset="0"/>
                <a:cs typeface="Times New Roman" panose="02020603050405020304" pitchFamily="18" charset="0"/>
              </a:rPr>
              <a:t>Admin : </a:t>
            </a:r>
          </a:p>
          <a:p>
            <a:pPr algn="just"/>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founder is the primary actor on the platform, possessing talent </a:t>
            </a:r>
            <a:r>
              <a:rPr lang="en-US" sz="2200" dirty="0" smtClean="0">
                <a:latin typeface="Times New Roman" panose="02020603050405020304" pitchFamily="18" charset="0"/>
                <a:cs typeface="Times New Roman" panose="02020603050405020304" pitchFamily="18" charset="0"/>
              </a:rPr>
              <a:t>			and </a:t>
            </a:r>
            <a:r>
              <a:rPr lang="en-US" sz="2200" dirty="0">
                <a:latin typeface="Times New Roman" panose="02020603050405020304" pitchFamily="18" charset="0"/>
                <a:cs typeface="Times New Roman" panose="02020603050405020304" pitchFamily="18" charset="0"/>
              </a:rPr>
              <a:t>ideas but lacking investment. They can display their abilities and </a:t>
            </a:r>
            <a:r>
              <a:rPr lang="en-US" sz="2200" dirty="0" smtClean="0">
                <a:latin typeface="Times New Roman" panose="02020603050405020304" pitchFamily="18" charset="0"/>
                <a:cs typeface="Times New Roman" panose="02020603050405020304" pitchFamily="18" charset="0"/>
              </a:rPr>
              <a:t>		concepts</a:t>
            </a:r>
            <a:r>
              <a:rPr lang="en-US" sz="2200" dirty="0">
                <a:latin typeface="Times New Roman" panose="02020603050405020304" pitchFamily="18" charset="0"/>
                <a:cs typeface="Times New Roman" panose="02020603050405020304" pitchFamily="18" charset="0"/>
              </a:rPr>
              <a:t>, and investors can reach out to them. They do not need to </a:t>
            </a:r>
            <a:r>
              <a:rPr lang="en-US" sz="2200" dirty="0" smtClean="0">
                <a:latin typeface="Times New Roman" panose="02020603050405020304" pitchFamily="18" charset="0"/>
                <a:cs typeface="Times New Roman" panose="02020603050405020304" pitchFamily="18" charset="0"/>
              </a:rPr>
              <a:t>			have </a:t>
            </a:r>
            <a:r>
              <a:rPr lang="en-US" sz="2200" dirty="0">
                <a:latin typeface="Times New Roman" panose="02020603050405020304" pitchFamily="18" charset="0"/>
                <a:cs typeface="Times New Roman" panose="02020603050405020304" pitchFamily="18" charset="0"/>
              </a:rPr>
              <a:t>a team. They can build their team by collaborating with others </a:t>
            </a:r>
            <a:r>
              <a:rPr lang="en-US" sz="2200" dirty="0" smtClean="0">
                <a:latin typeface="Times New Roman" panose="02020603050405020304" pitchFamily="18" charset="0"/>
                <a:cs typeface="Times New Roman" panose="02020603050405020304" pitchFamily="18" charset="0"/>
              </a:rPr>
              <a:t>			and </a:t>
            </a:r>
            <a:r>
              <a:rPr lang="en-US" sz="2200" dirty="0">
                <a:latin typeface="Times New Roman" panose="02020603050405020304" pitchFamily="18" charset="0"/>
                <a:cs typeface="Times New Roman" panose="02020603050405020304" pitchFamily="18" charset="0"/>
              </a:rPr>
              <a:t>others can join by seeking permission from the owner who </a:t>
            </a:r>
            <a:r>
              <a:rPr lang="en-US" sz="2200" dirty="0" smtClean="0">
                <a:latin typeface="Times New Roman" panose="02020603050405020304" pitchFamily="18" charset="0"/>
                <a:cs typeface="Times New Roman" panose="02020603050405020304" pitchFamily="18" charset="0"/>
              </a:rPr>
              <a:t>				created </a:t>
            </a:r>
            <a:r>
              <a:rPr lang="en-US" sz="2200" dirty="0">
                <a:latin typeface="Times New Roman" panose="02020603050405020304" pitchFamily="18" charset="0"/>
                <a:cs typeface="Times New Roman" panose="02020603050405020304" pitchFamily="18" charset="0"/>
              </a:rPr>
              <a:t>the program. The founder can connect with investors </a:t>
            </a:r>
            <a:r>
              <a:rPr lang="en-US" sz="2200" dirty="0" smtClean="0">
                <a:latin typeface="Times New Roman" panose="02020603050405020304" pitchFamily="18" charset="0"/>
                <a:cs typeface="Times New Roman" panose="02020603050405020304" pitchFamily="18" charset="0"/>
              </a:rPr>
              <a:t>and				mentors </a:t>
            </a:r>
            <a:r>
              <a:rPr lang="en-US" sz="2200" dirty="0">
                <a:latin typeface="Times New Roman" panose="02020603050405020304" pitchFamily="18" charset="0"/>
                <a:cs typeface="Times New Roman" panose="02020603050405020304" pitchFamily="18" charset="0"/>
              </a:rPr>
              <a:t>and finalize their deals with the investors. </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167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5713" y="-469899"/>
            <a:ext cx="8915399" cy="2222500"/>
          </a:xfrm>
        </p:spPr>
        <p:txBody>
          <a:bodyPr/>
          <a:lstStyle/>
          <a:p>
            <a:r>
              <a:rPr lang="en-GB" dirty="0" smtClean="0">
                <a:latin typeface="Times New Roman" panose="02020603050405020304" pitchFamily="18" charset="0"/>
                <a:cs typeface="Times New Roman" panose="02020603050405020304" pitchFamily="18" charset="0"/>
              </a:rPr>
              <a:t>Project Actors</a:t>
            </a:r>
            <a:endParaRPr lang="en-GB"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879601" y="2167356"/>
            <a:ext cx="9258299" cy="43858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800" b="1" dirty="0" err="1" smtClean="0">
                <a:latin typeface="Times New Roman" panose="02020603050405020304" pitchFamily="18" charset="0"/>
                <a:cs typeface="Times New Roman" panose="02020603050405020304" pitchFamily="18" charset="0"/>
              </a:rPr>
              <a:t>Investror</a:t>
            </a:r>
            <a:r>
              <a:rPr lang="en-US" sz="2800" b="1" dirty="0" smtClean="0">
                <a:latin typeface="Times New Roman" panose="02020603050405020304" pitchFamily="18" charset="0"/>
                <a:cs typeface="Times New Roman" panose="02020603050405020304" pitchFamily="18" charset="0"/>
              </a:rPr>
              <a:t> : </a:t>
            </a:r>
          </a:p>
          <a:p>
            <a:pPr algn="just"/>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An </a:t>
            </a:r>
            <a:r>
              <a:rPr lang="en-US" sz="2400" dirty="0">
                <a:latin typeface="Times New Roman" panose="02020603050405020304" pitchFamily="18" charset="0"/>
                <a:cs typeface="Times New Roman" panose="02020603050405020304" pitchFamily="18" charset="0"/>
              </a:rPr>
              <a:t>investor is the for the platform. A community of </a:t>
            </a:r>
            <a:r>
              <a:rPr lang="en-US" sz="2400" dirty="0" smtClean="0">
                <a:latin typeface="Times New Roman" panose="02020603050405020304" pitchFamily="18" charset="0"/>
                <a:cs typeface="Times New Roman" panose="02020603050405020304" pitchFamily="18" charset="0"/>
              </a:rPr>
              <a:t>						investors </a:t>
            </a:r>
            <a:r>
              <a:rPr lang="en-US" sz="2400" dirty="0">
                <a:latin typeface="Times New Roman" panose="02020603050405020304" pitchFamily="18" charset="0"/>
                <a:cs typeface="Times New Roman" panose="02020603050405020304" pitchFamily="18" charset="0"/>
              </a:rPr>
              <a:t>is </a:t>
            </a:r>
            <a:r>
              <a:rPr lang="en-US" sz="2400" dirty="0" smtClean="0">
                <a:latin typeface="Times New Roman" panose="02020603050405020304" pitchFamily="18" charset="0"/>
                <a:cs typeface="Times New Roman" panose="02020603050405020304" pitchFamily="18" charset="0"/>
              </a:rPr>
              <a:t>needed </a:t>
            </a:r>
            <a:r>
              <a:rPr lang="en-US" sz="2400" dirty="0">
                <a:latin typeface="Times New Roman" panose="02020603050405020304" pitchFamily="18" charset="0"/>
                <a:cs typeface="Times New Roman" panose="02020603050405020304" pitchFamily="18" charset="0"/>
              </a:rPr>
              <a:t>for getting funding for the startups. </a:t>
            </a:r>
            <a:r>
              <a:rPr lang="en-US" sz="2400" dirty="0" smtClean="0">
                <a:latin typeface="Times New Roman" panose="02020603050405020304" pitchFamily="18" charset="0"/>
                <a:cs typeface="Times New Roman" panose="02020603050405020304" pitchFamily="18" charset="0"/>
              </a:rPr>
              <a:t>					Investors </a:t>
            </a:r>
            <a:r>
              <a:rPr lang="en-US" sz="2400" dirty="0">
                <a:latin typeface="Times New Roman" panose="02020603050405020304" pitchFamily="18" charset="0"/>
                <a:cs typeface="Times New Roman" panose="02020603050405020304" pitchFamily="18" charset="0"/>
              </a:rPr>
              <a:t>come to the platform with capital and a desire to find </a:t>
            </a:r>
            <a:r>
              <a:rPr lang="en-US" sz="2400" dirty="0" smtClean="0">
                <a:latin typeface="Times New Roman" panose="02020603050405020304" pitchFamily="18" charset="0"/>
                <a:cs typeface="Times New Roman" panose="02020603050405020304" pitchFamily="18" charset="0"/>
              </a:rPr>
              <a:t>			fresh </a:t>
            </a:r>
            <a:r>
              <a:rPr lang="en-US" sz="2400" dirty="0">
                <a:latin typeface="Times New Roman" panose="02020603050405020304" pitchFamily="18" charset="0"/>
                <a:cs typeface="Times New Roman" panose="02020603050405020304" pitchFamily="18" charset="0"/>
              </a:rPr>
              <a:t>talent and ideas. By utilizing the platform, they can </a:t>
            </a:r>
            <a:r>
              <a:rPr lang="en-US" sz="2400" dirty="0" smtClean="0">
                <a:latin typeface="Times New Roman" panose="02020603050405020304" pitchFamily="18" charset="0"/>
                <a:cs typeface="Times New Roman" panose="02020603050405020304" pitchFamily="18" charset="0"/>
              </a:rPr>
              <a:t>				identify </a:t>
            </a:r>
            <a:r>
              <a:rPr lang="en-US" sz="2400" dirty="0">
                <a:latin typeface="Times New Roman" panose="02020603050405020304" pitchFamily="18" charset="0"/>
                <a:cs typeface="Times New Roman" panose="02020603050405020304" pitchFamily="18" charset="0"/>
              </a:rPr>
              <a:t>suitable individuals and communities to invest in and </a:t>
            </a:r>
            <a:r>
              <a:rPr lang="en-US" sz="2400" dirty="0" smtClean="0">
                <a:latin typeface="Times New Roman" panose="02020603050405020304" pitchFamily="18" charset="0"/>
                <a:cs typeface="Times New Roman" panose="02020603050405020304" pitchFamily="18" charset="0"/>
              </a:rPr>
              <a:t>			agree </a:t>
            </a:r>
            <a:r>
              <a:rPr lang="en-US" sz="2400" dirty="0">
                <a:latin typeface="Times New Roman" panose="02020603050405020304" pitchFamily="18" charset="0"/>
                <a:cs typeface="Times New Roman" panose="02020603050405020304" pitchFamily="18" charset="0"/>
              </a:rPr>
              <a:t>on becoming a shareholder or receiving profits until the </a:t>
            </a:r>
            <a:r>
              <a:rPr lang="en-US" sz="2400" dirty="0" smtClean="0">
                <a:latin typeface="Times New Roman" panose="02020603050405020304" pitchFamily="18" charset="0"/>
                <a:cs typeface="Times New Roman" panose="02020603050405020304" pitchFamily="18" charset="0"/>
              </a:rPr>
              <a:t>			entrepreneur </a:t>
            </a:r>
            <a:r>
              <a:rPr lang="en-US" sz="2400" dirty="0">
                <a:latin typeface="Times New Roman" panose="02020603050405020304" pitchFamily="18" charset="0"/>
                <a:cs typeface="Times New Roman" panose="02020603050405020304" pitchFamily="18" charset="0"/>
              </a:rPr>
              <a:t>repays the investment. The investor with </a:t>
            </a:r>
            <a:r>
              <a:rPr lang="en-US" sz="2400" dirty="0" smtClean="0">
                <a:latin typeface="Times New Roman" panose="02020603050405020304" pitchFamily="18" charset="0"/>
                <a:cs typeface="Times New Roman" panose="02020603050405020304" pitchFamily="18" charset="0"/>
              </a:rPr>
              <a:t>					minimum </a:t>
            </a:r>
            <a:r>
              <a:rPr lang="en-US" sz="2400" dirty="0">
                <a:latin typeface="Times New Roman" panose="02020603050405020304" pitchFamily="18" charset="0"/>
                <a:cs typeface="Times New Roman" panose="02020603050405020304" pitchFamily="18" charset="0"/>
              </a:rPr>
              <a:t>investing is also entertained as crowdfunding is </a:t>
            </a:r>
            <a:r>
              <a:rPr lang="en-US" sz="2400" dirty="0" smtClean="0">
                <a:latin typeface="Times New Roman" panose="02020603050405020304" pitchFamily="18" charset="0"/>
                <a:cs typeface="Times New Roman" panose="02020603050405020304" pitchFamily="18" charset="0"/>
              </a:rPr>
              <a:t>				supported</a:t>
            </a:r>
            <a:r>
              <a:rPr lang="en-US" sz="2400" dirty="0">
                <a:latin typeface="Times New Roman" panose="02020603050405020304" pitchFamily="18" charset="0"/>
                <a:cs typeface="Times New Roman" panose="02020603050405020304" pitchFamily="18" charset="0"/>
              </a:rPr>
              <a:t>.</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0354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3313" y="-901699"/>
            <a:ext cx="8915399" cy="2222500"/>
          </a:xfrm>
        </p:spPr>
        <p:txBody>
          <a:bodyPr/>
          <a:lstStyle/>
          <a:p>
            <a:r>
              <a:rPr lang="en-GB" dirty="0" smtClean="0">
                <a:latin typeface="Times New Roman" panose="02020603050405020304" pitchFamily="18" charset="0"/>
                <a:cs typeface="Times New Roman" panose="02020603050405020304" pitchFamily="18" charset="0"/>
              </a:rPr>
              <a:t>Project Actors</a:t>
            </a:r>
            <a:endParaRPr lang="en-GB"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866901" y="1659356"/>
            <a:ext cx="8915399" cy="45636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800" b="1" dirty="0" smtClean="0">
                <a:latin typeface="Times New Roman" panose="02020603050405020304" pitchFamily="18" charset="0"/>
                <a:cs typeface="Times New Roman" panose="02020603050405020304" pitchFamily="18" charset="0"/>
              </a:rPr>
              <a:t>Mentor : </a:t>
            </a:r>
          </a:p>
          <a:p>
            <a:pPr algn="just"/>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Mentors are a crucial part of any startup. They can make a </a:t>
            </a:r>
            <a:r>
              <a:rPr lang="en-US" sz="2400" dirty="0" smtClean="0">
                <a:latin typeface="Times New Roman" panose="02020603050405020304" pitchFamily="18" charset="0"/>
                <a:cs typeface="Times New Roman" panose="02020603050405020304" pitchFamily="18" charset="0"/>
              </a:rPr>
              <a:t>				difference </a:t>
            </a:r>
            <a:r>
              <a:rPr lang="en-US" sz="2400" dirty="0">
                <a:latin typeface="Times New Roman" panose="02020603050405020304" pitchFamily="18" charset="0"/>
                <a:cs typeface="Times New Roman" panose="02020603050405020304" pitchFamily="18" charset="0"/>
              </a:rPr>
              <a:t>in the success of startups. In the early stages, the </a:t>
            </a:r>
            <a:r>
              <a:rPr lang="en-US" sz="2400" dirty="0" smtClean="0">
                <a:latin typeface="Times New Roman" panose="02020603050405020304" pitchFamily="18" charset="0"/>
                <a:cs typeface="Times New Roman" panose="02020603050405020304" pitchFamily="18" charset="0"/>
              </a:rPr>
              <a:t>				startup </a:t>
            </a:r>
            <a:r>
              <a:rPr lang="en-US" sz="2400" dirty="0">
                <a:latin typeface="Times New Roman" panose="02020603050405020304" pitchFamily="18" charset="0"/>
                <a:cs typeface="Times New Roman" panose="02020603050405020304" pitchFamily="18" charset="0"/>
              </a:rPr>
              <a:t>fails due to a lack of advice. The mentor can support </a:t>
            </a:r>
            <a:r>
              <a:rPr lang="en-US" sz="2400" dirty="0" smtClean="0">
                <a:latin typeface="Times New Roman" panose="02020603050405020304" pitchFamily="18" charset="0"/>
                <a:cs typeface="Times New Roman" panose="02020603050405020304" pitchFamily="18" charset="0"/>
              </a:rPr>
              <a:t>			startups </a:t>
            </a:r>
            <a:r>
              <a:rPr lang="en-US" sz="2400" dirty="0">
                <a:latin typeface="Times New Roman" panose="02020603050405020304" pitchFamily="18" charset="0"/>
                <a:cs typeface="Times New Roman" panose="02020603050405020304" pitchFamily="18" charset="0"/>
              </a:rPr>
              <a:t>for free and give paid sessions. </a:t>
            </a:r>
            <a:endParaRPr lang="en-US" sz="2400" dirty="0" smtClean="0">
              <a:latin typeface="Times New Roman" panose="02020603050405020304" pitchFamily="18" charset="0"/>
              <a:cs typeface="Times New Roman" panose="02020603050405020304" pitchFamily="18" charset="0"/>
            </a:endParaRPr>
          </a:p>
          <a:p>
            <a:pPr algn="just"/>
            <a:r>
              <a:rPr lang="en-US" sz="2800" b="1" dirty="0" smtClean="0">
                <a:latin typeface="Times New Roman" panose="02020603050405020304" pitchFamily="18" charset="0"/>
                <a:cs typeface="Times New Roman" panose="02020603050405020304" pitchFamily="18" charset="0"/>
              </a:rPr>
              <a:t>User :</a:t>
            </a:r>
          </a:p>
          <a:p>
            <a:pPr algn="just"/>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user can be a founder or Investor but also can join the team </a:t>
            </a:r>
            <a:r>
              <a:rPr lang="en-US" sz="2400" dirty="0" smtClean="0">
                <a:latin typeface="Times New Roman" panose="02020603050405020304" pitchFamily="18" charset="0"/>
                <a:cs typeface="Times New Roman" panose="02020603050405020304" pitchFamily="18" charset="0"/>
              </a:rPr>
              <a:t>		of </a:t>
            </a:r>
            <a:r>
              <a:rPr lang="en-US" sz="2400" dirty="0">
                <a:latin typeface="Times New Roman" panose="02020603050405020304" pitchFamily="18" charset="0"/>
                <a:cs typeface="Times New Roman" panose="02020603050405020304" pitchFamily="18" charset="0"/>
              </a:rPr>
              <a:t>the founder and can be a co-founder. This platform supports 	</a:t>
            </a:r>
            <a:r>
              <a:rPr lang="en-US" sz="2400" dirty="0" smtClean="0">
                <a:latin typeface="Times New Roman" panose="02020603050405020304" pitchFamily="18" charset="0"/>
                <a:cs typeface="Times New Roman" panose="02020603050405020304" pitchFamily="18" charset="0"/>
              </a:rPr>
              <a:t>		community </a:t>
            </a:r>
            <a:r>
              <a:rPr lang="en-US" sz="2400" dirty="0">
                <a:latin typeface="Times New Roman" panose="02020603050405020304" pitchFamily="18" charset="0"/>
                <a:cs typeface="Times New Roman" panose="02020603050405020304" pitchFamily="18" charset="0"/>
              </a:rPr>
              <a:t>building and equity so this actor is also important </a:t>
            </a:r>
            <a:r>
              <a:rPr lang="en-US" sz="2400" dirty="0" smtClean="0">
                <a:latin typeface="Times New Roman" panose="02020603050405020304" pitchFamily="18" charset="0"/>
                <a:cs typeface="Times New Roman" panose="02020603050405020304" pitchFamily="18" charset="0"/>
              </a:rPr>
              <a:t>			for </a:t>
            </a:r>
            <a:r>
              <a:rPr lang="en-US" sz="2400" dirty="0">
                <a:latin typeface="Times New Roman" panose="02020603050405020304" pitchFamily="18" charset="0"/>
                <a:cs typeface="Times New Roman" panose="02020603050405020304" pitchFamily="18" charset="0"/>
              </a:rPr>
              <a:t>team building.</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25886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83</TotalTime>
  <Words>1141</Words>
  <Application>Microsoft Office PowerPoint</Application>
  <PresentationFormat>Widescreen</PresentationFormat>
  <Paragraphs>87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Times New Roman</vt:lpstr>
      <vt:lpstr>Wingdings 3</vt:lpstr>
      <vt:lpstr>Wisp</vt:lpstr>
      <vt:lpstr>Startup Connect</vt:lpstr>
      <vt:lpstr>Purpose:</vt:lpstr>
      <vt:lpstr>Description:</vt:lpstr>
      <vt:lpstr>Description:</vt:lpstr>
      <vt:lpstr>CONT.</vt:lpstr>
      <vt:lpstr>CONT.</vt:lpstr>
      <vt:lpstr>Project Actors</vt:lpstr>
      <vt:lpstr>Project Actors</vt:lpstr>
      <vt:lpstr>Project Actors</vt:lpstr>
      <vt:lpstr>OOP Design</vt:lpstr>
      <vt:lpstr>ER Diagram</vt:lpstr>
      <vt:lpstr>GUI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Startup Connect</dc:title>
  <dc:creator>Saqib Shehzad</dc:creator>
  <cp:lastModifiedBy>Saqib Shehzad</cp:lastModifiedBy>
  <cp:revision>8</cp:revision>
  <dcterms:created xsi:type="dcterms:W3CDTF">2023-05-01T05:02:36Z</dcterms:created>
  <dcterms:modified xsi:type="dcterms:W3CDTF">2023-05-03T03:07:37Z</dcterms:modified>
</cp:coreProperties>
</file>