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79" r:id="rId3"/>
    <p:sldId id="280" r:id="rId4"/>
    <p:sldId id="257" r:id="rId5"/>
    <p:sldId id="281" r:id="rId6"/>
    <p:sldId id="282" r:id="rId7"/>
    <p:sldId id="283" r:id="rId8"/>
    <p:sldId id="284" r:id="rId9"/>
    <p:sldId id="285" r:id="rId10"/>
    <p:sldId id="286" r:id="rId11"/>
    <p:sldId id="273" r:id="rId12"/>
    <p:sldId id="287" r:id="rId13"/>
    <p:sldId id="288" r:id="rId14"/>
    <p:sldId id="289" r:id="rId15"/>
    <p:sldId id="292" r:id="rId16"/>
    <p:sldId id="293" r:id="rId17"/>
    <p:sldId id="297" r:id="rId18"/>
    <p:sldId id="294" r:id="rId19"/>
    <p:sldId id="295" r:id="rId20"/>
    <p:sldId id="296" r:id="rId21"/>
    <p:sldId id="298" r:id="rId22"/>
    <p:sldId id="274" r:id="rId23"/>
    <p:sldId id="275" r:id="rId24"/>
    <p:sldId id="276" r:id="rId25"/>
    <p:sldId id="277" r:id="rId26"/>
    <p:sldId id="27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78108" autoAdjust="0"/>
  </p:normalViewPr>
  <p:slideViewPr>
    <p:cSldViewPr snapToGrid="0">
      <p:cViewPr varScale="1">
        <p:scale>
          <a:sx n="67" d="100"/>
          <a:sy n="67" d="100"/>
        </p:scale>
        <p:origin x="129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A72588-7FF4-435D-801E-987D8688A40D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3C1515-3F6C-4334-927C-AD68CBA50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88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74303bf83f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0" name="Google Shape;350;g74303bf83f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DRIVER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3C1515-3F6C-4334-927C-AD68CBA501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85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74303bf83f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3" name="Google Shape;413;g74303bf83f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person may be employed by at most one company</a:t>
            </a:r>
            <a:endParaRPr/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product may be made by at most one company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74303bf83f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7" name="Google Shape;447;g74303bf83f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need to identify purchases by all three keys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74303bf83f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3" name="Google Shape;463;g74303bf83f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given a person, can determine what they bought and the store where they bought it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74303bf83f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9" name="Google Shape;479;g74303bf83f_0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given a store, can determine who shopped there and the product they bought</a:t>
            </a:r>
            <a:endParaRPr/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store sells one product and to one person, ever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74303bf83f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4" name="Google Shape;494;g74303bf83f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representation is not complete! trade-off between complexity and abstraction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528F-3303-4E35-8812-2190DCFB2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56A14-38FA-45FC-A4D2-C06F6F66A5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E6649-F21A-4B97-AD83-2491624EE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C493-E937-469E-A750-A08C6827AAB5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A7190-C55A-4E46-8B8E-7FCD608D8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3A307-5F14-4323-A328-2636438B7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FAC1-561C-467D-8474-C52FBAC5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32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011A5-B687-4155-9A50-E3982EE5F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8BB66-8AF7-456A-BB30-681BA817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DEE8C-ADCB-493C-BDE2-3DD97E8EF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C493-E937-469E-A750-A08C6827AAB5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32AA7-F3D9-4975-82CC-B9A7DAB5D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28690-A4B6-42D4-BF41-5E89C2E37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FAC1-561C-467D-8474-C52FBAC5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7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26229B-9283-4D89-94D6-A8C897234F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6EFD65-8CC9-4D00-BA64-1A282EC19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1A7A8-3B7C-4E01-88C9-18B2B753C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C493-E937-469E-A750-A08C6827AAB5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AF04F-4B66-4178-BA0D-7A9EFACE6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7D851-634C-480F-87B2-E90CA858D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FAC1-561C-467D-8474-C52FBAC5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11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 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sldNum" idx="12"/>
          </p:nvPr>
        </p:nvSpPr>
        <p:spPr>
          <a:xfrm>
            <a:off x="145433" y="194699"/>
            <a:ext cx="2409600" cy="16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12800" b="1" i="0" u="none" strike="noStrike" cap="non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12800" b="1" i="0" u="none" strike="noStrike" cap="non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12800" b="1" i="0" u="none" strike="noStrike" cap="non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12800" b="1" i="0" u="none" strike="noStrike" cap="non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12800" b="1" i="0" u="none" strike="noStrike" cap="non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12800" b="1" i="0" u="none" strike="noStrike" cap="non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12800" b="1" i="0" u="none" strike="noStrike" cap="non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12800" b="1" i="0" u="none" strike="noStrike" cap="non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12800" b="1" i="0" u="none" strike="noStrike" cap="non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69294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B3DE7-7308-40D5-B49E-7A74B17F5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AF9CD-C2B8-41CF-B938-0CCE12735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8EC0C-FDBA-4BDE-87E8-520D1FBF9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C493-E937-469E-A750-A08C6827AAB5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0F0DF-D619-42CB-BF98-3321EEF95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4FB69-6C66-46D8-A4B5-9C37BCC5E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FAC1-561C-467D-8474-C52FBAC5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01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786E3-4D1D-4CC9-94F2-767731E6B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CC1E3-A9B5-4EB2-A71F-EB31ACBF7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AF3B6-9EF6-4664-8349-89DC1999F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C493-E937-469E-A750-A08C6827AAB5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E33DD-F115-44E9-9AF2-0669CCD65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480B8-ACD2-4650-B29C-76A0FC5E2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FAC1-561C-467D-8474-C52FBAC5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58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BA3D1-E064-4CED-98D2-A8D19085E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3D4E9-C198-46FA-BA6C-5A67DE70E1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8927D-F19A-4E9E-8679-587ABE465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E0538-0417-4CF5-8EC6-E3D13D49C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C493-E937-469E-A750-A08C6827AAB5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CFC75-3486-4847-A5FF-1215CE2E0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7EF9E-B65A-4012-9BD8-907C1CA97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FAC1-561C-467D-8474-C52FBAC5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92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BD09C-77EC-4072-BBF6-E259F954A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27360-1D60-462B-B98B-6356CD0D6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F40EF-A2F5-4555-AB36-F6BF5DAA1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F307CF-2158-464F-B443-E0141F25FF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0328F3-863B-4503-B342-B901EFFB77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B9D053-1DF9-486D-91E1-8AB938AB5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C493-E937-469E-A750-A08C6827AAB5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2DCD96-1298-4752-B3D6-D8D3926BD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468C09-18A7-4A59-80A1-A2CF0CD60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FAC1-561C-467D-8474-C52FBAC5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5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1F62-8B6F-4735-8DBB-D3CA848E9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B8B01B-30C1-4E44-AADF-83F25BB8F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C493-E937-469E-A750-A08C6827AAB5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93367-2ECD-4C0D-9E0B-5904B0070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ACD4E5-6B6D-47D4-8593-ADEEA865D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FAC1-561C-467D-8474-C52FBAC5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0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81ED56-DD6D-4584-8345-C2860E10E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C493-E937-469E-A750-A08C6827AAB5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D5B420-B7DA-48B9-B1B9-A0EAA4141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20976-38F0-4CC1-9B0C-637B71FCE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FAC1-561C-467D-8474-C52FBAC5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66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17ECC-51EB-4FEC-AF64-CF1D5DAB3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FF65E-89AA-40B0-A47B-D61F2CD55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BCFE2F-6C43-4DB6-9EBC-86A1E0468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D4C38-3508-4277-B739-399D057EE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C493-E937-469E-A750-A08C6827AAB5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D39113-B1DD-4753-BFBA-EEB7E2DCA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EB486-D5BF-4D1A-AA83-B7959486B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FAC1-561C-467D-8474-C52FBAC5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19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9170-EFA8-4225-8E79-EE3D888A1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8F80A1-5D79-4C7C-BEB8-E570E9D529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E952B-BEFF-421D-8CF1-B2DBCE194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1773D9-A1A2-4BB2-AB39-E0D84D6A7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C493-E937-469E-A750-A08C6827AAB5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E5174-7300-439B-8433-664577F66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D9FCD-8643-4F0A-868F-168870DE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FAC1-561C-467D-8474-C52FBAC5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5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3BB1B2-522B-45A3-9890-E41C3C955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DDF52-9C50-4EA9-B336-D935ABA28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CAD30-5B5B-4234-ACB5-6678DF8E47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5C493-E937-469E-A750-A08C6827AAB5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52687-E6FB-427C-A9A5-F8DF3313A5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FDD02-2A55-42DF-8E84-06AE5EE728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9FAC1-561C-467D-8474-C52FBAC5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21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4" Type="http://schemas.openxmlformats.org/officeDocument/2006/relationships/image" Target="../media/image16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4" Type="http://schemas.openxmlformats.org/officeDocument/2006/relationships/image" Target="../media/image16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D5581-1E79-4F21-A69A-89A56DBEBD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Entity Relationship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15E8C5-8F91-4EEE-B1AE-1D34D7CEF9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</p:spTree>
    <p:extLst>
      <p:ext uri="{BB962C8B-B14F-4D97-AF65-F5344CB8AC3E}">
        <p14:creationId xmlns:p14="http://schemas.microsoft.com/office/powerpoint/2010/main" val="1981561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09178-EFFA-4DE0-BFAC-871F7248B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on Binary Relationship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2597D-51AB-4503-A85A-01C40BC54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Limits the possible combinations of entities that may participate in the corresponding relationship</a:t>
            </a:r>
          </a:p>
          <a:p>
            <a:pPr lvl="1"/>
            <a:r>
              <a:rPr lang="en-US" dirty="0"/>
              <a:t>Example: An employee can have 1 supervisor only</a:t>
            </a:r>
          </a:p>
          <a:p>
            <a:r>
              <a:rPr lang="en-US" dirty="0"/>
              <a:t>Type of Constraints in BR:</a:t>
            </a:r>
          </a:p>
          <a:p>
            <a:pPr lvl="1"/>
            <a:r>
              <a:rPr lang="en-US" dirty="0"/>
              <a:t>Cardinality ratio</a:t>
            </a:r>
          </a:p>
          <a:p>
            <a:pPr lvl="2"/>
            <a:r>
              <a:rPr lang="en-US" dirty="0"/>
              <a:t>. The cardinality ratio for a binary relationship specifies the maximum number of relationship instances that an entity can participate in.  Example: DEPARTMENT and EMPLOYEE has cardinality ratio of 1:N. It can also be values like 4 or 5</a:t>
            </a:r>
          </a:p>
          <a:p>
            <a:pPr lvl="1"/>
            <a:r>
              <a:rPr lang="en-US" dirty="0"/>
              <a:t>Participation</a:t>
            </a:r>
          </a:p>
          <a:p>
            <a:pPr lvl="2"/>
            <a:r>
              <a:rPr lang="en-US" dirty="0"/>
              <a:t>The participation constraint specifies whether the existence of an entity depends on its being related to another entity via the relationship type</a:t>
            </a:r>
          </a:p>
          <a:p>
            <a:pPr lvl="2"/>
            <a:r>
              <a:rPr lang="en-US" dirty="0"/>
              <a:t>This constraint specifies the minimum number of relationship instances that each entity can participate in, and is sometimes called the </a:t>
            </a:r>
            <a:r>
              <a:rPr lang="en-US" b="1" dirty="0"/>
              <a:t>minimum cardinality constraint.</a:t>
            </a:r>
          </a:p>
        </p:txBody>
      </p:sp>
    </p:spTree>
    <p:extLst>
      <p:ext uri="{BB962C8B-B14F-4D97-AF65-F5344CB8AC3E}">
        <p14:creationId xmlns:p14="http://schemas.microsoft.com/office/powerpoint/2010/main" val="262978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3"/>
          <p:cNvSpPr txBox="1">
            <a:spLocks noGrp="1"/>
          </p:cNvSpPr>
          <p:nvPr>
            <p:ph type="ctrTitle" idx="4294967295"/>
          </p:nvPr>
        </p:nvSpPr>
        <p:spPr>
          <a:xfrm>
            <a:off x="2985367" y="342767"/>
            <a:ext cx="8907600" cy="1546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</a:pPr>
            <a:r>
              <a:rPr lang="en" sz="3733" b="1" dirty="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Cardinality/ Multiplicity of E/R Relationships</a:t>
            </a:r>
            <a:endParaRPr sz="3733" b="1" dirty="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3" name="Google Shape;353;p33"/>
          <p:cNvPicPr preferRelativeResize="0"/>
          <p:nvPr/>
        </p:nvPicPr>
        <p:blipFill rotWithShape="1">
          <a:blip r:embed="rId4">
            <a:alphaModFix/>
          </a:blip>
          <a:srcRect l="29716" r="29716"/>
          <a:stretch/>
        </p:blipFill>
        <p:spPr>
          <a:xfrm>
            <a:off x="1" y="0"/>
            <a:ext cx="2782167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" name="Google Shape;355;p33"/>
          <p:cNvGrpSpPr/>
          <p:nvPr/>
        </p:nvGrpSpPr>
        <p:grpSpPr>
          <a:xfrm>
            <a:off x="3276028" y="1942377"/>
            <a:ext cx="5661101" cy="742951"/>
            <a:chOff x="852715" y="1523223"/>
            <a:chExt cx="7257822" cy="952500"/>
          </a:xfrm>
        </p:grpSpPr>
        <p:grpSp>
          <p:nvGrpSpPr>
            <p:cNvPr id="356" name="Google Shape;356;p33"/>
            <p:cNvGrpSpPr/>
            <p:nvPr/>
          </p:nvGrpSpPr>
          <p:grpSpPr>
            <a:xfrm>
              <a:off x="5967412" y="1540783"/>
              <a:ext cx="2143125" cy="755700"/>
              <a:chOff x="5967412" y="1540783"/>
              <a:chExt cx="2143125" cy="755700"/>
            </a:xfrm>
          </p:grpSpPr>
          <p:sp>
            <p:nvSpPr>
              <p:cNvPr id="357" name="Google Shape;357;p33"/>
              <p:cNvSpPr/>
              <p:nvPr/>
            </p:nvSpPr>
            <p:spPr>
              <a:xfrm>
                <a:off x="6662737" y="1540783"/>
                <a:ext cx="838200" cy="755700"/>
              </a:xfrm>
              <a:prstGeom prst="diamond">
                <a:avLst/>
              </a:prstGeom>
              <a:solidFill>
                <a:srgbClr val="3D85C6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endParaRPr sz="1872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58" name="Google Shape;358;p33"/>
              <p:cNvCxnSpPr/>
              <p:nvPr/>
            </p:nvCxnSpPr>
            <p:spPr>
              <a:xfrm rot="10800000">
                <a:off x="5967412" y="1921783"/>
                <a:ext cx="685800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triangle" w="lg" len="lg"/>
                <a:tailEnd type="none" w="sm" len="sm"/>
              </a:ln>
            </p:spPr>
          </p:cxnSp>
          <p:cxnSp>
            <p:nvCxnSpPr>
              <p:cNvPr id="359" name="Google Shape;359;p33"/>
              <p:cNvCxnSpPr/>
              <p:nvPr/>
            </p:nvCxnSpPr>
            <p:spPr>
              <a:xfrm>
                <a:off x="7500937" y="1921783"/>
                <a:ext cx="609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triangle" w="lg" len="lg"/>
                <a:tailEnd type="none" w="sm" len="sm"/>
              </a:ln>
            </p:spPr>
          </p:cxnSp>
        </p:grpSp>
        <p:grpSp>
          <p:nvGrpSpPr>
            <p:cNvPr id="360" name="Google Shape;360;p33"/>
            <p:cNvGrpSpPr/>
            <p:nvPr/>
          </p:nvGrpSpPr>
          <p:grpSpPr>
            <a:xfrm>
              <a:off x="4017962" y="1523223"/>
              <a:ext cx="1216025" cy="952500"/>
              <a:chOff x="4017962" y="1523223"/>
              <a:chExt cx="1216025" cy="952500"/>
            </a:xfrm>
          </p:grpSpPr>
          <p:grpSp>
            <p:nvGrpSpPr>
              <p:cNvPr id="361" name="Google Shape;361;p33"/>
              <p:cNvGrpSpPr/>
              <p:nvPr/>
            </p:nvGrpSpPr>
            <p:grpSpPr>
              <a:xfrm>
                <a:off x="4017962" y="1523223"/>
                <a:ext cx="1216025" cy="952500"/>
                <a:chOff x="1536" y="1498"/>
                <a:chExt cx="766" cy="600"/>
              </a:xfrm>
            </p:grpSpPr>
            <p:sp>
              <p:nvSpPr>
                <p:cNvPr id="362" name="Google Shape;362;p33"/>
                <p:cNvSpPr/>
                <p:nvPr/>
              </p:nvSpPr>
              <p:spPr>
                <a:xfrm>
                  <a:off x="1536" y="1498"/>
                  <a:ext cx="300" cy="6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pPr algn="ctr"/>
                  <a:r>
                    <a:rPr lang="en" sz="1091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  <a:endParaRPr sz="2400"/>
                </a:p>
                <a:p>
                  <a:pPr algn="ctr"/>
                  <a:r>
                    <a:rPr lang="en" sz="1091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</a:t>
                  </a:r>
                  <a:endParaRPr sz="2400"/>
                </a:p>
                <a:p>
                  <a:pPr algn="ctr"/>
                  <a:r>
                    <a:rPr lang="en" sz="1091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</a:t>
                  </a:r>
                  <a:endParaRPr sz="2400"/>
                </a:p>
              </p:txBody>
            </p:sp>
            <p:sp>
              <p:nvSpPr>
                <p:cNvPr id="363" name="Google Shape;363;p33"/>
                <p:cNvSpPr/>
                <p:nvPr/>
              </p:nvSpPr>
              <p:spPr>
                <a:xfrm>
                  <a:off x="2002" y="1498"/>
                  <a:ext cx="300" cy="6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pPr algn="ctr"/>
                  <a:r>
                    <a:rPr lang="en" sz="1091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</a:t>
                  </a:r>
                  <a:endParaRPr sz="2400"/>
                </a:p>
                <a:p>
                  <a:pPr algn="ctr"/>
                  <a:r>
                    <a:rPr lang="en" sz="1091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  <a:endParaRPr sz="2400"/>
                </a:p>
                <a:p>
                  <a:pPr algn="ctr"/>
                  <a:r>
                    <a:rPr lang="en" sz="1091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</a:t>
                  </a:r>
                  <a:endParaRPr sz="2400"/>
                </a:p>
                <a:p>
                  <a:pPr algn="ctr"/>
                  <a:r>
                    <a:rPr lang="en" sz="1091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</a:t>
                  </a:r>
                  <a:endParaRPr sz="2400"/>
                </a:p>
              </p:txBody>
            </p:sp>
          </p:grpSp>
          <p:cxnSp>
            <p:nvCxnSpPr>
              <p:cNvPr id="364" name="Google Shape;364;p33"/>
              <p:cNvCxnSpPr/>
              <p:nvPr/>
            </p:nvCxnSpPr>
            <p:spPr>
              <a:xfrm>
                <a:off x="4322762" y="1739917"/>
                <a:ext cx="533400" cy="38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5" name="Google Shape;365;p33"/>
              <p:cNvCxnSpPr/>
              <p:nvPr/>
            </p:nvCxnSpPr>
            <p:spPr>
              <a:xfrm rot="10800000" flipH="1">
                <a:off x="4322762" y="1739917"/>
                <a:ext cx="533400" cy="152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6" name="Google Shape;366;p33"/>
              <p:cNvCxnSpPr/>
              <p:nvPr/>
            </p:nvCxnSpPr>
            <p:spPr>
              <a:xfrm>
                <a:off x="4322762" y="2120917"/>
                <a:ext cx="533400" cy="2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67" name="Google Shape;367;p33"/>
            <p:cNvSpPr/>
            <p:nvPr/>
          </p:nvSpPr>
          <p:spPr>
            <a:xfrm>
              <a:off x="852715" y="1641491"/>
              <a:ext cx="1946100" cy="52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r>
                <a:rPr lang="en"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One-to-one:</a:t>
              </a:r>
              <a:endParaRPr sz="2400"/>
            </a:p>
          </p:txBody>
        </p:sp>
      </p:grpSp>
      <p:grpSp>
        <p:nvGrpSpPr>
          <p:cNvPr id="368" name="Google Shape;368;p33"/>
          <p:cNvGrpSpPr/>
          <p:nvPr/>
        </p:nvGrpSpPr>
        <p:grpSpPr>
          <a:xfrm>
            <a:off x="3276028" y="2874022"/>
            <a:ext cx="5720537" cy="742951"/>
            <a:chOff x="852715" y="2717640"/>
            <a:chExt cx="7334022" cy="952500"/>
          </a:xfrm>
        </p:grpSpPr>
        <p:grpSp>
          <p:nvGrpSpPr>
            <p:cNvPr id="369" name="Google Shape;369;p33"/>
            <p:cNvGrpSpPr/>
            <p:nvPr/>
          </p:nvGrpSpPr>
          <p:grpSpPr>
            <a:xfrm>
              <a:off x="6053137" y="2800189"/>
              <a:ext cx="2133600" cy="755700"/>
              <a:chOff x="6053137" y="2800189"/>
              <a:chExt cx="2133600" cy="755700"/>
            </a:xfrm>
          </p:grpSpPr>
          <p:sp>
            <p:nvSpPr>
              <p:cNvPr id="370" name="Google Shape;370;p33"/>
              <p:cNvSpPr/>
              <p:nvPr/>
            </p:nvSpPr>
            <p:spPr>
              <a:xfrm>
                <a:off x="6662737" y="2800189"/>
                <a:ext cx="838200" cy="755700"/>
              </a:xfrm>
              <a:prstGeom prst="diamond">
                <a:avLst/>
              </a:prstGeom>
              <a:solidFill>
                <a:srgbClr val="3D85C6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endParaRPr sz="1872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71" name="Google Shape;371;p33"/>
              <p:cNvCxnSpPr/>
              <p:nvPr/>
            </p:nvCxnSpPr>
            <p:spPr>
              <a:xfrm>
                <a:off x="7500937" y="3181189"/>
                <a:ext cx="685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72" name="Google Shape;372;p33"/>
              <p:cNvCxnSpPr/>
              <p:nvPr/>
            </p:nvCxnSpPr>
            <p:spPr>
              <a:xfrm rot="10800000">
                <a:off x="6053137" y="3181189"/>
                <a:ext cx="609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triangle" w="lg" len="lg"/>
                <a:tailEnd type="none" w="sm" len="sm"/>
              </a:ln>
            </p:spPr>
          </p:cxnSp>
        </p:grpSp>
        <p:grpSp>
          <p:nvGrpSpPr>
            <p:cNvPr id="373" name="Google Shape;373;p33"/>
            <p:cNvGrpSpPr/>
            <p:nvPr/>
          </p:nvGrpSpPr>
          <p:grpSpPr>
            <a:xfrm>
              <a:off x="4017962" y="2717640"/>
              <a:ext cx="1216025" cy="952500"/>
              <a:chOff x="4017962" y="2717640"/>
              <a:chExt cx="1216025" cy="952500"/>
            </a:xfrm>
          </p:grpSpPr>
          <p:grpSp>
            <p:nvGrpSpPr>
              <p:cNvPr id="374" name="Google Shape;374;p33"/>
              <p:cNvGrpSpPr/>
              <p:nvPr/>
            </p:nvGrpSpPr>
            <p:grpSpPr>
              <a:xfrm>
                <a:off x="4017962" y="2717640"/>
                <a:ext cx="1216025" cy="952500"/>
                <a:chOff x="1536" y="1498"/>
                <a:chExt cx="766" cy="600"/>
              </a:xfrm>
            </p:grpSpPr>
            <p:sp>
              <p:nvSpPr>
                <p:cNvPr id="375" name="Google Shape;375;p33"/>
                <p:cNvSpPr/>
                <p:nvPr/>
              </p:nvSpPr>
              <p:spPr>
                <a:xfrm>
                  <a:off x="1536" y="1498"/>
                  <a:ext cx="300" cy="6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pPr algn="ctr"/>
                  <a:r>
                    <a:rPr lang="en" sz="1091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  <a:endParaRPr sz="2400"/>
                </a:p>
                <a:p>
                  <a:pPr algn="ctr"/>
                  <a:r>
                    <a:rPr lang="en" sz="1091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</a:t>
                  </a:r>
                  <a:endParaRPr sz="2400"/>
                </a:p>
                <a:p>
                  <a:pPr algn="ctr"/>
                  <a:r>
                    <a:rPr lang="en" sz="1091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</a:t>
                  </a:r>
                  <a:endParaRPr sz="2400"/>
                </a:p>
              </p:txBody>
            </p:sp>
            <p:sp>
              <p:nvSpPr>
                <p:cNvPr id="376" name="Google Shape;376;p33"/>
                <p:cNvSpPr/>
                <p:nvPr/>
              </p:nvSpPr>
              <p:spPr>
                <a:xfrm>
                  <a:off x="2002" y="1498"/>
                  <a:ext cx="300" cy="6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pPr algn="ctr"/>
                  <a:r>
                    <a:rPr lang="en" sz="1091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</a:t>
                  </a:r>
                  <a:endParaRPr sz="2400"/>
                </a:p>
                <a:p>
                  <a:pPr algn="ctr"/>
                  <a:r>
                    <a:rPr lang="en" sz="1091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  <a:endParaRPr sz="2400"/>
                </a:p>
                <a:p>
                  <a:pPr algn="ctr"/>
                  <a:r>
                    <a:rPr lang="en" sz="1091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</a:t>
                  </a:r>
                  <a:endParaRPr sz="2400"/>
                </a:p>
                <a:p>
                  <a:pPr algn="ctr"/>
                  <a:r>
                    <a:rPr lang="en" sz="1091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</a:t>
                  </a:r>
                  <a:endParaRPr sz="2400"/>
                </a:p>
              </p:txBody>
            </p:sp>
          </p:grpSp>
          <p:cxnSp>
            <p:nvCxnSpPr>
              <p:cNvPr id="377" name="Google Shape;377;p33"/>
              <p:cNvCxnSpPr/>
              <p:nvPr/>
            </p:nvCxnSpPr>
            <p:spPr>
              <a:xfrm>
                <a:off x="4322762" y="2946239"/>
                <a:ext cx="533400" cy="152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8" name="Google Shape;378;p33"/>
              <p:cNvCxnSpPr/>
              <p:nvPr/>
            </p:nvCxnSpPr>
            <p:spPr>
              <a:xfrm>
                <a:off x="4322762" y="3098639"/>
                <a:ext cx="53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9" name="Google Shape;379;p33"/>
              <p:cNvCxnSpPr/>
              <p:nvPr/>
            </p:nvCxnSpPr>
            <p:spPr>
              <a:xfrm>
                <a:off x="4322762" y="3327239"/>
                <a:ext cx="533400" cy="2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80" name="Google Shape;380;p33"/>
            <p:cNvSpPr/>
            <p:nvPr/>
          </p:nvSpPr>
          <p:spPr>
            <a:xfrm>
              <a:off x="852715" y="2927889"/>
              <a:ext cx="2115900" cy="52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r>
                <a:rPr lang="en"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Many-to-one:</a:t>
              </a:r>
              <a:endParaRPr sz="2400"/>
            </a:p>
          </p:txBody>
        </p:sp>
      </p:grpSp>
      <p:grpSp>
        <p:nvGrpSpPr>
          <p:cNvPr id="381" name="Google Shape;381;p33"/>
          <p:cNvGrpSpPr/>
          <p:nvPr/>
        </p:nvGrpSpPr>
        <p:grpSpPr>
          <a:xfrm>
            <a:off x="3276027" y="3849133"/>
            <a:ext cx="5720536" cy="749428"/>
            <a:chOff x="852715" y="3967785"/>
            <a:chExt cx="7334021" cy="960805"/>
          </a:xfrm>
        </p:grpSpPr>
        <p:grpSp>
          <p:nvGrpSpPr>
            <p:cNvPr id="382" name="Google Shape;382;p33"/>
            <p:cNvGrpSpPr/>
            <p:nvPr/>
          </p:nvGrpSpPr>
          <p:grpSpPr>
            <a:xfrm>
              <a:off x="4017962" y="3976090"/>
              <a:ext cx="1216025" cy="952500"/>
              <a:chOff x="4017962" y="3976090"/>
              <a:chExt cx="1216025" cy="952500"/>
            </a:xfrm>
          </p:grpSpPr>
          <p:grpSp>
            <p:nvGrpSpPr>
              <p:cNvPr id="383" name="Google Shape;383;p33"/>
              <p:cNvGrpSpPr/>
              <p:nvPr/>
            </p:nvGrpSpPr>
            <p:grpSpPr>
              <a:xfrm>
                <a:off x="4017962" y="3976090"/>
                <a:ext cx="1216025" cy="952500"/>
                <a:chOff x="1536" y="1498"/>
                <a:chExt cx="766" cy="600"/>
              </a:xfrm>
            </p:grpSpPr>
            <p:sp>
              <p:nvSpPr>
                <p:cNvPr id="384" name="Google Shape;384;p33"/>
                <p:cNvSpPr/>
                <p:nvPr/>
              </p:nvSpPr>
              <p:spPr>
                <a:xfrm>
                  <a:off x="1536" y="1498"/>
                  <a:ext cx="300" cy="6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pPr algn="ctr"/>
                  <a:r>
                    <a:rPr lang="en" sz="1091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  <a:endParaRPr sz="2400"/>
                </a:p>
                <a:p>
                  <a:pPr algn="ctr"/>
                  <a:r>
                    <a:rPr lang="en" sz="1091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</a:t>
                  </a:r>
                  <a:endParaRPr sz="2400"/>
                </a:p>
                <a:p>
                  <a:pPr algn="ctr"/>
                  <a:r>
                    <a:rPr lang="en" sz="1091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</a:t>
                  </a:r>
                  <a:endParaRPr sz="2400"/>
                </a:p>
              </p:txBody>
            </p:sp>
            <p:sp>
              <p:nvSpPr>
                <p:cNvPr id="385" name="Google Shape;385;p33"/>
                <p:cNvSpPr/>
                <p:nvPr/>
              </p:nvSpPr>
              <p:spPr>
                <a:xfrm>
                  <a:off x="2002" y="1498"/>
                  <a:ext cx="300" cy="6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pPr algn="ctr"/>
                  <a:r>
                    <a:rPr lang="en" sz="1091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</a:t>
                  </a:r>
                  <a:endParaRPr sz="2400"/>
                </a:p>
                <a:p>
                  <a:pPr algn="ctr"/>
                  <a:r>
                    <a:rPr lang="en" sz="1091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  <a:endParaRPr sz="2400"/>
                </a:p>
                <a:p>
                  <a:pPr algn="ctr"/>
                  <a:r>
                    <a:rPr lang="en" sz="1091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</a:t>
                  </a:r>
                  <a:endParaRPr sz="2400"/>
                </a:p>
                <a:p>
                  <a:pPr algn="ctr"/>
                  <a:r>
                    <a:rPr lang="en" sz="1091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</a:t>
                  </a:r>
                  <a:endParaRPr sz="2400"/>
                </a:p>
              </p:txBody>
            </p:sp>
          </p:grpSp>
          <p:cxnSp>
            <p:nvCxnSpPr>
              <p:cNvPr id="386" name="Google Shape;386;p33"/>
              <p:cNvCxnSpPr/>
              <p:nvPr/>
            </p:nvCxnSpPr>
            <p:spPr>
              <a:xfrm rot="10800000" flipH="1">
                <a:off x="4322762" y="4208589"/>
                <a:ext cx="533400" cy="14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7" name="Google Shape;387;p33"/>
              <p:cNvCxnSpPr/>
              <p:nvPr/>
            </p:nvCxnSpPr>
            <p:spPr>
              <a:xfrm>
                <a:off x="4322762" y="4357089"/>
                <a:ext cx="53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8" name="Google Shape;388;p33"/>
              <p:cNvCxnSpPr/>
              <p:nvPr/>
            </p:nvCxnSpPr>
            <p:spPr>
              <a:xfrm>
                <a:off x="4322762" y="4585689"/>
                <a:ext cx="533400" cy="2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89" name="Google Shape;389;p33"/>
            <p:cNvGrpSpPr/>
            <p:nvPr/>
          </p:nvGrpSpPr>
          <p:grpSpPr>
            <a:xfrm>
              <a:off x="5976937" y="3967785"/>
              <a:ext cx="2209799" cy="755700"/>
              <a:chOff x="5976937" y="3967785"/>
              <a:chExt cx="2209799" cy="755700"/>
            </a:xfrm>
          </p:grpSpPr>
          <p:sp>
            <p:nvSpPr>
              <p:cNvPr id="390" name="Google Shape;390;p33"/>
              <p:cNvSpPr/>
              <p:nvPr/>
            </p:nvSpPr>
            <p:spPr>
              <a:xfrm>
                <a:off x="6662737" y="3967785"/>
                <a:ext cx="838200" cy="755700"/>
              </a:xfrm>
              <a:prstGeom prst="diamond">
                <a:avLst/>
              </a:prstGeom>
              <a:solidFill>
                <a:srgbClr val="3D85C6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endParaRPr sz="1872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91" name="Google Shape;391;p33"/>
              <p:cNvCxnSpPr/>
              <p:nvPr/>
            </p:nvCxnSpPr>
            <p:spPr>
              <a:xfrm>
                <a:off x="5976937" y="4349287"/>
                <a:ext cx="685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92" name="Google Shape;392;p33"/>
              <p:cNvCxnSpPr/>
              <p:nvPr/>
            </p:nvCxnSpPr>
            <p:spPr>
              <a:xfrm rot="10800000" flipH="1">
                <a:off x="7500936" y="4342389"/>
                <a:ext cx="685800" cy="1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triangle" w="lg" len="lg"/>
                <a:tailEnd type="none" w="sm" len="sm"/>
              </a:ln>
            </p:spPr>
          </p:cxnSp>
        </p:grpSp>
        <p:sp>
          <p:nvSpPr>
            <p:cNvPr id="393" name="Google Shape;393;p33"/>
            <p:cNvSpPr/>
            <p:nvPr/>
          </p:nvSpPr>
          <p:spPr>
            <a:xfrm>
              <a:off x="852715" y="4214287"/>
              <a:ext cx="2184300" cy="52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r>
                <a:rPr lang="en"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One-to-many:</a:t>
              </a:r>
              <a:endParaRPr sz="2400"/>
            </a:p>
          </p:txBody>
        </p:sp>
      </p:grpSp>
      <p:grpSp>
        <p:nvGrpSpPr>
          <p:cNvPr id="394" name="Google Shape;394;p33"/>
          <p:cNvGrpSpPr/>
          <p:nvPr/>
        </p:nvGrpSpPr>
        <p:grpSpPr>
          <a:xfrm>
            <a:off x="3276028" y="4925927"/>
            <a:ext cx="5720537" cy="742951"/>
            <a:chOff x="852715" y="5348287"/>
            <a:chExt cx="7334022" cy="952500"/>
          </a:xfrm>
        </p:grpSpPr>
        <p:grpSp>
          <p:nvGrpSpPr>
            <p:cNvPr id="395" name="Google Shape;395;p33"/>
            <p:cNvGrpSpPr/>
            <p:nvPr/>
          </p:nvGrpSpPr>
          <p:grpSpPr>
            <a:xfrm>
              <a:off x="6053137" y="5360680"/>
              <a:ext cx="2133600" cy="755700"/>
              <a:chOff x="6053137" y="5360680"/>
              <a:chExt cx="2133600" cy="755700"/>
            </a:xfrm>
          </p:grpSpPr>
          <p:sp>
            <p:nvSpPr>
              <p:cNvPr id="396" name="Google Shape;396;p33"/>
              <p:cNvSpPr/>
              <p:nvPr/>
            </p:nvSpPr>
            <p:spPr>
              <a:xfrm>
                <a:off x="6662737" y="5360680"/>
                <a:ext cx="838200" cy="755700"/>
              </a:xfrm>
              <a:prstGeom prst="diamond">
                <a:avLst/>
              </a:prstGeom>
              <a:solidFill>
                <a:srgbClr val="3D85C6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endParaRPr sz="1872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97" name="Google Shape;397;p33"/>
              <p:cNvCxnSpPr/>
              <p:nvPr/>
            </p:nvCxnSpPr>
            <p:spPr>
              <a:xfrm>
                <a:off x="7500937" y="5741680"/>
                <a:ext cx="685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8" name="Google Shape;398;p33"/>
              <p:cNvCxnSpPr/>
              <p:nvPr/>
            </p:nvCxnSpPr>
            <p:spPr>
              <a:xfrm rot="10800000">
                <a:off x="6053137" y="5741680"/>
                <a:ext cx="609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99" name="Google Shape;399;p33"/>
            <p:cNvGrpSpPr/>
            <p:nvPr/>
          </p:nvGrpSpPr>
          <p:grpSpPr>
            <a:xfrm>
              <a:off x="4017962" y="5348287"/>
              <a:ext cx="1216025" cy="952500"/>
              <a:chOff x="4017962" y="5348287"/>
              <a:chExt cx="1216025" cy="952500"/>
            </a:xfrm>
          </p:grpSpPr>
          <p:grpSp>
            <p:nvGrpSpPr>
              <p:cNvPr id="400" name="Google Shape;400;p33"/>
              <p:cNvGrpSpPr/>
              <p:nvPr/>
            </p:nvGrpSpPr>
            <p:grpSpPr>
              <a:xfrm>
                <a:off x="4017962" y="5348287"/>
                <a:ext cx="1216025" cy="952500"/>
                <a:chOff x="1536" y="1498"/>
                <a:chExt cx="766" cy="600"/>
              </a:xfrm>
            </p:grpSpPr>
            <p:sp>
              <p:nvSpPr>
                <p:cNvPr id="401" name="Google Shape;401;p33"/>
                <p:cNvSpPr/>
                <p:nvPr/>
              </p:nvSpPr>
              <p:spPr>
                <a:xfrm>
                  <a:off x="1536" y="1498"/>
                  <a:ext cx="300" cy="6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pPr algn="ctr"/>
                  <a:r>
                    <a:rPr lang="en" sz="1091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  <a:endParaRPr sz="2400"/>
                </a:p>
                <a:p>
                  <a:pPr algn="ctr"/>
                  <a:r>
                    <a:rPr lang="en" sz="1091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</a:t>
                  </a:r>
                  <a:endParaRPr sz="2400"/>
                </a:p>
                <a:p>
                  <a:pPr algn="ctr"/>
                  <a:r>
                    <a:rPr lang="en" sz="1091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</a:t>
                  </a:r>
                  <a:endParaRPr sz="2400"/>
                </a:p>
              </p:txBody>
            </p:sp>
            <p:sp>
              <p:nvSpPr>
                <p:cNvPr id="402" name="Google Shape;402;p33"/>
                <p:cNvSpPr/>
                <p:nvPr/>
              </p:nvSpPr>
              <p:spPr>
                <a:xfrm>
                  <a:off x="2002" y="1498"/>
                  <a:ext cx="300" cy="6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pPr algn="ctr"/>
                  <a:r>
                    <a:rPr lang="en" sz="1091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</a:t>
                  </a:r>
                  <a:endParaRPr sz="2400"/>
                </a:p>
                <a:p>
                  <a:pPr algn="ctr"/>
                  <a:r>
                    <a:rPr lang="en" sz="1091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  <a:endParaRPr sz="2400"/>
                </a:p>
                <a:p>
                  <a:pPr algn="ctr"/>
                  <a:r>
                    <a:rPr lang="en" sz="1091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</a:t>
                  </a:r>
                  <a:endParaRPr sz="2400"/>
                </a:p>
                <a:p>
                  <a:pPr algn="ctr"/>
                  <a:r>
                    <a:rPr lang="en" sz="1091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</a:t>
                  </a:r>
                  <a:endParaRPr sz="2400"/>
                </a:p>
              </p:txBody>
            </p:sp>
          </p:grpSp>
          <p:cxnSp>
            <p:nvCxnSpPr>
              <p:cNvPr id="403" name="Google Shape;403;p33"/>
              <p:cNvCxnSpPr/>
              <p:nvPr/>
            </p:nvCxnSpPr>
            <p:spPr>
              <a:xfrm>
                <a:off x="4322762" y="5500686"/>
                <a:ext cx="609600" cy="2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4" name="Google Shape;404;p33"/>
              <p:cNvCxnSpPr/>
              <p:nvPr/>
            </p:nvCxnSpPr>
            <p:spPr>
              <a:xfrm>
                <a:off x="4322762" y="5500686"/>
                <a:ext cx="609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5" name="Google Shape;405;p33"/>
              <p:cNvCxnSpPr/>
              <p:nvPr/>
            </p:nvCxnSpPr>
            <p:spPr>
              <a:xfrm flipH="1">
                <a:off x="4322762" y="5500686"/>
                <a:ext cx="609600" cy="2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6" name="Google Shape;406;p33"/>
              <p:cNvCxnSpPr/>
              <p:nvPr/>
            </p:nvCxnSpPr>
            <p:spPr>
              <a:xfrm>
                <a:off x="4322762" y="5729286"/>
                <a:ext cx="609600" cy="45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7" name="Google Shape;407;p33"/>
              <p:cNvCxnSpPr/>
              <p:nvPr/>
            </p:nvCxnSpPr>
            <p:spPr>
              <a:xfrm flipH="1">
                <a:off x="4322762" y="5729286"/>
                <a:ext cx="533400" cy="22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8" name="Google Shape;408;p33"/>
              <p:cNvCxnSpPr/>
              <p:nvPr/>
            </p:nvCxnSpPr>
            <p:spPr>
              <a:xfrm>
                <a:off x="4322762" y="5957886"/>
                <a:ext cx="609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09" name="Google Shape;409;p33"/>
            <p:cNvSpPr/>
            <p:nvPr/>
          </p:nvSpPr>
          <p:spPr>
            <a:xfrm>
              <a:off x="852715" y="5500685"/>
              <a:ext cx="2354400" cy="52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r>
                <a:rPr lang="en" sz="186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Many-to-many:</a:t>
              </a:r>
              <a:endParaRPr sz="240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56FCC68-B676-48A4-9644-0EBC17D55B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0321" y="85839"/>
            <a:ext cx="2095350" cy="18618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F0EA65-2D82-4D9C-8C61-08E8A7808A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59436" y="3855611"/>
            <a:ext cx="2881157" cy="206392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11526-7AFE-49D3-8307-48E1AD702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Participation Types/Structural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A0C0B-FCA9-4F4D-8CC8-5E7877E5A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Total/Existence Dependency</a:t>
            </a:r>
          </a:p>
          <a:p>
            <a:pPr lvl="1"/>
            <a:r>
              <a:rPr lang="en-US" dirty="0"/>
              <a:t>Every employee must work for a department</a:t>
            </a:r>
          </a:p>
          <a:p>
            <a:pPr lvl="1"/>
            <a:r>
              <a:rPr lang="en-US" dirty="0"/>
              <a:t>Employer participates in at least one WORKS_FOR relationship</a:t>
            </a:r>
          </a:p>
          <a:p>
            <a:pPr lvl="1"/>
            <a:r>
              <a:rPr lang="en-US" dirty="0"/>
              <a:t>Every entity must relate to the other entity via a relationship</a:t>
            </a:r>
          </a:p>
          <a:p>
            <a:pPr lvl="1"/>
            <a:r>
              <a:rPr lang="en-US" dirty="0"/>
              <a:t>Minimum 1: Total participation</a:t>
            </a:r>
          </a:p>
          <a:p>
            <a:pPr lvl="1"/>
            <a:r>
              <a:rPr lang="en-US" dirty="0"/>
              <a:t>Representation: Double Lines</a:t>
            </a:r>
          </a:p>
          <a:p>
            <a:r>
              <a:rPr lang="en-US" b="1" dirty="0"/>
              <a:t>Partial</a:t>
            </a:r>
          </a:p>
          <a:p>
            <a:pPr lvl="1"/>
            <a:r>
              <a:rPr lang="en-US" dirty="0"/>
              <a:t>Some or part of the set of entities are related to the other entity via relationship</a:t>
            </a:r>
          </a:p>
          <a:p>
            <a:pPr lvl="1"/>
            <a:r>
              <a:rPr lang="en-US" dirty="0"/>
              <a:t>Each employee does not manage a department</a:t>
            </a:r>
          </a:p>
          <a:p>
            <a:pPr lvl="1"/>
            <a:r>
              <a:rPr lang="en-US" dirty="0"/>
              <a:t>EMPLOYEE in the MANAGES relationship</a:t>
            </a:r>
          </a:p>
          <a:p>
            <a:pPr lvl="1"/>
            <a:r>
              <a:rPr lang="en-US" dirty="0"/>
              <a:t>Minimum 0: Partial Participation</a:t>
            </a:r>
          </a:p>
          <a:p>
            <a:pPr lvl="1"/>
            <a:r>
              <a:rPr lang="en-US" dirty="0"/>
              <a:t>Representation: Single Line</a:t>
            </a:r>
          </a:p>
        </p:txBody>
      </p:sp>
    </p:spTree>
    <p:extLst>
      <p:ext uri="{BB962C8B-B14F-4D97-AF65-F5344CB8AC3E}">
        <p14:creationId xmlns:p14="http://schemas.microsoft.com/office/powerpoint/2010/main" val="13016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5632E-4EB8-4094-B3FB-6A8D7B4A3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and Strong Entity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D54A2-C552-4B54-B7F1-726A61116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Weak:</a:t>
            </a:r>
          </a:p>
          <a:p>
            <a:pPr lvl="1"/>
            <a:r>
              <a:rPr lang="en-US" dirty="0"/>
              <a:t>No key</a:t>
            </a:r>
          </a:p>
          <a:p>
            <a:pPr lvl="1" algn="just"/>
            <a:r>
              <a:rPr lang="en-US" dirty="0"/>
              <a:t>Entities belonging to a weak entity type are identified by being related to specific entities from another entity type in combination with one of their attribute values. We call this other entity type </a:t>
            </a:r>
            <a:r>
              <a:rPr lang="en-US" b="1" dirty="0"/>
              <a:t>the identifying or owner entity </a:t>
            </a:r>
            <a:r>
              <a:rPr lang="en-US" dirty="0"/>
              <a:t>type, 10 and we call the relationship type that relates a weak entity type to its owner the </a:t>
            </a:r>
            <a:r>
              <a:rPr lang="en-US" b="1" dirty="0"/>
              <a:t>identifying relationship of the weak entity type. (Parent Entity Type or Dominant Entity Type and Child Entity Type or the Subordinate Entity Type)</a:t>
            </a:r>
          </a:p>
          <a:p>
            <a:pPr lvl="1" algn="just"/>
            <a:r>
              <a:rPr lang="en-US" dirty="0"/>
              <a:t>Always has a total participation constraint (existence dependency) w.r.t to identifying relationship</a:t>
            </a:r>
          </a:p>
          <a:p>
            <a:pPr lvl="1" algn="just"/>
            <a:r>
              <a:rPr lang="en-US" dirty="0"/>
              <a:t>Is every existence dependence results in a weak entity type? No?</a:t>
            </a:r>
          </a:p>
          <a:p>
            <a:pPr lvl="1" algn="just"/>
            <a:r>
              <a:rPr lang="en-US" dirty="0"/>
              <a:t>It sometimes has a </a:t>
            </a:r>
            <a:r>
              <a:rPr lang="en-US" b="1" dirty="0"/>
              <a:t>partial key/discriminator</a:t>
            </a:r>
            <a:r>
              <a:rPr lang="en-US" dirty="0"/>
              <a:t> (underlined with a dashed or dotted line)</a:t>
            </a:r>
          </a:p>
          <a:p>
            <a:pPr lvl="1" algn="just"/>
            <a:r>
              <a:rPr lang="en-US" dirty="0"/>
              <a:t>Representation: double line diamonds and boxes</a:t>
            </a:r>
          </a:p>
          <a:p>
            <a:r>
              <a:rPr lang="en-US" dirty="0"/>
              <a:t>Strong:</a:t>
            </a:r>
          </a:p>
          <a:p>
            <a:pPr lvl="1"/>
            <a:r>
              <a:rPr lang="en-US" dirty="0"/>
              <a:t>Has Key</a:t>
            </a:r>
          </a:p>
        </p:txBody>
      </p:sp>
    </p:spTree>
    <p:extLst>
      <p:ext uri="{BB962C8B-B14F-4D97-AF65-F5344CB8AC3E}">
        <p14:creationId xmlns:p14="http://schemas.microsoft.com/office/powerpoint/2010/main" val="1938447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67202-7E4A-4B61-8461-3CB3567E6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A4E3E-6FC8-4DC8-86C0-4C00E50CC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Entity names: Singular/UPPERCASE and Nouns</a:t>
            </a:r>
          </a:p>
          <a:p>
            <a:r>
              <a:rPr lang="en-US" dirty="0"/>
              <a:t>Relationship Type: UPPERCASE and Verbs</a:t>
            </a:r>
          </a:p>
          <a:p>
            <a:r>
              <a:rPr lang="en-US" dirty="0"/>
              <a:t>Attribute Names: Initial Letter Capital and Additional Nouns</a:t>
            </a:r>
          </a:p>
          <a:p>
            <a:r>
              <a:rPr lang="en-US" dirty="0"/>
              <a:t>Role Names: LOWER</a:t>
            </a:r>
          </a:p>
          <a:p>
            <a:r>
              <a:rPr lang="en-US" dirty="0"/>
              <a:t>Readability: Left to Right and Top to Bottom</a:t>
            </a:r>
          </a:p>
        </p:txBody>
      </p:sp>
    </p:spTree>
    <p:extLst>
      <p:ext uri="{BB962C8B-B14F-4D97-AF65-F5344CB8AC3E}">
        <p14:creationId xmlns:p14="http://schemas.microsoft.com/office/powerpoint/2010/main" val="1696025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2EB430-91DA-45AD-B61F-D1503FC16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51561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5148F5-49A5-4EB9-94DD-9777B5068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62809"/>
            <a:ext cx="4757868" cy="29289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A8D47A-8C65-4E5C-B11A-C0C62FC3D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7868" y="0"/>
            <a:ext cx="7427790" cy="418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148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1DFFF4-71A4-4427-A599-FE0E185E1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098" y="0"/>
            <a:ext cx="71778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295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1DFFF4-71A4-4427-A599-FE0E185E1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098" y="0"/>
            <a:ext cx="71778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170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D07019-1AE7-4FE5-9912-CA15F2810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492" y="0"/>
            <a:ext cx="72150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405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34188-4F22-4AFA-936E-3747FDA5A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Class Diagrams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A97A5-AEF1-4159-8F7A-9670750529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14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AE4D0-913F-403B-A3CA-ECF83792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C9E1C-E24F-4B13-AC56-8390DD765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7: “Data Modelling Using the Entity Relationship Model”</a:t>
            </a:r>
          </a:p>
          <a:p>
            <a:r>
              <a:rPr lang="en-US" dirty="0"/>
              <a:t>Book: Fundamentals of Database System – 6</a:t>
            </a:r>
            <a:r>
              <a:rPr lang="en-US" baseline="30000" dirty="0"/>
              <a:t>th</a:t>
            </a:r>
            <a:r>
              <a:rPr lang="en-US" dirty="0"/>
              <a:t> Edition by </a:t>
            </a:r>
            <a:r>
              <a:rPr lang="en-US" dirty="0" err="1"/>
              <a:t>Elmasri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578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6EBCE7-03C1-49CF-B89E-92C47FB1C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067" y="0"/>
            <a:ext cx="966893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AA08AE-5EED-4753-BBEF-B1D3C7E0F763}"/>
              </a:ext>
            </a:extLst>
          </p:cNvPr>
          <p:cNvSpPr txBox="1"/>
          <p:nvPr/>
        </p:nvSpPr>
        <p:spPr>
          <a:xfrm>
            <a:off x="0" y="0"/>
            <a:ext cx="2787446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Big Rectangles:</a:t>
            </a:r>
          </a:p>
          <a:p>
            <a:pPr marL="457200" lvl="2">
              <a:buFont typeface="Arial" panose="020B0604020202020204" pitchFamily="34" charset="0"/>
              <a:buChar char="•"/>
            </a:pPr>
            <a:r>
              <a:rPr lang="en-US" dirty="0"/>
              <a:t>Class Name</a:t>
            </a:r>
          </a:p>
          <a:p>
            <a:pPr marL="457200" lvl="2">
              <a:buFont typeface="Arial" panose="020B0604020202020204" pitchFamily="34" charset="0"/>
              <a:buChar char="•"/>
            </a:pPr>
            <a:r>
              <a:rPr lang="en-US" dirty="0"/>
              <a:t>Attribute</a:t>
            </a:r>
          </a:p>
          <a:p>
            <a:pPr marL="457200" lvl="2">
              <a:buFont typeface="Arial" panose="020B0604020202020204" pitchFamily="34" charset="0"/>
              <a:buChar char="•"/>
            </a:pPr>
            <a:r>
              <a:rPr lang="en-US" dirty="0"/>
              <a:t>Operations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Composite Attributes</a:t>
            </a:r>
          </a:p>
          <a:p>
            <a:pPr marL="457200" lvl="2">
              <a:buFont typeface="Arial" panose="020B0604020202020204" pitchFamily="34" charset="0"/>
              <a:buChar char="•"/>
            </a:pPr>
            <a:r>
              <a:rPr lang="en-US" dirty="0"/>
              <a:t>Structured Domain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Multivalued </a:t>
            </a:r>
          </a:p>
          <a:p>
            <a:pPr marL="457200" lvl="2">
              <a:buFont typeface="Arial" panose="020B0604020202020204" pitchFamily="34" charset="0"/>
              <a:buChar char="•"/>
            </a:pPr>
            <a:r>
              <a:rPr lang="en-US" dirty="0"/>
              <a:t>As relation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Relationship</a:t>
            </a:r>
          </a:p>
          <a:p>
            <a:pPr marL="457200" lvl="2">
              <a:buFont typeface="Arial" panose="020B0604020202020204" pitchFamily="34" charset="0"/>
              <a:buChar char="•"/>
            </a:pPr>
            <a:r>
              <a:rPr lang="en-US" dirty="0"/>
              <a:t>Links</a:t>
            </a:r>
          </a:p>
          <a:p>
            <a:pPr marL="457200" lvl="2">
              <a:buFont typeface="Arial" panose="020B0604020202020204" pitchFamily="34" charset="0"/>
              <a:buChar char="•"/>
            </a:pPr>
            <a:r>
              <a:rPr lang="en-US" dirty="0"/>
              <a:t>Binary links can have names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Relationship Attribute</a:t>
            </a:r>
          </a:p>
          <a:p>
            <a:pPr marL="457200" lvl="2">
              <a:buFont typeface="Arial" panose="020B0604020202020204" pitchFamily="34" charset="0"/>
              <a:buChar char="•"/>
            </a:pPr>
            <a:r>
              <a:rPr lang="en-US" dirty="0"/>
              <a:t>Link Attribute</a:t>
            </a:r>
          </a:p>
          <a:p>
            <a:pPr marL="457200" lvl="2">
              <a:buFont typeface="Arial" panose="020B0604020202020204" pitchFamily="34" charset="0"/>
              <a:buChar char="•"/>
            </a:pPr>
            <a:r>
              <a:rPr lang="en-US" dirty="0"/>
              <a:t>Dashed 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Constraints</a:t>
            </a:r>
          </a:p>
          <a:p>
            <a:pPr marL="457200" lvl="2">
              <a:buFont typeface="Arial" panose="020B0604020202020204" pitchFamily="34" charset="0"/>
              <a:buChar char="•"/>
            </a:pPr>
            <a:r>
              <a:rPr lang="en-US" dirty="0"/>
              <a:t>Multiplicities</a:t>
            </a:r>
          </a:p>
          <a:p>
            <a:pPr marL="457200" lvl="2">
              <a:buFont typeface="Arial" panose="020B0604020202020204" pitchFamily="34" charset="0"/>
              <a:buChar char="•"/>
            </a:pPr>
            <a:r>
              <a:rPr lang="en-US" dirty="0"/>
              <a:t>Min, max and *</a:t>
            </a:r>
          </a:p>
          <a:p>
            <a:pPr marL="457200" lvl="2">
              <a:buFont typeface="Arial" panose="020B0604020202020204" pitchFamily="34" charset="0"/>
              <a:buChar char="•"/>
            </a:pPr>
            <a:r>
              <a:rPr lang="en-US" dirty="0"/>
              <a:t>Placed on opposite ends</a:t>
            </a:r>
          </a:p>
          <a:p>
            <a:pPr marL="457200" lvl="2">
              <a:buFont typeface="Arial" panose="020B0604020202020204" pitchFamily="34" charset="0"/>
              <a:buChar char="•"/>
            </a:pPr>
            <a:r>
              <a:rPr lang="en-US" dirty="0"/>
              <a:t>Single * =  0..*</a:t>
            </a:r>
          </a:p>
          <a:p>
            <a:pPr marL="457200" lvl="2">
              <a:buFont typeface="Arial" panose="020B0604020202020204" pitchFamily="34" charset="0"/>
              <a:buChar char="•"/>
            </a:pPr>
            <a:r>
              <a:rPr lang="en-US" dirty="0"/>
              <a:t>Single 1 = 1..1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Recursive Relationship</a:t>
            </a:r>
          </a:p>
          <a:p>
            <a:pPr marL="457200" lvl="2">
              <a:buFont typeface="Arial" panose="020B0604020202020204" pitchFamily="34" charset="0"/>
              <a:buChar char="•"/>
            </a:pPr>
            <a:r>
              <a:rPr lang="en-US" dirty="0"/>
              <a:t>Reflexive Association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049A65-33C9-493B-AA49-78B1CD8FE1FB}"/>
              </a:ext>
            </a:extLst>
          </p:cNvPr>
          <p:cNvSpPr txBox="1"/>
          <p:nvPr/>
        </p:nvSpPr>
        <p:spPr>
          <a:xfrm>
            <a:off x="4835013" y="5309420"/>
            <a:ext cx="25219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Relationships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Aggregation and Association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326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4384CBB-228C-40E8-8D8B-4D5867EAD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342900"/>
            <a:ext cx="69342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771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Google Shape;415;p34"/>
          <p:cNvPicPr preferRelativeResize="0"/>
          <p:nvPr/>
        </p:nvPicPr>
        <p:blipFill rotWithShape="1">
          <a:blip r:embed="rId3">
            <a:alphaModFix/>
          </a:blip>
          <a:srcRect l="29716" r="29716"/>
          <a:stretch/>
        </p:blipFill>
        <p:spPr>
          <a:xfrm>
            <a:off x="1" y="0"/>
            <a:ext cx="278216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34"/>
          <p:cNvSpPr/>
          <p:nvPr/>
        </p:nvSpPr>
        <p:spPr>
          <a:xfrm>
            <a:off x="5131873" y="5449915"/>
            <a:ext cx="1129200" cy="5348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60933" rIns="0" bIns="60933" anchor="ctr" anchorCtr="0">
            <a:noAutofit/>
          </a:bodyPr>
          <a:lstStyle/>
          <a:p>
            <a:pPr algn="ctr"/>
            <a:r>
              <a:rPr lang="en" sz="14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endParaRPr sz="2400"/>
          </a:p>
        </p:txBody>
      </p:sp>
      <p:sp>
        <p:nvSpPr>
          <p:cNvPr id="417" name="Google Shape;417;p34"/>
          <p:cNvSpPr/>
          <p:nvPr/>
        </p:nvSpPr>
        <p:spPr>
          <a:xfrm>
            <a:off x="7152787" y="5390476"/>
            <a:ext cx="1129200" cy="5348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60933" rIns="0" bIns="60933" anchor="ctr" anchorCtr="0">
            <a:noAutofit/>
          </a:bodyPr>
          <a:lstStyle/>
          <a:p>
            <a:pPr algn="ctr"/>
            <a:r>
              <a:rPr lang="en" sz="14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 sz="2400"/>
          </a:p>
        </p:txBody>
      </p:sp>
      <p:sp>
        <p:nvSpPr>
          <p:cNvPr id="418" name="Google Shape;418;p34"/>
          <p:cNvSpPr/>
          <p:nvPr/>
        </p:nvSpPr>
        <p:spPr>
          <a:xfrm>
            <a:off x="9233139" y="5390476"/>
            <a:ext cx="1129200" cy="5348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60933" rIns="0" bIns="60933" anchor="ctr" anchorCtr="0">
            <a:noAutofit/>
          </a:bodyPr>
          <a:lstStyle/>
          <a:p>
            <a:pPr algn="ctr"/>
            <a:r>
              <a:rPr lang="en" sz="1467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ssn</a:t>
            </a:r>
            <a:endParaRPr sz="2400"/>
          </a:p>
        </p:txBody>
      </p:sp>
      <p:sp>
        <p:nvSpPr>
          <p:cNvPr id="419" name="Google Shape;419;p34"/>
          <p:cNvSpPr/>
          <p:nvPr/>
        </p:nvSpPr>
        <p:spPr>
          <a:xfrm>
            <a:off x="6558400" y="4439457"/>
            <a:ext cx="1961600" cy="594400"/>
          </a:xfrm>
          <a:prstGeom prst="rect">
            <a:avLst/>
          </a:prstGeom>
          <a:solidFill>
            <a:srgbClr val="FBE4D4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60933" rIns="0" bIns="60933" anchor="ctr" anchorCtr="0">
            <a:noAutofit/>
          </a:bodyPr>
          <a:lstStyle/>
          <a:p>
            <a:pPr algn="ctr"/>
            <a:r>
              <a:rPr lang="en" sz="14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</a:t>
            </a:r>
            <a:endParaRPr sz="2400"/>
          </a:p>
        </p:txBody>
      </p:sp>
      <p:sp>
        <p:nvSpPr>
          <p:cNvPr id="420" name="Google Shape;420;p34"/>
          <p:cNvSpPr/>
          <p:nvPr/>
        </p:nvSpPr>
        <p:spPr>
          <a:xfrm>
            <a:off x="5191311" y="3488439"/>
            <a:ext cx="1188800" cy="1070000"/>
          </a:xfrm>
          <a:prstGeom prst="diamond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60933" rIns="0" bIns="60933" anchor="ctr" anchorCtr="0">
            <a:noAutofit/>
          </a:bodyPr>
          <a:lstStyle/>
          <a:p>
            <a:pPr algn="ctr"/>
            <a:r>
              <a:rPr lang="en" sz="14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buys</a:t>
            </a:r>
            <a:endParaRPr sz="2400"/>
          </a:p>
        </p:txBody>
      </p:sp>
      <p:sp>
        <p:nvSpPr>
          <p:cNvPr id="421" name="Google Shape;421;p34"/>
          <p:cNvSpPr/>
          <p:nvPr/>
        </p:nvSpPr>
        <p:spPr>
          <a:xfrm>
            <a:off x="6974469" y="2002472"/>
            <a:ext cx="1188800" cy="1070000"/>
          </a:xfrm>
          <a:prstGeom prst="diamond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60933" rIns="0" bIns="60933" anchor="ctr" anchorCtr="0">
            <a:noAutofit/>
          </a:bodyPr>
          <a:lstStyle/>
          <a:p>
            <a:pPr algn="ctr"/>
            <a:r>
              <a:rPr lang="en" sz="14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makes</a:t>
            </a:r>
            <a:endParaRPr sz="2400"/>
          </a:p>
        </p:txBody>
      </p:sp>
      <p:sp>
        <p:nvSpPr>
          <p:cNvPr id="422" name="Google Shape;422;p34"/>
          <p:cNvSpPr/>
          <p:nvPr/>
        </p:nvSpPr>
        <p:spPr>
          <a:xfrm>
            <a:off x="8995400" y="3607300"/>
            <a:ext cx="1486000" cy="1129200"/>
          </a:xfrm>
          <a:prstGeom prst="diamond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60933" rIns="0" bIns="60933" anchor="ctr" anchorCtr="0">
            <a:noAutofit/>
          </a:bodyPr>
          <a:lstStyle/>
          <a:p>
            <a:pPr algn="ctr"/>
            <a:r>
              <a:rPr lang="en" sz="14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employs</a:t>
            </a:r>
            <a:endParaRPr sz="2400"/>
          </a:p>
        </p:txBody>
      </p:sp>
      <p:sp>
        <p:nvSpPr>
          <p:cNvPr id="423" name="Google Shape;423;p34"/>
          <p:cNvSpPr/>
          <p:nvPr/>
        </p:nvSpPr>
        <p:spPr>
          <a:xfrm>
            <a:off x="9114261" y="2240227"/>
            <a:ext cx="1723600" cy="594400"/>
          </a:xfrm>
          <a:prstGeom prst="rect">
            <a:avLst/>
          </a:prstGeom>
          <a:solidFill>
            <a:srgbClr val="FBE4D4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60933" rIns="0" bIns="60933" anchor="ctr" anchorCtr="0">
            <a:noAutofit/>
          </a:bodyPr>
          <a:lstStyle/>
          <a:p>
            <a:pPr algn="ctr"/>
            <a:r>
              <a:rPr lang="en" sz="14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Company</a:t>
            </a:r>
            <a:endParaRPr sz="2400"/>
          </a:p>
        </p:txBody>
      </p:sp>
      <p:sp>
        <p:nvSpPr>
          <p:cNvPr id="424" name="Google Shape;424;p34"/>
          <p:cNvSpPr/>
          <p:nvPr/>
        </p:nvSpPr>
        <p:spPr>
          <a:xfrm>
            <a:off x="4775240" y="2537420"/>
            <a:ext cx="1664400" cy="594400"/>
          </a:xfrm>
          <a:prstGeom prst="rect">
            <a:avLst/>
          </a:prstGeom>
          <a:solidFill>
            <a:srgbClr val="FBE4D4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60933" rIns="0" bIns="60933" anchor="ctr" anchorCtr="0">
            <a:noAutofit/>
          </a:bodyPr>
          <a:lstStyle/>
          <a:p>
            <a:pPr algn="ctr"/>
            <a:r>
              <a:rPr lang="en" sz="14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</a:t>
            </a:r>
            <a:endParaRPr sz="2400"/>
          </a:p>
        </p:txBody>
      </p:sp>
      <p:sp>
        <p:nvSpPr>
          <p:cNvPr id="425" name="Google Shape;425;p34"/>
          <p:cNvSpPr/>
          <p:nvPr/>
        </p:nvSpPr>
        <p:spPr>
          <a:xfrm>
            <a:off x="5012996" y="1110895"/>
            <a:ext cx="1129200" cy="5348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60933" rIns="0" bIns="60933" anchor="ctr" anchorCtr="0">
            <a:noAutofit/>
          </a:bodyPr>
          <a:lstStyle/>
          <a:p>
            <a:pPr algn="ctr"/>
            <a:r>
              <a:rPr lang="en" sz="1467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 sz="2400"/>
          </a:p>
        </p:txBody>
      </p:sp>
      <p:sp>
        <p:nvSpPr>
          <p:cNvPr id="426" name="Google Shape;426;p34"/>
          <p:cNvSpPr/>
          <p:nvPr/>
        </p:nvSpPr>
        <p:spPr>
          <a:xfrm>
            <a:off x="6261207" y="1110895"/>
            <a:ext cx="1129200" cy="5348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60933" rIns="0" bIns="60933" anchor="ctr" anchorCtr="0">
            <a:noAutofit/>
          </a:bodyPr>
          <a:lstStyle/>
          <a:p>
            <a:pPr algn="ctr"/>
            <a:r>
              <a:rPr lang="en" sz="14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category</a:t>
            </a:r>
            <a:endParaRPr sz="2400"/>
          </a:p>
        </p:txBody>
      </p:sp>
      <p:sp>
        <p:nvSpPr>
          <p:cNvPr id="427" name="Google Shape;427;p34"/>
          <p:cNvSpPr/>
          <p:nvPr/>
        </p:nvSpPr>
        <p:spPr>
          <a:xfrm>
            <a:off x="10124736" y="3072367"/>
            <a:ext cx="1307600" cy="5348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60933" rIns="0" bIns="60933" anchor="ctr" anchorCtr="0">
            <a:noAutofit/>
          </a:bodyPr>
          <a:lstStyle/>
          <a:p>
            <a:pPr algn="ctr"/>
            <a:r>
              <a:rPr lang="en" sz="14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stockprice</a:t>
            </a:r>
            <a:endParaRPr sz="2400"/>
          </a:p>
        </p:txBody>
      </p:sp>
      <p:sp>
        <p:nvSpPr>
          <p:cNvPr id="428" name="Google Shape;428;p34"/>
          <p:cNvSpPr/>
          <p:nvPr/>
        </p:nvSpPr>
        <p:spPr>
          <a:xfrm>
            <a:off x="10005841" y="1289209"/>
            <a:ext cx="1129200" cy="5348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60933" rIns="0" bIns="60933" anchor="ctr" anchorCtr="0">
            <a:noAutofit/>
          </a:bodyPr>
          <a:lstStyle/>
          <a:p>
            <a:pPr algn="ctr"/>
            <a:r>
              <a:rPr lang="en" sz="1467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 sz="2400"/>
          </a:p>
        </p:txBody>
      </p:sp>
      <p:sp>
        <p:nvSpPr>
          <p:cNvPr id="429" name="Google Shape;429;p34"/>
          <p:cNvSpPr/>
          <p:nvPr/>
        </p:nvSpPr>
        <p:spPr>
          <a:xfrm>
            <a:off x="4121416" y="1824157"/>
            <a:ext cx="1129200" cy="5348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60933" rIns="0" bIns="60933" anchor="ctr" anchorCtr="0">
            <a:noAutofit/>
          </a:bodyPr>
          <a:lstStyle/>
          <a:p>
            <a:pPr algn="ctr"/>
            <a:r>
              <a:rPr lang="en" sz="14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price</a:t>
            </a:r>
            <a:endParaRPr sz="2400"/>
          </a:p>
        </p:txBody>
      </p:sp>
      <p:cxnSp>
        <p:nvCxnSpPr>
          <p:cNvPr id="430" name="Google Shape;430;p34"/>
          <p:cNvCxnSpPr/>
          <p:nvPr/>
        </p:nvCxnSpPr>
        <p:spPr>
          <a:xfrm>
            <a:off x="8163243" y="2537420"/>
            <a:ext cx="951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sm" len="sm"/>
          </a:ln>
        </p:spPr>
      </p:cxnSp>
      <p:cxnSp>
        <p:nvCxnSpPr>
          <p:cNvPr id="431" name="Google Shape;431;p34"/>
          <p:cNvCxnSpPr/>
          <p:nvPr/>
        </p:nvCxnSpPr>
        <p:spPr>
          <a:xfrm rot="10800000">
            <a:off x="5013149" y="2299820"/>
            <a:ext cx="237600" cy="237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2" name="Google Shape;432;p34"/>
          <p:cNvCxnSpPr/>
          <p:nvPr/>
        </p:nvCxnSpPr>
        <p:spPr>
          <a:xfrm rot="10800000">
            <a:off x="5607381" y="1645821"/>
            <a:ext cx="0" cy="891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3" name="Google Shape;433;p34"/>
          <p:cNvCxnSpPr/>
          <p:nvPr/>
        </p:nvCxnSpPr>
        <p:spPr>
          <a:xfrm rot="10800000" flipH="1">
            <a:off x="6082889" y="1645821"/>
            <a:ext cx="594400" cy="891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4" name="Google Shape;434;p34"/>
          <p:cNvCxnSpPr/>
          <p:nvPr/>
        </p:nvCxnSpPr>
        <p:spPr>
          <a:xfrm flipH="1">
            <a:off x="6439671" y="2537420"/>
            <a:ext cx="534800" cy="237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triangle" w="lg" len="lg"/>
            <a:tailEnd type="none" w="sm" len="sm"/>
          </a:ln>
        </p:spPr>
      </p:cxnSp>
      <p:cxnSp>
        <p:nvCxnSpPr>
          <p:cNvPr id="435" name="Google Shape;435;p34"/>
          <p:cNvCxnSpPr/>
          <p:nvPr/>
        </p:nvCxnSpPr>
        <p:spPr>
          <a:xfrm rot="10800000">
            <a:off x="5785697" y="3131639"/>
            <a:ext cx="0" cy="356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6" name="Google Shape;436;p34"/>
          <p:cNvCxnSpPr/>
          <p:nvPr/>
        </p:nvCxnSpPr>
        <p:spPr>
          <a:xfrm>
            <a:off x="5785697" y="4558335"/>
            <a:ext cx="772800" cy="237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7" name="Google Shape;437;p34"/>
          <p:cNvCxnSpPr/>
          <p:nvPr/>
        </p:nvCxnSpPr>
        <p:spPr>
          <a:xfrm rot="10800000" flipH="1">
            <a:off x="10184157" y="1764627"/>
            <a:ext cx="178400" cy="475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8" name="Google Shape;438;p34"/>
          <p:cNvCxnSpPr/>
          <p:nvPr/>
        </p:nvCxnSpPr>
        <p:spPr>
          <a:xfrm flipH="1">
            <a:off x="8519784" y="4142264"/>
            <a:ext cx="475600" cy="5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triangle" w="lg" len="lg"/>
            <a:tailEnd type="none" w="sm" len="sm"/>
          </a:ln>
        </p:spPr>
      </p:cxnSp>
      <p:cxnSp>
        <p:nvCxnSpPr>
          <p:cNvPr id="439" name="Google Shape;439;p34"/>
          <p:cNvCxnSpPr/>
          <p:nvPr/>
        </p:nvCxnSpPr>
        <p:spPr>
          <a:xfrm flipH="1">
            <a:off x="6142379" y="5033845"/>
            <a:ext cx="1307600" cy="53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0" name="Google Shape;440;p34"/>
          <p:cNvCxnSpPr/>
          <p:nvPr/>
        </p:nvCxnSpPr>
        <p:spPr>
          <a:xfrm>
            <a:off x="7449979" y="5033844"/>
            <a:ext cx="237600" cy="356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1" name="Google Shape;441;p34"/>
          <p:cNvCxnSpPr/>
          <p:nvPr/>
        </p:nvCxnSpPr>
        <p:spPr>
          <a:xfrm>
            <a:off x="8044365" y="5033845"/>
            <a:ext cx="1307600" cy="41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34"/>
          <p:cNvCxnSpPr>
            <a:stCxn id="422" idx="0"/>
            <a:endCxn id="423" idx="2"/>
          </p:cNvCxnSpPr>
          <p:nvPr/>
        </p:nvCxnSpPr>
        <p:spPr>
          <a:xfrm rot="10800000" flipH="1">
            <a:off x="9738400" y="2834500"/>
            <a:ext cx="237600" cy="77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sm" len="sm"/>
          </a:ln>
        </p:spPr>
      </p:cxnSp>
      <p:cxnSp>
        <p:nvCxnSpPr>
          <p:cNvPr id="443" name="Google Shape;443;p34"/>
          <p:cNvCxnSpPr>
            <a:stCxn id="423" idx="2"/>
            <a:endCxn id="427" idx="0"/>
          </p:cNvCxnSpPr>
          <p:nvPr/>
        </p:nvCxnSpPr>
        <p:spPr>
          <a:xfrm>
            <a:off x="9976061" y="2834627"/>
            <a:ext cx="802400" cy="237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4" name="Google Shape;444;p34"/>
          <p:cNvSpPr txBox="1"/>
          <p:nvPr/>
        </p:nvSpPr>
        <p:spPr>
          <a:xfrm>
            <a:off x="6915032" y="3369564"/>
            <a:ext cx="1486000" cy="7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33" rIns="0" bIns="60933" anchor="t" anchorCtr="0">
            <a:noAutofit/>
          </a:bodyPr>
          <a:lstStyle/>
          <a:p>
            <a:pPr algn="ctr"/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does this say?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5"/>
          <p:cNvSpPr txBox="1">
            <a:spLocks noGrp="1"/>
          </p:cNvSpPr>
          <p:nvPr>
            <p:ph type="ctrTitle" idx="4294967295"/>
          </p:nvPr>
        </p:nvSpPr>
        <p:spPr>
          <a:xfrm>
            <a:off x="2985367" y="342767"/>
            <a:ext cx="8907600" cy="1546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</a:pPr>
            <a:r>
              <a:rPr lang="en" sz="3733" b="1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Multi-way Relationships</a:t>
            </a:r>
            <a:endParaRPr sz="3733" b="1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50" name="Google Shape;450;p35"/>
          <p:cNvPicPr preferRelativeResize="0"/>
          <p:nvPr/>
        </p:nvPicPr>
        <p:blipFill rotWithShape="1">
          <a:blip r:embed="rId4">
            <a:alphaModFix/>
          </a:blip>
          <a:srcRect l="29716" r="29716"/>
          <a:stretch/>
        </p:blipFill>
        <p:spPr>
          <a:xfrm>
            <a:off x="1" y="0"/>
            <a:ext cx="278216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35"/>
          <p:cNvSpPr txBox="1"/>
          <p:nvPr/>
        </p:nvSpPr>
        <p:spPr>
          <a:xfrm>
            <a:off x="3110671" y="1874267"/>
            <a:ext cx="7579600" cy="6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 sz="187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do we model a purchase relationship between buyers,</a:t>
            </a:r>
            <a:endParaRPr sz="2400"/>
          </a:p>
          <a:p>
            <a:r>
              <a:rPr lang="en" sz="187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products and stores?</a:t>
            </a:r>
            <a:endParaRPr sz="2400"/>
          </a:p>
        </p:txBody>
      </p:sp>
      <p:grpSp>
        <p:nvGrpSpPr>
          <p:cNvPr id="452" name="Google Shape;452;p35"/>
          <p:cNvGrpSpPr/>
          <p:nvPr/>
        </p:nvGrpSpPr>
        <p:grpSpPr>
          <a:xfrm>
            <a:off x="3598548" y="2691879"/>
            <a:ext cx="5887929" cy="2556064"/>
            <a:chOff x="192" y="1872"/>
            <a:chExt cx="5196" cy="2256"/>
          </a:xfrm>
        </p:grpSpPr>
        <p:sp>
          <p:nvSpPr>
            <p:cNvPr id="453" name="Google Shape;453;p35"/>
            <p:cNvSpPr/>
            <p:nvPr/>
          </p:nvSpPr>
          <p:spPr>
            <a:xfrm>
              <a:off x="1896" y="2400"/>
              <a:ext cx="1200" cy="900"/>
            </a:xfrm>
            <a:prstGeom prst="diamond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60933" rIns="0" bIns="60933" anchor="ctr" anchorCtr="0">
              <a:noAutofit/>
            </a:bodyPr>
            <a:lstStyle/>
            <a:p>
              <a:pPr algn="ctr"/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Purchase</a:t>
              </a:r>
              <a:endParaRPr sz="1200"/>
            </a:p>
          </p:txBody>
        </p:sp>
        <p:sp>
          <p:nvSpPr>
            <p:cNvPr id="454" name="Google Shape;454;p35"/>
            <p:cNvSpPr/>
            <p:nvPr/>
          </p:nvSpPr>
          <p:spPr>
            <a:xfrm>
              <a:off x="192" y="1872"/>
              <a:ext cx="1500" cy="600"/>
            </a:xfrm>
            <a:prstGeom prst="rect">
              <a:avLst/>
            </a:prstGeom>
            <a:solidFill>
              <a:srgbClr val="FBE4D4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60933" rIns="0" bIns="60933" anchor="ctr" anchorCtr="0">
              <a:noAutofit/>
            </a:bodyPr>
            <a:lstStyle/>
            <a:p>
              <a:pPr algn="ctr"/>
              <a:r>
                <a:rPr lang="en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Product</a:t>
              </a:r>
              <a:endParaRPr sz="1200"/>
            </a:p>
          </p:txBody>
        </p:sp>
        <p:sp>
          <p:nvSpPr>
            <p:cNvPr id="455" name="Google Shape;455;p35"/>
            <p:cNvSpPr/>
            <p:nvPr/>
          </p:nvSpPr>
          <p:spPr>
            <a:xfrm>
              <a:off x="1806" y="3528"/>
              <a:ext cx="1500" cy="600"/>
            </a:xfrm>
            <a:prstGeom prst="rect">
              <a:avLst/>
            </a:prstGeom>
            <a:solidFill>
              <a:srgbClr val="FBE4D4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60933" rIns="0" bIns="60933" anchor="ctr" anchorCtr="0">
              <a:noAutofit/>
            </a:bodyPr>
            <a:lstStyle/>
            <a:p>
              <a:pPr algn="ctr"/>
              <a:r>
                <a:rPr lang="en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Person</a:t>
              </a:r>
              <a:endParaRPr sz="1200"/>
            </a:p>
          </p:txBody>
        </p:sp>
        <p:sp>
          <p:nvSpPr>
            <p:cNvPr id="456" name="Google Shape;456;p35"/>
            <p:cNvSpPr/>
            <p:nvPr/>
          </p:nvSpPr>
          <p:spPr>
            <a:xfrm>
              <a:off x="3888" y="2592"/>
              <a:ext cx="1500" cy="600"/>
            </a:xfrm>
            <a:prstGeom prst="rect">
              <a:avLst/>
            </a:prstGeom>
            <a:solidFill>
              <a:srgbClr val="FBE4D4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60933" rIns="0" bIns="60933" anchor="ctr" anchorCtr="0">
              <a:noAutofit/>
            </a:bodyPr>
            <a:lstStyle/>
            <a:p>
              <a:pPr algn="ctr"/>
              <a:r>
                <a:rPr lang="en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Store</a:t>
              </a:r>
              <a:endParaRPr sz="1200"/>
            </a:p>
          </p:txBody>
        </p:sp>
        <p:cxnSp>
          <p:nvCxnSpPr>
            <p:cNvPr id="457" name="Google Shape;457;p35"/>
            <p:cNvCxnSpPr/>
            <p:nvPr/>
          </p:nvCxnSpPr>
          <p:spPr>
            <a:xfrm>
              <a:off x="3072" y="2832"/>
              <a:ext cx="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8" name="Google Shape;458;p35"/>
            <p:cNvCxnSpPr/>
            <p:nvPr/>
          </p:nvCxnSpPr>
          <p:spPr>
            <a:xfrm>
              <a:off x="2502" y="3264"/>
              <a:ext cx="0" cy="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9" name="Google Shape;459;p35"/>
            <p:cNvCxnSpPr>
              <a:endCxn id="453" idx="1"/>
            </p:cNvCxnSpPr>
            <p:nvPr/>
          </p:nvCxnSpPr>
          <p:spPr>
            <a:xfrm>
              <a:off x="1596" y="2250"/>
              <a:ext cx="300" cy="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60" name="Google Shape;460;p35"/>
          <p:cNvSpPr txBox="1"/>
          <p:nvPr/>
        </p:nvSpPr>
        <p:spPr>
          <a:xfrm>
            <a:off x="3352800" y="5994400"/>
            <a:ext cx="7004000" cy="10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467">
                <a:solidFill>
                  <a:schemeClr val="dk1"/>
                </a:solidFill>
              </a:rPr>
              <a:t>Need to identify purchases by all three keys</a:t>
            </a:r>
            <a:endParaRPr sz="1467">
              <a:solidFill>
                <a:schemeClr val="dk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6"/>
          <p:cNvSpPr txBox="1">
            <a:spLocks noGrp="1"/>
          </p:cNvSpPr>
          <p:nvPr>
            <p:ph type="ctrTitle" idx="4294967295"/>
          </p:nvPr>
        </p:nvSpPr>
        <p:spPr>
          <a:xfrm>
            <a:off x="2985367" y="342767"/>
            <a:ext cx="8907600" cy="1546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</a:pPr>
            <a:r>
              <a:rPr lang="en" sz="3733" b="1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Arrows in Multiway Relationships</a:t>
            </a:r>
            <a:endParaRPr sz="3733" b="1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66" name="Google Shape;466;p36"/>
          <p:cNvPicPr preferRelativeResize="0"/>
          <p:nvPr/>
        </p:nvPicPr>
        <p:blipFill rotWithShape="1">
          <a:blip r:embed="rId4">
            <a:alphaModFix/>
          </a:blip>
          <a:srcRect l="29716" r="29716"/>
          <a:stretch/>
        </p:blipFill>
        <p:spPr>
          <a:xfrm>
            <a:off x="1" y="0"/>
            <a:ext cx="278216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36"/>
          <p:cNvSpPr txBox="1"/>
          <p:nvPr/>
        </p:nvSpPr>
        <p:spPr>
          <a:xfrm>
            <a:off x="3098800" y="1854200"/>
            <a:ext cx="3680800" cy="6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58786">
              <a:lnSpc>
                <a:spcPct val="90000"/>
              </a:lnSpc>
              <a:spcBef>
                <a:spcPts val="800"/>
              </a:spcBef>
              <a:buClr>
                <a:srgbClr val="6FA8DC"/>
              </a:buClr>
              <a:buSzPts val="3000"/>
            </a:pPr>
            <a:r>
              <a:rPr lang="en" sz="1872" b="1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lang="en" sz="1872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: What does the arrow mean ?</a:t>
            </a:r>
            <a:endParaRPr sz="1872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8" name="Google Shape;468;p36"/>
          <p:cNvGrpSpPr/>
          <p:nvPr/>
        </p:nvGrpSpPr>
        <p:grpSpPr>
          <a:xfrm>
            <a:off x="5090629" y="2893958"/>
            <a:ext cx="4517116" cy="2087612"/>
            <a:chOff x="3352801" y="2743200"/>
            <a:chExt cx="5791175" cy="2676425"/>
          </a:xfrm>
        </p:grpSpPr>
        <p:sp>
          <p:nvSpPr>
            <p:cNvPr id="469" name="Google Shape;469;p36"/>
            <p:cNvSpPr/>
            <p:nvPr/>
          </p:nvSpPr>
          <p:spPr>
            <a:xfrm>
              <a:off x="5265759" y="3190861"/>
              <a:ext cx="1745100" cy="1215900"/>
            </a:xfrm>
            <a:prstGeom prst="diamond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60933" rIns="0" bIns="60933" anchor="ctr" anchorCtr="0">
              <a:noAutofit/>
            </a:bodyPr>
            <a:lstStyle/>
            <a:p>
              <a:pPr algn="ctr"/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Purchase</a:t>
              </a:r>
              <a:endParaRPr sz="1200"/>
            </a:p>
          </p:txBody>
        </p:sp>
        <p:sp>
          <p:nvSpPr>
            <p:cNvPr id="470" name="Google Shape;470;p36"/>
            <p:cNvSpPr/>
            <p:nvPr/>
          </p:nvSpPr>
          <p:spPr>
            <a:xfrm>
              <a:off x="3352801" y="2743200"/>
              <a:ext cx="1584300" cy="546000"/>
            </a:xfrm>
            <a:prstGeom prst="rect">
              <a:avLst/>
            </a:prstGeom>
            <a:solidFill>
              <a:srgbClr val="FBE4D4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60933" rIns="0" bIns="60933" anchor="ctr" anchorCtr="0">
              <a:noAutofit/>
            </a:bodyPr>
            <a:lstStyle/>
            <a:p>
              <a:pPr algn="ctr"/>
              <a:r>
                <a:rPr lang="en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Product</a:t>
              </a:r>
              <a:endParaRPr sz="1200"/>
            </a:p>
          </p:txBody>
        </p:sp>
        <p:sp>
          <p:nvSpPr>
            <p:cNvPr id="471" name="Google Shape;471;p36"/>
            <p:cNvSpPr/>
            <p:nvPr/>
          </p:nvSpPr>
          <p:spPr>
            <a:xfrm>
              <a:off x="5265739" y="4873625"/>
              <a:ext cx="1584300" cy="546000"/>
            </a:xfrm>
            <a:prstGeom prst="rect">
              <a:avLst/>
            </a:prstGeom>
            <a:solidFill>
              <a:srgbClr val="FBE4D4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60933" rIns="0" bIns="60933" anchor="ctr" anchorCtr="0">
              <a:noAutofit/>
            </a:bodyPr>
            <a:lstStyle/>
            <a:p>
              <a:pPr algn="ctr"/>
              <a:r>
                <a:rPr lang="en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Person</a:t>
              </a:r>
              <a:endParaRPr sz="1200"/>
            </a:p>
          </p:txBody>
        </p:sp>
        <p:sp>
          <p:nvSpPr>
            <p:cNvPr id="472" name="Google Shape;472;p36"/>
            <p:cNvSpPr/>
            <p:nvPr/>
          </p:nvSpPr>
          <p:spPr>
            <a:xfrm>
              <a:off x="7559676" y="3511550"/>
              <a:ext cx="1584300" cy="546000"/>
            </a:xfrm>
            <a:prstGeom prst="rect">
              <a:avLst/>
            </a:prstGeom>
            <a:solidFill>
              <a:srgbClr val="FBE4D4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60933" rIns="0" bIns="60933" anchor="ctr" anchorCtr="0">
              <a:noAutofit/>
            </a:bodyPr>
            <a:lstStyle/>
            <a:p>
              <a:pPr algn="ctr"/>
              <a:r>
                <a:rPr lang="en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Store</a:t>
              </a:r>
              <a:endParaRPr sz="1200"/>
            </a:p>
          </p:txBody>
        </p:sp>
        <p:cxnSp>
          <p:nvCxnSpPr>
            <p:cNvPr id="473" name="Google Shape;473;p36"/>
            <p:cNvCxnSpPr>
              <a:stCxn id="469" idx="3"/>
            </p:cNvCxnSpPr>
            <p:nvPr/>
          </p:nvCxnSpPr>
          <p:spPr>
            <a:xfrm rot="10800000" flipH="1">
              <a:off x="7010859" y="3784411"/>
              <a:ext cx="548700" cy="1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sm" len="sm"/>
            </a:ln>
          </p:spPr>
        </p:cxnSp>
        <p:cxnSp>
          <p:nvCxnSpPr>
            <p:cNvPr id="474" name="Google Shape;474;p36"/>
            <p:cNvCxnSpPr/>
            <p:nvPr/>
          </p:nvCxnSpPr>
          <p:spPr>
            <a:xfrm>
              <a:off x="6084888" y="4327525"/>
              <a:ext cx="0" cy="546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triangle" w="lg" len="lg"/>
              <a:tailEnd type="none" w="sm" len="sm"/>
            </a:ln>
          </p:spPr>
        </p:cxnSp>
        <p:cxnSp>
          <p:nvCxnSpPr>
            <p:cNvPr id="475" name="Google Shape;475;p36"/>
            <p:cNvCxnSpPr/>
            <p:nvPr/>
          </p:nvCxnSpPr>
          <p:spPr>
            <a:xfrm>
              <a:off x="4937126" y="3289300"/>
              <a:ext cx="489600" cy="444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76" name="Google Shape;476;p36"/>
          <p:cNvSpPr txBox="1"/>
          <p:nvPr/>
        </p:nvSpPr>
        <p:spPr>
          <a:xfrm>
            <a:off x="3330984" y="5694000"/>
            <a:ext cx="80364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467">
                <a:solidFill>
                  <a:schemeClr val="dk1"/>
                </a:solidFill>
              </a:rPr>
              <a:t>Given a person, can determine what they bought and the store where they bought it</a:t>
            </a:r>
            <a:endParaRPr sz="1467">
              <a:solidFill>
                <a:schemeClr val="dk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7"/>
          <p:cNvSpPr txBox="1">
            <a:spLocks noGrp="1"/>
          </p:cNvSpPr>
          <p:nvPr>
            <p:ph type="ctrTitle" idx="4294967295"/>
          </p:nvPr>
        </p:nvSpPr>
        <p:spPr>
          <a:xfrm>
            <a:off x="2985367" y="342767"/>
            <a:ext cx="8907600" cy="1546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</a:pPr>
            <a:r>
              <a:rPr lang="en" sz="3733" b="1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Arrows in Multiway Relationships</a:t>
            </a:r>
            <a:endParaRPr sz="3733" b="1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82" name="Google Shape;482;p37"/>
          <p:cNvPicPr preferRelativeResize="0"/>
          <p:nvPr/>
        </p:nvPicPr>
        <p:blipFill rotWithShape="1">
          <a:blip r:embed="rId3">
            <a:alphaModFix/>
          </a:blip>
          <a:srcRect l="29716" r="29716"/>
          <a:stretch/>
        </p:blipFill>
        <p:spPr>
          <a:xfrm>
            <a:off x="1" y="0"/>
            <a:ext cx="278216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37"/>
          <p:cNvSpPr txBox="1"/>
          <p:nvPr/>
        </p:nvSpPr>
        <p:spPr>
          <a:xfrm>
            <a:off x="3098800" y="1854200"/>
            <a:ext cx="3680800" cy="6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58786">
              <a:lnSpc>
                <a:spcPct val="90000"/>
              </a:lnSpc>
              <a:spcBef>
                <a:spcPts val="800"/>
              </a:spcBef>
              <a:buClr>
                <a:srgbClr val="6FA8DC"/>
              </a:buClr>
              <a:buSzPts val="3000"/>
            </a:pPr>
            <a:r>
              <a:rPr lang="en" sz="1872" b="1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lang="en" sz="1872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: What does the arrow mean ?</a:t>
            </a:r>
            <a:endParaRPr sz="1872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37"/>
          <p:cNvSpPr/>
          <p:nvPr/>
        </p:nvSpPr>
        <p:spPr>
          <a:xfrm>
            <a:off x="6599933" y="3243267"/>
            <a:ext cx="1385200" cy="899200"/>
          </a:xfrm>
          <a:prstGeom prst="diamond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60933" rIns="0" bIns="60933" anchor="ctr" anchorCtr="0">
            <a:noAutofit/>
          </a:bodyPr>
          <a:lstStyle/>
          <a:p>
            <a:pPr algn="ctr"/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Purchase</a:t>
            </a:r>
            <a:endParaRPr sz="1200"/>
          </a:p>
        </p:txBody>
      </p:sp>
      <p:sp>
        <p:nvSpPr>
          <p:cNvPr id="485" name="Google Shape;485;p37"/>
          <p:cNvSpPr/>
          <p:nvPr/>
        </p:nvSpPr>
        <p:spPr>
          <a:xfrm>
            <a:off x="5107679" y="2894053"/>
            <a:ext cx="1236000" cy="426000"/>
          </a:xfrm>
          <a:prstGeom prst="rect">
            <a:avLst/>
          </a:prstGeom>
          <a:solidFill>
            <a:srgbClr val="FBE4D4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60933" rIns="0" bIns="60933" anchor="ctr" anchorCtr="0">
            <a:noAutofit/>
          </a:bodyPr>
          <a:lstStyle/>
          <a:p>
            <a:pPr algn="ctr"/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</a:t>
            </a:r>
            <a:endParaRPr sz="1200"/>
          </a:p>
        </p:txBody>
      </p:sp>
      <p:sp>
        <p:nvSpPr>
          <p:cNvPr id="486" name="Google Shape;486;p37"/>
          <p:cNvSpPr/>
          <p:nvPr/>
        </p:nvSpPr>
        <p:spPr>
          <a:xfrm>
            <a:off x="6599836" y="4555859"/>
            <a:ext cx="1236000" cy="426000"/>
          </a:xfrm>
          <a:prstGeom prst="rect">
            <a:avLst/>
          </a:prstGeom>
          <a:solidFill>
            <a:srgbClr val="FBE4D4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60933" rIns="0" bIns="60933" anchor="ctr" anchorCtr="0">
            <a:noAutofit/>
          </a:bodyPr>
          <a:lstStyle/>
          <a:p>
            <a:pPr algn="ctr"/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</a:t>
            </a:r>
            <a:endParaRPr sz="1200"/>
          </a:p>
        </p:txBody>
      </p:sp>
      <p:sp>
        <p:nvSpPr>
          <p:cNvPr id="487" name="Google Shape;487;p37"/>
          <p:cNvSpPr/>
          <p:nvPr/>
        </p:nvSpPr>
        <p:spPr>
          <a:xfrm>
            <a:off x="8389187" y="3493393"/>
            <a:ext cx="1236000" cy="426000"/>
          </a:xfrm>
          <a:prstGeom prst="rect">
            <a:avLst/>
          </a:prstGeom>
          <a:solidFill>
            <a:srgbClr val="FBE4D4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60933" rIns="0" bIns="60933" anchor="ctr" anchorCtr="0">
            <a:noAutofit/>
          </a:bodyPr>
          <a:lstStyle/>
          <a:p>
            <a:pPr algn="ctr"/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Store</a:t>
            </a:r>
            <a:endParaRPr sz="1200"/>
          </a:p>
        </p:txBody>
      </p:sp>
      <p:cxnSp>
        <p:nvCxnSpPr>
          <p:cNvPr id="488" name="Google Shape;488;p37"/>
          <p:cNvCxnSpPr/>
          <p:nvPr/>
        </p:nvCxnSpPr>
        <p:spPr>
          <a:xfrm>
            <a:off x="7238799" y="4129881"/>
            <a:ext cx="0" cy="4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9" name="Google Shape;489;p37"/>
          <p:cNvCxnSpPr/>
          <p:nvPr/>
        </p:nvCxnSpPr>
        <p:spPr>
          <a:xfrm>
            <a:off x="6343505" y="3320029"/>
            <a:ext cx="382000" cy="346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0" name="Google Shape;490;p37"/>
          <p:cNvCxnSpPr>
            <a:stCxn id="487" idx="1"/>
            <a:endCxn id="484" idx="3"/>
          </p:cNvCxnSpPr>
          <p:nvPr/>
        </p:nvCxnSpPr>
        <p:spPr>
          <a:xfrm rot="10800000">
            <a:off x="7985187" y="3692793"/>
            <a:ext cx="404000" cy="13600"/>
          </a:xfrm>
          <a:prstGeom prst="straightConnector1">
            <a:avLst/>
          </a:prstGeom>
          <a:solidFill>
            <a:srgbClr val="C0C0C0">
              <a:alpha val="498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491" name="Google Shape;491;p37"/>
          <p:cNvSpPr txBox="1"/>
          <p:nvPr/>
        </p:nvSpPr>
        <p:spPr>
          <a:xfrm>
            <a:off x="3231333" y="5958800"/>
            <a:ext cx="8122400" cy="8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467">
                <a:solidFill>
                  <a:schemeClr val="dk1"/>
                </a:solidFill>
              </a:rPr>
              <a:t>Given a store, can determine who shopped there and the product they bought</a:t>
            </a:r>
            <a:endParaRPr sz="1467">
              <a:solidFill>
                <a:schemeClr val="dk1"/>
              </a:solidFill>
            </a:endParaRPr>
          </a:p>
          <a:p>
            <a:pPr marL="609585" indent="-397923">
              <a:buClr>
                <a:schemeClr val="dk1"/>
              </a:buClr>
              <a:buSzPts val="1100"/>
              <a:buChar char="●"/>
            </a:pPr>
            <a:r>
              <a:rPr lang="en" sz="1467">
                <a:solidFill>
                  <a:schemeClr val="dk1"/>
                </a:solidFill>
              </a:rPr>
              <a:t>each store sells one product and to one person, ever</a:t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8"/>
          <p:cNvSpPr txBox="1">
            <a:spLocks noGrp="1"/>
          </p:cNvSpPr>
          <p:nvPr>
            <p:ph type="ctrTitle" idx="4294967295"/>
          </p:nvPr>
        </p:nvSpPr>
        <p:spPr>
          <a:xfrm>
            <a:off x="2985367" y="342767"/>
            <a:ext cx="8907600" cy="1546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1800"/>
            </a:pPr>
            <a:r>
              <a:rPr lang="en" sz="3733" b="1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Arrows in Multiway Relationships</a:t>
            </a:r>
            <a:endParaRPr sz="3733" b="1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97" name="Google Shape;497;p38"/>
          <p:cNvPicPr preferRelativeResize="0"/>
          <p:nvPr/>
        </p:nvPicPr>
        <p:blipFill rotWithShape="1">
          <a:blip r:embed="rId3">
            <a:alphaModFix/>
          </a:blip>
          <a:srcRect l="29716" r="29716"/>
          <a:stretch/>
        </p:blipFill>
        <p:spPr>
          <a:xfrm>
            <a:off x="1" y="0"/>
            <a:ext cx="278216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38"/>
          <p:cNvSpPr txBox="1"/>
          <p:nvPr/>
        </p:nvSpPr>
        <p:spPr>
          <a:xfrm>
            <a:off x="3098800" y="1854200"/>
            <a:ext cx="7209600" cy="6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58786">
              <a:lnSpc>
                <a:spcPct val="90000"/>
              </a:lnSpc>
              <a:spcBef>
                <a:spcPts val="800"/>
              </a:spcBef>
              <a:buClr>
                <a:srgbClr val="6FA8DC"/>
              </a:buClr>
              <a:buSzPts val="3000"/>
            </a:pPr>
            <a:r>
              <a:rPr lang="en" sz="1872" b="1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lang="en" sz="1872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: How do we say that every person shops in at most one store ?</a:t>
            </a:r>
            <a:endParaRPr sz="1872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38"/>
          <p:cNvSpPr/>
          <p:nvPr/>
        </p:nvSpPr>
        <p:spPr>
          <a:xfrm>
            <a:off x="3961397" y="5390467"/>
            <a:ext cx="5504400" cy="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" sz="1872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87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Cannot.  This is the best approximation.</a:t>
            </a:r>
            <a:br>
              <a:rPr lang="en" sz="187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87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(Why only approximation ?)</a:t>
            </a:r>
            <a:endParaRPr sz="2400"/>
          </a:p>
        </p:txBody>
      </p:sp>
      <p:grpSp>
        <p:nvGrpSpPr>
          <p:cNvPr id="500" name="Google Shape;500;p38"/>
          <p:cNvGrpSpPr/>
          <p:nvPr/>
        </p:nvGrpSpPr>
        <p:grpSpPr>
          <a:xfrm>
            <a:off x="5090629" y="2893958"/>
            <a:ext cx="4517116" cy="2087612"/>
            <a:chOff x="3352801" y="2743200"/>
            <a:chExt cx="5791175" cy="2676425"/>
          </a:xfrm>
        </p:grpSpPr>
        <p:sp>
          <p:nvSpPr>
            <p:cNvPr id="501" name="Google Shape;501;p38"/>
            <p:cNvSpPr/>
            <p:nvPr/>
          </p:nvSpPr>
          <p:spPr>
            <a:xfrm>
              <a:off x="3352801" y="2743200"/>
              <a:ext cx="1584300" cy="546000"/>
            </a:xfrm>
            <a:prstGeom prst="rect">
              <a:avLst/>
            </a:prstGeom>
            <a:solidFill>
              <a:srgbClr val="FBE4D4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60933" rIns="0" bIns="60933" anchor="ctr" anchorCtr="0">
              <a:noAutofit/>
            </a:bodyPr>
            <a:lstStyle/>
            <a:p>
              <a:pPr algn="ctr"/>
              <a:r>
                <a:rPr lang="en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Product</a:t>
              </a:r>
              <a:endParaRPr sz="1200"/>
            </a:p>
          </p:txBody>
        </p:sp>
        <p:sp>
          <p:nvSpPr>
            <p:cNvPr id="502" name="Google Shape;502;p38"/>
            <p:cNvSpPr/>
            <p:nvPr/>
          </p:nvSpPr>
          <p:spPr>
            <a:xfrm>
              <a:off x="5265739" y="4873625"/>
              <a:ext cx="1584300" cy="546000"/>
            </a:xfrm>
            <a:prstGeom prst="rect">
              <a:avLst/>
            </a:prstGeom>
            <a:solidFill>
              <a:srgbClr val="FBE4D4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60933" rIns="0" bIns="60933" anchor="ctr" anchorCtr="0">
              <a:noAutofit/>
            </a:bodyPr>
            <a:lstStyle/>
            <a:p>
              <a:pPr algn="ctr"/>
              <a:r>
                <a:rPr lang="en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Person</a:t>
              </a:r>
              <a:endParaRPr sz="1200"/>
            </a:p>
          </p:txBody>
        </p:sp>
        <p:sp>
          <p:nvSpPr>
            <p:cNvPr id="503" name="Google Shape;503;p38"/>
            <p:cNvSpPr/>
            <p:nvPr/>
          </p:nvSpPr>
          <p:spPr>
            <a:xfrm>
              <a:off x="7559676" y="3511550"/>
              <a:ext cx="1584300" cy="546000"/>
            </a:xfrm>
            <a:prstGeom prst="rect">
              <a:avLst/>
            </a:prstGeom>
            <a:solidFill>
              <a:srgbClr val="FBE4D4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60933" rIns="0" bIns="60933" anchor="ctr" anchorCtr="0">
              <a:noAutofit/>
            </a:bodyPr>
            <a:lstStyle/>
            <a:p>
              <a:pPr algn="ctr"/>
              <a:r>
                <a:rPr lang="en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Store</a:t>
              </a:r>
              <a:endParaRPr sz="1200"/>
            </a:p>
          </p:txBody>
        </p:sp>
        <p:cxnSp>
          <p:nvCxnSpPr>
            <p:cNvPr id="504" name="Google Shape;504;p38"/>
            <p:cNvCxnSpPr/>
            <p:nvPr/>
          </p:nvCxnSpPr>
          <p:spPr>
            <a:xfrm>
              <a:off x="6630989" y="3771900"/>
              <a:ext cx="928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sm" len="sm"/>
            </a:ln>
          </p:spPr>
        </p:cxnSp>
        <p:cxnSp>
          <p:nvCxnSpPr>
            <p:cNvPr id="505" name="Google Shape;505;p38"/>
            <p:cNvCxnSpPr/>
            <p:nvPr/>
          </p:nvCxnSpPr>
          <p:spPr>
            <a:xfrm>
              <a:off x="6084888" y="4327525"/>
              <a:ext cx="0" cy="546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6" name="Google Shape;506;p38"/>
            <p:cNvCxnSpPr/>
            <p:nvPr/>
          </p:nvCxnSpPr>
          <p:spPr>
            <a:xfrm>
              <a:off x="4937126" y="3289300"/>
              <a:ext cx="601800" cy="546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07" name="Google Shape;507;p38"/>
            <p:cNvSpPr/>
            <p:nvPr/>
          </p:nvSpPr>
          <p:spPr>
            <a:xfrm>
              <a:off x="5265759" y="3190861"/>
              <a:ext cx="1745100" cy="1152600"/>
            </a:xfrm>
            <a:prstGeom prst="diamond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60933" rIns="0" bIns="60933" anchor="ctr" anchorCtr="0">
              <a:noAutofit/>
            </a:bodyPr>
            <a:lstStyle/>
            <a:p>
              <a:pPr algn="ctr"/>
              <a:r>
                <a:rPr lang="en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Purchase</a:t>
              </a:r>
              <a:endParaRPr sz="12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1487C-CD9F-45CC-84BB-729F507C0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COMPANY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3D717-156A-4F39-8C63-9754A585B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DEPARTMENT (Name, Number, Locations, Manager and </a:t>
            </a:r>
            <a:r>
              <a:rPr lang="en-US" dirty="0" err="1"/>
              <a:t>Manager_start_date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Location – Multivalued Attribute, Name and Number - Unique</a:t>
            </a:r>
          </a:p>
          <a:p>
            <a:r>
              <a:rPr lang="en-US" dirty="0"/>
              <a:t>PROJECT (Name, Number, Location and Controlling Department)</a:t>
            </a:r>
          </a:p>
          <a:p>
            <a:r>
              <a:rPr lang="en-US" dirty="0"/>
              <a:t>EMPLOYEE (Name, SSN, Gender, Address, Salary, </a:t>
            </a:r>
            <a:r>
              <a:rPr lang="en-US" dirty="0" err="1"/>
              <a:t>Birth_date</a:t>
            </a:r>
            <a:r>
              <a:rPr lang="en-US" dirty="0"/>
              <a:t>, Department and Supervisor)</a:t>
            </a:r>
          </a:p>
          <a:p>
            <a:pPr lvl="1"/>
            <a:r>
              <a:rPr lang="en-US" dirty="0"/>
              <a:t>Name and Address – Composite Attributes</a:t>
            </a:r>
          </a:p>
          <a:p>
            <a:r>
              <a:rPr lang="en-US" dirty="0"/>
              <a:t>DEPENDENT (Employee, </a:t>
            </a:r>
            <a:r>
              <a:rPr lang="en-US" dirty="0" err="1"/>
              <a:t>Dependent_name</a:t>
            </a:r>
            <a:r>
              <a:rPr lang="en-US" dirty="0"/>
              <a:t>, Gender, </a:t>
            </a:r>
            <a:r>
              <a:rPr lang="en-US" dirty="0" err="1"/>
              <a:t>Birth_date</a:t>
            </a:r>
            <a:r>
              <a:rPr lang="en-US" dirty="0"/>
              <a:t> and Relationship)</a:t>
            </a:r>
          </a:p>
        </p:txBody>
      </p:sp>
    </p:spTree>
    <p:extLst>
      <p:ext uri="{BB962C8B-B14F-4D97-AF65-F5344CB8AC3E}">
        <p14:creationId xmlns:p14="http://schemas.microsoft.com/office/powerpoint/2010/main" val="427123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8509DA-92E0-4B16-9F8B-BCB3F59A1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45" y="76200"/>
            <a:ext cx="4314825" cy="3857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0CA9F5-C486-4A94-8F96-8933E7456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204" y="88232"/>
            <a:ext cx="58483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229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343CD-9341-4FE7-BDF1-C9438CFFE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D5D94-BA50-4A7B-BA48-4C2CDE804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When attribute of one entity type refers to another entity type, some relationship exists. </a:t>
            </a:r>
          </a:p>
          <a:p>
            <a:pPr lvl="1"/>
            <a:r>
              <a:rPr lang="en-US" dirty="0"/>
              <a:t>Manager is an employee</a:t>
            </a:r>
          </a:p>
          <a:p>
            <a:pPr lvl="1"/>
            <a:r>
              <a:rPr lang="en-US" dirty="0"/>
              <a:t>Employee has a dependent etc.</a:t>
            </a:r>
          </a:p>
          <a:p>
            <a:r>
              <a:rPr lang="en-US" dirty="0"/>
              <a:t>An </a:t>
            </a:r>
            <a:r>
              <a:rPr lang="en-US" b="1" dirty="0"/>
              <a:t>entity type </a:t>
            </a:r>
            <a:r>
              <a:rPr lang="en-US" dirty="0"/>
              <a:t>defines a collection (or set) of entities that have the same attributes (same as entity set)</a:t>
            </a:r>
          </a:p>
          <a:p>
            <a:r>
              <a:rPr lang="en-US" dirty="0"/>
              <a:t>Each of the entity set </a:t>
            </a:r>
            <a:r>
              <a:rPr lang="en-US" b="1" dirty="0"/>
              <a:t>participates</a:t>
            </a:r>
            <a:r>
              <a:rPr lang="en-US" dirty="0"/>
              <a:t> in a relationship</a:t>
            </a:r>
          </a:p>
          <a:p>
            <a:r>
              <a:rPr lang="en-US" dirty="0"/>
              <a:t>Each relationship instance </a:t>
            </a:r>
            <a:r>
              <a:rPr lang="en-US" dirty="0" err="1"/>
              <a:t>ri</a:t>
            </a:r>
            <a:r>
              <a:rPr lang="en-US" dirty="0"/>
              <a:t> in R is an association of entities, where the association includes exactly one entity from each participating entity type. </a:t>
            </a:r>
          </a:p>
          <a:p>
            <a:r>
              <a:rPr lang="en-US" dirty="0"/>
              <a:t>Example: WORKS_FOR between EMPLOYEE and DEPARTMENT</a:t>
            </a:r>
          </a:p>
        </p:txBody>
      </p:sp>
    </p:spTree>
    <p:extLst>
      <p:ext uri="{BB962C8B-B14F-4D97-AF65-F5344CB8AC3E}">
        <p14:creationId xmlns:p14="http://schemas.microsoft.com/office/powerpoint/2010/main" val="1146238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03AD4A-C86F-45BA-B350-1C053F3D4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912" y="923925"/>
            <a:ext cx="597217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886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3538C-7BA8-4B29-BA31-B00DDA8B3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Degree of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5FE0E-6CF0-4A1F-97F9-74C4B0FA7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degree</a:t>
            </a:r>
            <a:r>
              <a:rPr lang="en-US" dirty="0"/>
              <a:t> of a relationship type is the number of participating entity types.</a:t>
            </a:r>
          </a:p>
          <a:p>
            <a:r>
              <a:rPr lang="en-US" dirty="0"/>
              <a:t>Degree of WORKS_FOR: 2 (</a:t>
            </a:r>
            <a:r>
              <a:rPr lang="en-US" b="1" dirty="0"/>
              <a:t>Binary</a:t>
            </a:r>
            <a:r>
              <a:rPr lang="en-US" dirty="0"/>
              <a:t>)</a:t>
            </a:r>
          </a:p>
          <a:p>
            <a:r>
              <a:rPr lang="en-US" dirty="0"/>
              <a:t>Degree of SUPPLY: 3 (</a:t>
            </a:r>
            <a:r>
              <a:rPr lang="en-US" b="1" dirty="0"/>
              <a:t>Ternary</a:t>
            </a:r>
            <a:r>
              <a:rPr lang="en-US" dirty="0"/>
              <a:t>)</a:t>
            </a:r>
          </a:p>
          <a:p>
            <a:r>
              <a:rPr lang="en-US" dirty="0"/>
              <a:t>Can you give example of </a:t>
            </a:r>
            <a:r>
              <a:rPr lang="en-US" b="1" dirty="0"/>
              <a:t>Unary?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B9AA06-DA98-4654-A6C4-E320CF60F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398" y="2849197"/>
            <a:ext cx="3353551" cy="308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715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5E329-BEA5-40AF-A1FB-F794FA5DD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as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9DE06-F61A-495B-A16C-BDC1FA725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WORKS_FOR relationship type</a:t>
            </a:r>
          </a:p>
        </p:txBody>
      </p:sp>
    </p:spTree>
    <p:extLst>
      <p:ext uri="{BB962C8B-B14F-4D97-AF65-F5344CB8AC3E}">
        <p14:creationId xmlns:p14="http://schemas.microsoft.com/office/powerpoint/2010/main" val="84938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BAD01-8D27-433E-83C7-1E8C938B8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and Recursive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4306E-0FE4-4133-8C13-E0A9FD146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23338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Role: The role of a participating entity in each relationship instance – explains what relation means</a:t>
            </a:r>
          </a:p>
          <a:p>
            <a:r>
              <a:rPr lang="en-US" dirty="0"/>
              <a:t>Recursive:</a:t>
            </a:r>
          </a:p>
          <a:p>
            <a:pPr lvl="1"/>
            <a:r>
              <a:rPr lang="en-US" dirty="0"/>
              <a:t>The same entity type participates more than once in a relationship type in different roles</a:t>
            </a:r>
          </a:p>
          <a:p>
            <a:pPr lvl="1"/>
            <a:r>
              <a:rPr lang="en-US" dirty="0"/>
              <a:t>SUPERVISION: EMPLOYEE is supervised by SUPERVISOR (Employee)</a:t>
            </a:r>
          </a:p>
          <a:p>
            <a:pPr lvl="1"/>
            <a:r>
              <a:rPr lang="en-US" dirty="0"/>
              <a:t>1 supervisor, 2 supervisee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545384-D762-4D38-8B17-18477D013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365" y="1208422"/>
            <a:ext cx="4724625" cy="387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521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45.6|47.4|50.2|80.6|1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5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3446</TotalTime>
  <Words>1057</Words>
  <Application>Microsoft Office PowerPoint</Application>
  <PresentationFormat>Widescreen</PresentationFormat>
  <Paragraphs>183</Paragraphs>
  <Slides>26</Slides>
  <Notes>7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Montserrat</vt:lpstr>
      <vt:lpstr>Office Theme</vt:lpstr>
      <vt:lpstr>Entity Relationship Diagram</vt:lpstr>
      <vt:lpstr>Reading</vt:lpstr>
      <vt:lpstr>Example: COMPANY Database</vt:lpstr>
      <vt:lpstr>PowerPoint Presentation</vt:lpstr>
      <vt:lpstr>Relationship</vt:lpstr>
      <vt:lpstr>PowerPoint Presentation</vt:lpstr>
      <vt:lpstr>Degree of Relationship</vt:lpstr>
      <vt:lpstr>Relationship as Attributes</vt:lpstr>
      <vt:lpstr>Role and Recursive Relationships</vt:lpstr>
      <vt:lpstr>Constraints on Binary Relationship Types</vt:lpstr>
      <vt:lpstr>Cardinality/ Multiplicity of E/R Relationships</vt:lpstr>
      <vt:lpstr>Participation Types/Structural Constraints</vt:lpstr>
      <vt:lpstr>Weak and Strong Entity Type</vt:lpstr>
      <vt:lpstr>Naming Conventions</vt:lpstr>
      <vt:lpstr>PowerPoint Presentation</vt:lpstr>
      <vt:lpstr>PowerPoint Presentation</vt:lpstr>
      <vt:lpstr>PowerPoint Presentation</vt:lpstr>
      <vt:lpstr>PowerPoint Presentation</vt:lpstr>
      <vt:lpstr>UML Class Diagrams</vt:lpstr>
      <vt:lpstr>PowerPoint Presentation</vt:lpstr>
      <vt:lpstr>PowerPoint Presentation</vt:lpstr>
      <vt:lpstr>PowerPoint Presentation</vt:lpstr>
      <vt:lpstr>Multi-way Relationships</vt:lpstr>
      <vt:lpstr>Arrows in Multiway Relationships</vt:lpstr>
      <vt:lpstr>Arrows in Multiway Relationships</vt:lpstr>
      <vt:lpstr>Arrows in Multiway Relationships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Sahar Waqar</dc:creator>
  <cp:lastModifiedBy>Samyan Wahla</cp:lastModifiedBy>
  <cp:revision>22</cp:revision>
  <dcterms:created xsi:type="dcterms:W3CDTF">2021-05-17T10:07:52Z</dcterms:created>
  <dcterms:modified xsi:type="dcterms:W3CDTF">2023-03-03T06:15:03Z</dcterms:modified>
</cp:coreProperties>
</file>