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0"/>
  </p:notesMasterIdLst>
  <p:handoutMasterIdLst>
    <p:handoutMasterId r:id="rId51"/>
  </p:handoutMasterIdLst>
  <p:sldIdLst>
    <p:sldId id="330" r:id="rId2"/>
    <p:sldId id="411" r:id="rId3"/>
    <p:sldId id="412" r:id="rId4"/>
    <p:sldId id="413" r:id="rId5"/>
    <p:sldId id="468" r:id="rId6"/>
    <p:sldId id="414" r:id="rId7"/>
    <p:sldId id="499" r:id="rId8"/>
    <p:sldId id="415" r:id="rId9"/>
    <p:sldId id="416" r:id="rId10"/>
    <p:sldId id="417" r:id="rId11"/>
    <p:sldId id="419" r:id="rId12"/>
    <p:sldId id="421" r:id="rId13"/>
    <p:sldId id="422" r:id="rId14"/>
    <p:sldId id="423" r:id="rId15"/>
    <p:sldId id="500" r:id="rId16"/>
    <p:sldId id="501" r:id="rId17"/>
    <p:sldId id="426" r:id="rId18"/>
    <p:sldId id="428" r:id="rId19"/>
    <p:sldId id="429" r:id="rId20"/>
    <p:sldId id="431" r:id="rId21"/>
    <p:sldId id="432" r:id="rId22"/>
    <p:sldId id="434" r:id="rId23"/>
    <p:sldId id="471" r:id="rId24"/>
    <p:sldId id="502" r:id="rId25"/>
    <p:sldId id="436" r:id="rId26"/>
    <p:sldId id="437" r:id="rId27"/>
    <p:sldId id="516" r:id="rId28"/>
    <p:sldId id="503" r:id="rId29"/>
    <p:sldId id="491" r:id="rId30"/>
    <p:sldId id="492" r:id="rId31"/>
    <p:sldId id="521" r:id="rId32"/>
    <p:sldId id="522" r:id="rId33"/>
    <p:sldId id="523" r:id="rId34"/>
    <p:sldId id="524" r:id="rId35"/>
    <p:sldId id="479" r:id="rId36"/>
    <p:sldId id="473" r:id="rId37"/>
    <p:sldId id="476" r:id="rId38"/>
    <p:sldId id="445" r:id="rId39"/>
    <p:sldId id="446" r:id="rId40"/>
    <p:sldId id="447" r:id="rId41"/>
    <p:sldId id="448" r:id="rId42"/>
    <p:sldId id="518" r:id="rId43"/>
    <p:sldId id="451" r:id="rId44"/>
    <p:sldId id="511" r:id="rId45"/>
    <p:sldId id="512" r:id="rId46"/>
    <p:sldId id="513" r:id="rId47"/>
    <p:sldId id="458" r:id="rId48"/>
    <p:sldId id="467" r:id="rId4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94635"/>
  </p:normalViewPr>
  <p:slideViewPr>
    <p:cSldViewPr snapToGrid="0">
      <p:cViewPr varScale="1">
        <p:scale>
          <a:sx n="70" d="100"/>
          <a:sy n="70" d="100"/>
        </p:scale>
        <p:origin x="1404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-905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7BA12DC8-9922-4E6E-BC02-F6A6376721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6E72947A-FE2E-4445-85D8-C03306D26D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C64A7CC0-6DD4-4720-82BF-E4908F4AFFA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6BE9BEEC-119C-420C-8C74-AFCA5FA1C4C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896B91AD-C34E-4B05-8D9C-1014E5F01E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2715B35B-6971-4CC0-B4FB-95B01BCF42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2A02FF1F-3F52-47A2-B35E-EBB0E22829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12612CE7-EF94-4293-9356-A0763F4E73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43BD7482-5C58-44F9-A08E-BFE34494D0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5AC6369B-F957-4079-90E1-CA217ED505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D62366FD-3440-43D4-A730-7A55A662E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73B872E8-FDB0-4502-A51A-B7A4A00AC4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3816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CDEF1EC1-A032-4256-A5B8-82331B81B1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B6FBBD-AF90-4377-83FA-2F3819AD38A1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1DCEB876-7853-4EC8-86DE-2233D519AA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1317CDD3-494C-45D9-A8EF-4B0E12327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23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59AB2CB0-7084-4003-8F6F-84F247F5E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6808F682-D9AD-4570-A2CA-1F45861E4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56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3D975521-C031-44A8-80BF-39B38B75F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1A3DECD5-2795-49AC-8BF6-9DFEFF419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57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CBB1EDE5-9E4C-42E1-B87C-545C7237B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E24A6F99-D8AD-44C9-8834-3BFC2627F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346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8A783162-EACC-46A4-B314-BFAA15B50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FDCB06C7-C4C1-4DF4-AE1C-75C2D1E2F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35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D19DD103-275F-46A0-BEB3-576DC18D6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E9ADCDDC-7641-41D4-AAB2-2DC5DA954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17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DFCFEC24-8D51-4AAB-8657-81C9877509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4FAB513B-E127-4650-9171-574B0AF72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34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040D38BF-69C0-4827-8412-7858C3DF1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44858F79-C01D-482F-8DDE-C80780DD0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505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9EC96916-1BAE-4A4E-BF94-2604763DB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7FEBB5C8-282F-4906-80B9-C81D70161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06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17605DEB-C81B-41F2-ABA8-D21CD717F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520811E7-D32E-4B74-9C5E-4F2EBBA71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71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CADFF460-F732-4F8E-9BEC-BDC62B69C0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E427A0BF-8535-41FD-9918-F0C0C2585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1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20DF96DF-3F74-4EB3-AA2E-7D949497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E2557FD8-EB60-4E74-935E-C71DFE67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00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36C03FFC-61A1-4E2B-BB58-CEF8239A9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E1C4ACA0-7908-4D31-AF21-00AD91730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67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599F2A1A-F415-4861-9317-8DF50F438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68EDBADE-A031-473C-85B2-8404A6820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706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03A7F482-09C8-4234-BA8B-E06C78451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F97F5174-3BAF-4B1B-846E-3DB7430B2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17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B8301404-D876-4FA9-9859-EB43354FAF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EB83674B-F150-4C3E-831A-26B553169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88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34F8BBD9-185E-425D-9763-2A1219F95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C11B4F24-2CE2-4D89-BDF4-88019FD32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59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8254272E-8B5C-40B4-A4EA-B3AC21558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9D1E1BBA-BF49-429D-819D-3CEAF021F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3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8239251B-FC33-4D40-B148-0129E1B72A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xmlns="" id="{17AC1CC3-87E4-46BB-A172-67B5A6F5F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65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0D856385-0064-4BB9-8988-5686214725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xmlns="" id="{889C8C6F-0009-4DC3-B43A-17955C7C8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85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xmlns="" id="{B49629EB-AB81-479E-8FE7-E7DEFE839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F6953B83-564C-41A0-B89B-0BB8D611B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15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xmlns="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3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FBCFB357-A457-418B-BC82-12A779287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4AC72817-56C5-4C77-BF6F-D63723000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73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xmlns="" id="{8A1752F3-9769-4F81-A848-54098A15C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329CD1A-AE72-4F61-8821-1DA62212AA59}" type="slidenum">
              <a:rPr lang="en-US" altLang="en-US" smtClean="0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2831E14A-C331-4555-A8C3-1457C596F4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A0ABAF6A-CE19-4868-B5E3-A38DB65BE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351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xmlns="" id="{4D3C1504-DE2D-4887-8827-E09054DAE8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BF11701-DA1F-421D-A56C-66611BA250E3}" type="slidenum">
              <a:rPr lang="en-US" altLang="en-US" smtClean="0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1F122118-23A7-4491-BF21-7CA9F458B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076BB2CE-B3E7-43A0-B4C8-E70E2791B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399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xmlns="" id="{B7DE31E6-8C1D-4E43-8FC9-1E2F3766D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4BBD69-54AE-4751-B982-30356D027400}" type="slidenum">
              <a:rPr lang="en-US" altLang="en-US" smtClean="0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7E8DB144-017B-4356-8EB3-B56BEAA00F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8FA50972-E87E-46C7-B77B-BB77C65B2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634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ADE71AF2-BE40-466B-B1D6-529EC4391F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xmlns="" id="{163544B4-63EF-4C2F-8659-49A75C26F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1211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D66F45FA-B662-4E14-83BC-2CA84F5CF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67B2FD97-934F-4AF8-A525-6E87AD2A0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27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9D492BA8-9072-4CF5-A54A-DE5E3CE45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xmlns="" id="{43B894CE-C3E8-4116-9227-ABEEFBBE3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3189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xmlns="" id="{4C8FA0E1-3EB3-4E2B-963D-980FCF3F4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xmlns="" id="{23C93D2C-31D7-493E-84F1-0B33AC4A1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062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xmlns="" id="{A10BBC64-6D22-40D9-8A39-A922F2B55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xmlns="" id="{DEFA5C88-3591-4F38-8DE2-ED780B85B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265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xmlns="" id="{EE794A5A-A3D6-4F4A-AC5D-7848682BF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xmlns="" id="{51B19849-C4BE-437E-8FA6-62C406FD6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175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xmlns="" id="{840D6A5B-2DF8-46AB-99E3-DD4447D91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xmlns="" id="{643A5627-CB21-4B22-827F-59A9C1902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36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4730F164-3563-441D-A2BB-9ECF873C6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58081F0E-1362-4F6F-BE70-E88D6BFB0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0869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xmlns="" id="{7968B1FC-40C0-4209-B546-5BC55506CC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xmlns="" id="{E1D34BBE-98B7-491C-B523-E80B67BE0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451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7B3A5B9D-7073-4B04-815D-4C28F8C62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BC76B9EF-EFF6-4934-98D1-D26E322C1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210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xmlns="" id="{4346804A-C554-4977-937C-189AD5B0D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xmlns="" id="{96DEE86A-65F8-40A4-9764-141440772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813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xmlns="" id="{82C699AE-42EF-4ED2-8387-CB52FD5573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xmlns="" id="{07CC3844-787A-4A53-A206-0A1C33362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468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xmlns="" id="{454A392F-FA1E-4AA5-9D5A-3DF2596D7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xmlns="" id="{07B613B1-0A3B-4DB4-B957-B63CB6628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450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xmlns="" id="{3029FECB-27E2-4224-86B6-18EB5F828F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xmlns="" id="{9BD96AFF-203C-437E-94F6-276A8EF05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3459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xmlns="" id="{D2202362-7471-46C7-9C31-E5A602741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xmlns="" id="{C33781B4-D103-424B-BE83-A42E8E9F7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23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CFB97593-0041-4772-A59B-E780BE22D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677EF500-B7A4-4BC7-84F3-DC9FCA5B5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94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655D7E6C-E4BC-4E16-83B1-ED424A354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96D47F81-B4E3-449F-BAFA-037C27364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A9F52C5D-9955-47A2-9EA6-38FEB66EF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E6218432-9C5A-4AD0-9E05-B77965972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1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042EA566-EA1E-431B-9110-DD679A87E3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1C1B7D9C-8A76-4C14-A850-8C9DC9F5D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4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DF878B3E-8479-4A7F-B924-0DB8314B2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2282D934-92EA-49D5-A68F-69E0FE530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8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F785276E-E512-431C-9863-60C16073997B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A16CBBBC-832D-4981-B7BE-1E6129BC1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ECCF6664-2599-48D7-AF8C-34B0B9441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C5EC98FB-CBB8-449B-A94E-B0B58773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F334230E-B06E-4011-9947-832BC9534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25BFB58C-5B52-429B-BF7C-2A3DD468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xmlns="" id="{D3E76B3A-1933-415B-8018-61828BE8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568F85F6-D2B1-49C8-8F26-5A6CD47E8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defRPr/>
            </a:pPr>
            <a:endParaRPr lang="x-none" altLang="x-none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683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12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99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0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60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87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0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73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39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029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8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xmlns="" id="{34B7DADE-05C1-4235-BC95-7FD16DF5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2C13949F-D9D1-4EE3-9FC6-AFE9404AE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156033E-2A1D-44DE-9E54-71D4B4B6E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233488"/>
            <a:ext cx="77438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4A806BF-A0C0-4368-AD58-420F34B3A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xmlns="" id="{38CA0CBE-E7DB-4B13-BE0C-81E2F34D2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E66E26E9-18B9-458C-AE7B-19180B81E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2CCFF09E-8C15-497C-99D4-D11290D2D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xmlns="" id="{332EE4A3-5FFF-44B0-9A59-5F8CE7D7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x-none" sz="1000" b="1">
                <a:solidFill>
                  <a:srgbClr val="006699"/>
                </a:solidFill>
                <a:latin typeface="Helvetica" charset="0"/>
              </a:rPr>
              <a:t>3.</a:t>
            </a:r>
            <a:fld id="{A6EDADC4-5648-406C-94CA-EDDB863B04E2}" type="slidenum">
              <a:rPr lang="en-US" altLang="x-none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x-none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xmlns="" id="{4AE1926B-ED4A-404A-BC01-96D11B8A4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963" y="66135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xmlns="" id="{32010AC7-36CA-437D-BB87-25E8B15E0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59447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xmlns="" id="{09E176C0-BBA8-45C3-9F79-40005E1FF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xmlns="" id="{9BD8569B-4861-4CBE-8902-C2DD5C49C8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FC14ED24-AEFF-4F38-8076-4F8FF58C3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193903"/>
            <a:ext cx="75199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Control Block (PCB)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DEEAF946-6112-4200-8913-ED1F42CE1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991" y="1823222"/>
            <a:ext cx="5616122" cy="4417927"/>
          </a:xfrm>
        </p:spPr>
        <p:txBody>
          <a:bodyPr/>
          <a:lstStyle/>
          <a:p>
            <a:r>
              <a:rPr lang="en-US" altLang="en-US" sz="1700" dirty="0"/>
              <a:t>Process state – running, waiting, etc.</a:t>
            </a:r>
          </a:p>
          <a:p>
            <a:r>
              <a:rPr lang="en-US" altLang="en-US" sz="1700" dirty="0"/>
              <a:t>Program counter – location of instruction to next execute</a:t>
            </a:r>
          </a:p>
          <a:p>
            <a:r>
              <a:rPr lang="en-US" altLang="en-US" sz="1700" dirty="0"/>
              <a:t>CPU registers – contents of all process-centric registers</a:t>
            </a:r>
          </a:p>
          <a:p>
            <a:r>
              <a:rPr lang="en-US" altLang="en-US" sz="1700" dirty="0"/>
              <a:t>CPU scheduling information- priorities, scheduling queue pointers</a:t>
            </a:r>
          </a:p>
          <a:p>
            <a:r>
              <a:rPr lang="en-US" altLang="en-US" sz="1700" dirty="0"/>
              <a:t>Memory-management information – memory allocated to the process</a:t>
            </a:r>
          </a:p>
          <a:p>
            <a:r>
              <a:rPr lang="en-US" altLang="en-US" sz="1700" dirty="0"/>
              <a:t>Accounting information – CPU used, clock time elapsed since start, time limits</a:t>
            </a:r>
          </a:p>
          <a:p>
            <a:r>
              <a:rPr lang="en-US" altLang="en-US" sz="1700" dirty="0"/>
              <a:t>I/O status information – I/O devices allocated to process, list of open files</a:t>
            </a:r>
          </a:p>
          <a:p>
            <a:endParaRPr lang="en-US" altLang="en-US" dirty="0"/>
          </a:p>
        </p:txBody>
      </p:sp>
      <p:pic>
        <p:nvPicPr>
          <p:cNvPr id="22532" name="Picture 1">
            <a:extLst>
              <a:ext uri="{FF2B5EF4-FFF2-40B4-BE49-F238E27FC236}">
                <a16:creationId xmlns:a16="http://schemas.microsoft.com/office/drawing/2014/main" xmlns="" id="{4C1B42D7-9239-4535-8C25-EF8AF0D92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29" y="2121125"/>
            <a:ext cx="1854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7519650-4D5E-45C9-BCF6-B2C0554D33E2}"/>
              </a:ext>
            </a:extLst>
          </p:cNvPr>
          <p:cNvSpPr txBox="1"/>
          <p:nvPr/>
        </p:nvSpPr>
        <p:spPr>
          <a:xfrm>
            <a:off x="769490" y="1110345"/>
            <a:ext cx="687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Information associated with each process(also called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task</a:t>
            </a:r>
            <a:r>
              <a:rPr lang="en-US" altLang="en-US" sz="1700" b="1" dirty="0">
                <a:solidFill>
                  <a:srgbClr val="3366FF"/>
                </a:solidFill>
              </a:rPr>
              <a:t>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sz="1700" b="1" dirty="0">
                <a:solidFill>
                  <a:srgbClr val="3366FF"/>
                </a:solidFill>
              </a:rPr>
              <a:t>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18D9066D-6E62-480A-A448-F88C6FB24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30188"/>
            <a:ext cx="7383463" cy="576262"/>
          </a:xfrm>
        </p:spPr>
        <p:txBody>
          <a:bodyPr/>
          <a:lstStyle/>
          <a:p>
            <a:pPr eaLnBrk="1" hangingPunct="1"/>
            <a:r>
              <a:rPr lang="en-US" altLang="en-US"/>
              <a:t>Threads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5FE53719-71CB-4158-A535-768E646E4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1" y="1059091"/>
            <a:ext cx="7116536" cy="4013652"/>
          </a:xfrm>
        </p:spPr>
        <p:txBody>
          <a:bodyPr/>
          <a:lstStyle/>
          <a:p>
            <a:r>
              <a:rPr lang="en-US" altLang="en-US" dirty="0"/>
              <a:t>So far, process has a single thread of execution</a:t>
            </a:r>
          </a:p>
          <a:p>
            <a:r>
              <a:rPr lang="en-US" altLang="en-US" dirty="0"/>
              <a:t>Consider having multiple program counters per process</a:t>
            </a:r>
          </a:p>
          <a:p>
            <a:pPr lvl="1"/>
            <a:r>
              <a:rPr lang="en-US" altLang="en-US" dirty="0"/>
              <a:t>Multiple locations can execute at once</a:t>
            </a:r>
          </a:p>
          <a:p>
            <a:pPr lvl="2"/>
            <a:r>
              <a:rPr lang="en-US" altLang="en-US" dirty="0"/>
              <a:t>Multiple threads of control -&gt;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threads</a:t>
            </a:r>
          </a:p>
          <a:p>
            <a:r>
              <a:rPr lang="en-US" altLang="en-US" dirty="0"/>
              <a:t>Must then have storage for thread details, multiple program counters in PCB</a:t>
            </a:r>
          </a:p>
          <a:p>
            <a:r>
              <a:rPr lang="en-US" altLang="en-US" dirty="0"/>
              <a:t>Explore in detail in Chapter 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76D14E00-AC36-46B6-804B-3B1E61B7A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172132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Scheduling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CD9E4484-1299-4947-B075-F0D9269BB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119417"/>
            <a:ext cx="6456362" cy="3839445"/>
          </a:xfrm>
        </p:spPr>
        <p:txBody>
          <a:bodyPr/>
          <a:lstStyle/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scheduler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selects among available processes for next execution on CPU core</a:t>
            </a:r>
          </a:p>
          <a:p>
            <a:r>
              <a:rPr lang="en-US" altLang="en-US" dirty="0"/>
              <a:t>Goal -- Maximize CPU use, quickly switch processes onto CPU core</a:t>
            </a:r>
          </a:p>
          <a:p>
            <a:r>
              <a:rPr lang="en-US" altLang="en-US" dirty="0"/>
              <a:t>Maintains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scheduling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processes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Ready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set of all processes residing in main memory, ready and waiting to execute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Wait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set of processes waiting for an event (i.e., I/O)</a:t>
            </a:r>
          </a:p>
          <a:p>
            <a:pPr lvl="1"/>
            <a:r>
              <a:rPr lang="en-US" altLang="en-US" dirty="0"/>
              <a:t>Processes migrate among the various queues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C79FFB59-5D7F-4075-B911-2B593B517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725" y="349250"/>
            <a:ext cx="7591425" cy="457200"/>
          </a:xfrm>
        </p:spPr>
        <p:txBody>
          <a:bodyPr/>
          <a:lstStyle/>
          <a:p>
            <a:pPr eaLnBrk="1" hangingPunct="1"/>
            <a:r>
              <a:rPr lang="en-US" altLang="en-US"/>
              <a:t>Ready and Wait Queues</a:t>
            </a:r>
          </a:p>
        </p:txBody>
      </p:sp>
      <p:pic>
        <p:nvPicPr>
          <p:cNvPr id="29699" name="Picture 1">
            <a:extLst>
              <a:ext uri="{FF2B5EF4-FFF2-40B4-BE49-F238E27FC236}">
                <a16:creationId xmlns:a16="http://schemas.microsoft.com/office/drawing/2014/main" xmlns="" id="{BCBD9C55-CB2E-45AE-A528-0022312E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863725"/>
            <a:ext cx="4897438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38DB7F06-1635-4E8A-B106-08B7519EA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7413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Representation of Process Scheduling</a:t>
            </a:r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xmlns="" id="{A0A8D57B-B011-4BA3-A330-AE3AFD4CB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897063"/>
            <a:ext cx="5229225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4294884C-D89B-43C5-8278-E1AFFD1E5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286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CPU Switch From Process to Process</a:t>
            </a:r>
          </a:p>
        </p:txBody>
      </p:sp>
      <p:sp>
        <p:nvSpPr>
          <p:cNvPr id="33795" name="TextBox 1">
            <a:extLst>
              <a:ext uri="{FF2B5EF4-FFF2-40B4-BE49-F238E27FC236}">
                <a16:creationId xmlns:a16="http://schemas.microsoft.com/office/drawing/2014/main" xmlns="" id="{2AC6A249-89C1-4E3A-A92E-5E91F7A2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542" y="979488"/>
            <a:ext cx="685395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A </a:t>
            </a:r>
            <a:r>
              <a:rPr kumimoji="0" lang="en-US" altLang="en-US" b="1" dirty="0">
                <a:latin typeface="Verdana" panose="020B0604030504040204" pitchFamily="34" charset="0"/>
              </a:rPr>
              <a:t>context switch </a:t>
            </a:r>
            <a:r>
              <a:rPr kumimoji="0" lang="en-US" altLang="en-US" dirty="0">
                <a:latin typeface="Verdana" panose="020B0604030504040204" pitchFamily="34" charset="0"/>
              </a:rPr>
              <a:t>occurs when the CPU  switches from one process to another.</a:t>
            </a:r>
          </a:p>
        </p:txBody>
      </p:sp>
      <p:pic>
        <p:nvPicPr>
          <p:cNvPr id="33796" name="Picture 1">
            <a:extLst>
              <a:ext uri="{FF2B5EF4-FFF2-40B4-BE49-F238E27FC236}">
                <a16:creationId xmlns:a16="http://schemas.microsoft.com/office/drawing/2014/main" xmlns="" id="{81BF3499-8F25-4834-B5FB-DDAE90411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083" y="1780486"/>
            <a:ext cx="5185155" cy="423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569EF2C8-62D9-4AD3-A3DB-7E8B03141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38" y="2317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Context Switch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BFE77FD9-7213-4CFD-BE76-B9508F46F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4414" y="1586377"/>
            <a:ext cx="6648693" cy="4413494"/>
          </a:xfrm>
        </p:spPr>
        <p:txBody>
          <a:bodyPr/>
          <a:lstStyle/>
          <a:p>
            <a:r>
              <a:rPr lang="en-US" altLang="en-US" dirty="0"/>
              <a:t>When CPU switches to another process, the system must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save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the old process and load the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saved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for the new process via a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switch</a:t>
            </a:r>
          </a:p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a process represented in the PCB</a:t>
            </a:r>
          </a:p>
          <a:p>
            <a:r>
              <a:rPr lang="en-US" altLang="en-US" dirty="0"/>
              <a:t>Context-switch time is pure overhead; the system does no useful work while switching</a:t>
            </a:r>
          </a:p>
          <a:p>
            <a:pPr lvl="1"/>
            <a:r>
              <a:rPr lang="en-US" altLang="en-US" dirty="0"/>
              <a:t>The more complex the OS and the PCB </a:t>
            </a:r>
            <a:r>
              <a:rPr lang="en-US" altLang="en-US" dirty="0">
                <a:sym typeface="Wingdings" panose="05000000000000000000" pitchFamily="2" charset="2"/>
              </a:rPr>
              <a:t> the </a:t>
            </a:r>
            <a:r>
              <a:rPr lang="en-US" altLang="en-US" dirty="0"/>
              <a:t>longer the context </a:t>
            </a:r>
            <a:r>
              <a:rPr lang="en-US" altLang="en-US" dirty="0" smtClean="0"/>
              <a:t>switch</a:t>
            </a: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F1BBC0AC-B98E-4CA8-AAF2-66A00A4CE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11137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Multitasking in Mobile Systems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3CFFB47D-06A3-4D85-B582-64A48F2C1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22363"/>
            <a:ext cx="7359650" cy="4448175"/>
          </a:xfrm>
        </p:spPr>
        <p:txBody>
          <a:bodyPr/>
          <a:lstStyle/>
          <a:p>
            <a:r>
              <a:rPr lang="en-US" altLang="en-US" dirty="0"/>
              <a:t>Some mobile systems (e.g., early version of iOS)  allow only one process to run, others suspended</a:t>
            </a:r>
          </a:p>
          <a:p>
            <a:r>
              <a:rPr lang="en-US" altLang="en-US" dirty="0"/>
              <a:t>Due to screen real estate, user interface limits iOS provides for a </a:t>
            </a:r>
          </a:p>
          <a:p>
            <a:pPr lvl="1"/>
            <a:r>
              <a:rPr lang="en-US" altLang="en-US" dirty="0"/>
              <a:t>Single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foreground</a:t>
            </a:r>
            <a:r>
              <a:rPr lang="en-US" altLang="en-US" dirty="0"/>
              <a:t> process- controlled via user interface</a:t>
            </a:r>
          </a:p>
          <a:p>
            <a:pPr lvl="1"/>
            <a:r>
              <a:rPr lang="en-US" altLang="en-US" dirty="0"/>
              <a:t>Multiple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background</a:t>
            </a:r>
            <a:r>
              <a:rPr lang="en-US" altLang="en-US" dirty="0"/>
              <a:t> processes– in memory, running, but not on the display, and with limits</a:t>
            </a:r>
          </a:p>
          <a:p>
            <a:pPr lvl="1"/>
            <a:r>
              <a:rPr lang="en-US" altLang="en-US" dirty="0"/>
              <a:t>Limits include single, short task, receiving notification of events, specific long-running tasks like audio playback</a:t>
            </a:r>
          </a:p>
          <a:p>
            <a:r>
              <a:rPr lang="en-US" altLang="en-US" dirty="0"/>
              <a:t>Android runs foreground and background, with fewer limits</a:t>
            </a:r>
          </a:p>
          <a:p>
            <a:pPr lvl="1"/>
            <a:r>
              <a:rPr lang="en-US" altLang="en-US" dirty="0"/>
              <a:t>Background process uses a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service</a:t>
            </a:r>
            <a:r>
              <a:rPr lang="en-US" altLang="en-US" dirty="0"/>
              <a:t> to perform tasks</a:t>
            </a:r>
          </a:p>
          <a:p>
            <a:pPr lvl="1"/>
            <a:r>
              <a:rPr lang="en-US" altLang="en-US" dirty="0"/>
              <a:t>Service can keep running even if background process is suspended</a:t>
            </a:r>
          </a:p>
          <a:p>
            <a:pPr lvl="1"/>
            <a:r>
              <a:rPr lang="en-US" altLang="en-US" dirty="0"/>
              <a:t>Service has no user interface, small memory use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ED9C18A1-E10D-464E-ADF5-DBECC2503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Operations on Processes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1EED5598-4581-4F9D-8CEF-0D1A5A554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233488"/>
            <a:ext cx="7381875" cy="4448175"/>
          </a:xfrm>
        </p:spPr>
        <p:txBody>
          <a:bodyPr/>
          <a:lstStyle/>
          <a:p>
            <a:r>
              <a:rPr lang="en-US" altLang="en-US" dirty="0"/>
              <a:t>System must provide mechanisms for:</a:t>
            </a:r>
          </a:p>
          <a:p>
            <a:pPr lvl="1"/>
            <a:r>
              <a:rPr lang="en-US" altLang="en-US" dirty="0"/>
              <a:t> Process creation</a:t>
            </a:r>
          </a:p>
          <a:p>
            <a:pPr lvl="1"/>
            <a:r>
              <a:rPr lang="en-US" altLang="en-US" dirty="0"/>
              <a:t> Process termination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C072917A-2F04-4923-8279-E4AEA8CC4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715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Creation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D7F79436-9B7B-4340-B99C-8D1E08889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6824540" cy="498462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Parent</a:t>
            </a:r>
            <a:r>
              <a:rPr lang="en-US" altLang="en-US" b="1" dirty="0"/>
              <a:t> </a:t>
            </a:r>
            <a:r>
              <a:rPr lang="en-US" altLang="en-US" dirty="0"/>
              <a:t>process create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children</a:t>
            </a:r>
            <a:r>
              <a:rPr lang="en-US" altLang="en-US" b="1" dirty="0"/>
              <a:t> </a:t>
            </a:r>
            <a:r>
              <a:rPr lang="en-US" altLang="en-US" dirty="0"/>
              <a:t>processes, which, in turn create other processes, forming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tree</a:t>
            </a:r>
            <a:r>
              <a:rPr lang="en-US" altLang="en-US" dirty="0"/>
              <a:t> of processes</a:t>
            </a:r>
            <a:endParaRPr lang="en-US" altLang="en-US" sz="800" dirty="0"/>
          </a:p>
          <a:p>
            <a:r>
              <a:rPr lang="en-US" altLang="en-US" dirty="0"/>
              <a:t>Generally, process identified and managed via a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identifier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pid</a:t>
            </a:r>
            <a:r>
              <a:rPr lang="en-US" altLang="en-US" dirty="0"/>
              <a:t>)</a:t>
            </a:r>
            <a:endParaRPr lang="en-US" altLang="en-US" sz="800" dirty="0"/>
          </a:p>
          <a:p>
            <a:r>
              <a:rPr lang="en-US" altLang="en-US" dirty="0"/>
              <a:t>Resource sharing options</a:t>
            </a:r>
          </a:p>
          <a:p>
            <a:pPr lvl="1"/>
            <a:r>
              <a:rPr lang="en-US" altLang="en-US" dirty="0"/>
              <a:t>Parent and children share all resources</a:t>
            </a:r>
          </a:p>
          <a:p>
            <a:pPr lvl="1"/>
            <a:r>
              <a:rPr lang="en-US" altLang="en-US" dirty="0"/>
              <a:t>Children share subset of parent</a:t>
            </a:r>
            <a:r>
              <a:rPr lang="ja-JP" altLang="en-US" dirty="0"/>
              <a:t>’</a:t>
            </a:r>
            <a:r>
              <a:rPr lang="en-US" altLang="ja-JP" dirty="0"/>
              <a:t>s resources</a:t>
            </a:r>
          </a:p>
          <a:p>
            <a:pPr lvl="1"/>
            <a:r>
              <a:rPr lang="en-US" altLang="en-US" dirty="0"/>
              <a:t>Parent and child share no resources</a:t>
            </a:r>
            <a:endParaRPr lang="en-US" altLang="en-US" sz="800" dirty="0"/>
          </a:p>
          <a:p>
            <a:r>
              <a:rPr lang="en-US" altLang="en-US" dirty="0"/>
              <a:t>Execution options</a:t>
            </a:r>
          </a:p>
          <a:p>
            <a:pPr lvl="1"/>
            <a:r>
              <a:rPr lang="en-US" altLang="en-US" dirty="0"/>
              <a:t>Parent and children execute concurrently</a:t>
            </a:r>
          </a:p>
          <a:p>
            <a:pPr lvl="1"/>
            <a:r>
              <a:rPr lang="en-US" altLang="en-US" dirty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43F2AA79-94D9-4276-9C41-F8DFF300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4650" y="228600"/>
            <a:ext cx="63801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5C7B4A6B-A9B9-465A-90EA-66F57705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1688" y="1149350"/>
            <a:ext cx="7791450" cy="3822700"/>
          </a:xfrm>
        </p:spPr>
        <p:txBody>
          <a:bodyPr/>
          <a:lstStyle/>
          <a:p>
            <a:r>
              <a:rPr lang="en-US" altLang="en-US" dirty="0"/>
              <a:t>Process Concept</a:t>
            </a:r>
          </a:p>
          <a:p>
            <a:r>
              <a:rPr lang="en-US" altLang="en-US" dirty="0"/>
              <a:t>Process Scheduling</a:t>
            </a:r>
          </a:p>
          <a:p>
            <a:r>
              <a:rPr lang="en-US" altLang="en-US" dirty="0"/>
              <a:t>Operations on Processes</a:t>
            </a:r>
          </a:p>
          <a:p>
            <a:r>
              <a:rPr lang="en-US" altLang="en-US" dirty="0"/>
              <a:t>Interprocess Communication</a:t>
            </a:r>
          </a:p>
          <a:p>
            <a:r>
              <a:rPr lang="en-US" altLang="en-US" dirty="0"/>
              <a:t>IPC in Shared-Memory Systems</a:t>
            </a:r>
          </a:p>
          <a:p>
            <a:r>
              <a:rPr lang="en-US" altLang="en-US" dirty="0"/>
              <a:t>IPC in Message-Passing Systems</a:t>
            </a:r>
          </a:p>
          <a:p>
            <a:r>
              <a:rPr lang="en-US" altLang="en-US" dirty="0"/>
              <a:t>Examples of IPC Systems</a:t>
            </a:r>
          </a:p>
          <a:p>
            <a:r>
              <a:rPr lang="en-US" altLang="en-US" dirty="0"/>
              <a:t>Communication in Client-Server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BAE43D30-47DB-4A10-9067-ED0817C05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975" y="2174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Creation (Cont.)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5A61E917-5669-429F-AA78-E90F2FCB8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060450"/>
            <a:ext cx="7800975" cy="5627688"/>
          </a:xfrm>
        </p:spPr>
        <p:txBody>
          <a:bodyPr/>
          <a:lstStyle/>
          <a:p>
            <a:r>
              <a:rPr lang="en-US" altLang="en-US" dirty="0"/>
              <a:t>Address space</a:t>
            </a:r>
          </a:p>
          <a:p>
            <a:pPr lvl="1"/>
            <a:r>
              <a:rPr lang="en-US" altLang="en-US" dirty="0"/>
              <a:t>Child duplicate of parent</a:t>
            </a:r>
          </a:p>
          <a:p>
            <a:pPr lvl="1"/>
            <a:r>
              <a:rPr lang="en-US" altLang="en-US" dirty="0"/>
              <a:t>Child has a program loaded into it</a:t>
            </a:r>
          </a:p>
          <a:p>
            <a:r>
              <a:rPr lang="en-US" altLang="en-US" dirty="0"/>
              <a:t>UNIX examples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system call creates new process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exec()</a:t>
            </a:r>
            <a:r>
              <a:rPr lang="en-US" altLang="en-US" sz="2000" dirty="0"/>
              <a:t> </a:t>
            </a:r>
            <a:r>
              <a:rPr lang="en-US" altLang="en-US" dirty="0"/>
              <a:t>system call used after 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000" dirty="0"/>
              <a:t> </a:t>
            </a:r>
            <a:r>
              <a:rPr lang="en-US" altLang="en-US" dirty="0"/>
              <a:t>to replace the process</a:t>
            </a:r>
            <a:r>
              <a:rPr lang="ja-JP" altLang="en-US" dirty="0"/>
              <a:t>’</a:t>
            </a:r>
            <a:r>
              <a:rPr lang="en-US" altLang="ja-JP" dirty="0"/>
              <a:t> memory space with a new program</a:t>
            </a:r>
          </a:p>
          <a:p>
            <a:pPr lvl="1"/>
            <a:r>
              <a:rPr lang="en-US" altLang="en-US" dirty="0"/>
              <a:t>Parent process calls </a:t>
            </a:r>
            <a:r>
              <a:rPr lang="en-US" altLang="en-US" sz="2000" b="1" dirty="0"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waiting for the child to terminate</a:t>
            </a:r>
          </a:p>
        </p:txBody>
      </p:sp>
      <p:pic>
        <p:nvPicPr>
          <p:cNvPr id="46084" name="Picture 1">
            <a:extLst>
              <a:ext uri="{FF2B5EF4-FFF2-40B4-BE49-F238E27FC236}">
                <a16:creationId xmlns:a16="http://schemas.microsoft.com/office/drawing/2014/main" xmlns="" id="{568A0721-FDA4-4095-BD34-B36CF2AB0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4392613"/>
            <a:ext cx="5746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CE1AA525-61E4-4CE5-B1B8-BBEC4CC5E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695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 Program Forking Separate Process</a:t>
            </a:r>
          </a:p>
        </p:txBody>
      </p:sp>
      <p:pic>
        <p:nvPicPr>
          <p:cNvPr id="48131" name="Picture 5" descr="Screen Shot 2012-12-04 at 11.21.10 AM.png">
            <a:extLst>
              <a:ext uri="{FF2B5EF4-FFF2-40B4-BE49-F238E27FC236}">
                <a16:creationId xmlns:a16="http://schemas.microsoft.com/office/drawing/2014/main" xmlns="" id="{D4AAA5E2-276C-448A-B064-DFAFD9023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969963"/>
            <a:ext cx="603885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B3A2AC5D-C916-47B2-8787-ACB9BD2F9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9AB8093C-E173-4473-A450-3BC8EBA8D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127981"/>
            <a:ext cx="7303354" cy="4463927"/>
          </a:xfrm>
        </p:spPr>
        <p:txBody>
          <a:bodyPr/>
          <a:lstStyle/>
          <a:p>
            <a:r>
              <a:rPr lang="en-US" altLang="en-US" dirty="0"/>
              <a:t>Process executes last statement and then asks the operating system to delete it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exit()</a:t>
            </a:r>
            <a:r>
              <a:rPr lang="en-US" altLang="en-US" sz="2000" dirty="0"/>
              <a:t> </a:t>
            </a:r>
            <a:r>
              <a:rPr lang="en-US" altLang="en-US" dirty="0"/>
              <a:t>system call.</a:t>
            </a:r>
          </a:p>
          <a:p>
            <a:pPr lvl="1"/>
            <a:r>
              <a:rPr lang="en-US" altLang="en-US" dirty="0"/>
              <a:t>Returns  status data from child to parent (via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Process</a:t>
            </a:r>
            <a:r>
              <a:rPr lang="ja-JP" altLang="en-US" dirty="0"/>
              <a:t>’</a:t>
            </a:r>
            <a:r>
              <a:rPr lang="en-US" altLang="ja-JP" dirty="0"/>
              <a:t> resources are deallocated by operating system</a:t>
            </a:r>
            <a:endParaRPr lang="en-US" altLang="en-US" dirty="0"/>
          </a:p>
          <a:p>
            <a:r>
              <a:rPr lang="en-US" altLang="en-US" dirty="0"/>
              <a:t>Parent may terminate the execution of children processes 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abort()</a:t>
            </a:r>
            <a:r>
              <a:rPr lang="en-US" altLang="en-US" sz="2000" dirty="0"/>
              <a:t> </a:t>
            </a:r>
            <a:r>
              <a:rPr lang="en-US" altLang="en-US" dirty="0"/>
              <a:t>system call.  Some reasons for doing so:</a:t>
            </a:r>
          </a:p>
          <a:p>
            <a:pPr lvl="1"/>
            <a:r>
              <a:rPr lang="en-US" altLang="en-US" dirty="0"/>
              <a:t>Child has exceeded allocated resources</a:t>
            </a:r>
          </a:p>
          <a:p>
            <a:pPr lvl="1"/>
            <a:r>
              <a:rPr lang="en-US" altLang="en-US" dirty="0"/>
              <a:t>Task assigned to child is no longer required</a:t>
            </a:r>
          </a:p>
          <a:p>
            <a:pPr lvl="1"/>
            <a:r>
              <a:rPr lang="en-US" altLang="en-US" dirty="0"/>
              <a:t>The parent is exiting, and the operating systems does not allow  a child to continue if its parent terminates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30622719-68BE-4BB0-B168-1A3AE8D09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481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Termination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C7E8DAD2-CD54-4141-B861-1A2932EF0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908" y="781417"/>
            <a:ext cx="7033724" cy="4787045"/>
          </a:xfrm>
        </p:spPr>
        <p:txBody>
          <a:bodyPr/>
          <a:lstStyle/>
          <a:p>
            <a:pPr marL="457200" lvl="1" indent="0">
              <a:buNone/>
            </a:pPr>
            <a:endParaRPr lang="en-US" altLang="en-US" sz="800" dirty="0"/>
          </a:p>
          <a:p>
            <a:r>
              <a:rPr lang="en-US" altLang="en-US" dirty="0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 dirty="0"/>
              <a:t>cascading termination.  </a:t>
            </a:r>
            <a:r>
              <a:rPr lang="en-US" altLang="en-US" dirty="0"/>
              <a:t>All children, grandchildren, etc.,  are  terminated.</a:t>
            </a:r>
            <a:endParaRPr lang="en-US" altLang="en-US" b="1" dirty="0"/>
          </a:p>
          <a:p>
            <a:pPr lvl="1"/>
            <a:r>
              <a:rPr lang="en-US" altLang="en-US" dirty="0"/>
              <a:t>The termination is initiated by the operating system.</a:t>
            </a:r>
            <a:endParaRPr lang="en-US" altLang="en-US" b="1" dirty="0"/>
          </a:p>
          <a:p>
            <a:r>
              <a:rPr lang="en-US" altLang="en-US" dirty="0"/>
              <a:t>The parent process may wait for termination of a child process by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system call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en-US" altLang="en-US" dirty="0"/>
              <a:t>The call returns status information and the pid of the terminated </a:t>
            </a:r>
            <a:r>
              <a:rPr lang="en-US" altLang="en-US" dirty="0" smtClean="0"/>
              <a:t>process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/>
              <a:t>If no parent waiting (did not invoke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) process is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zombie</a:t>
            </a:r>
          </a:p>
          <a:p>
            <a:r>
              <a:rPr lang="en-US" altLang="en-US" dirty="0"/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, process is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orphan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xmlns="" id="{CCF9DC54-118C-447A-A3AB-7C2E98996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5123" y="119918"/>
            <a:ext cx="7743825" cy="576263"/>
          </a:xfrm>
        </p:spPr>
        <p:txBody>
          <a:bodyPr/>
          <a:lstStyle/>
          <a:p>
            <a:r>
              <a:rPr lang="en-US" altLang="en-US" sz="3000" dirty="0"/>
              <a:t>Android Process Importance Hierarchy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xmlns="" id="{8675C949-6A9A-4638-902C-843874920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9150" y="1100968"/>
            <a:ext cx="7743825" cy="4530725"/>
          </a:xfrm>
        </p:spPr>
        <p:txBody>
          <a:bodyPr/>
          <a:lstStyle/>
          <a:p>
            <a:r>
              <a:rPr lang="en-US" altLang="en-US" dirty="0"/>
              <a:t>Mobile operating systems often have to terminate processes to reclaim system resources such as memory. From </a:t>
            </a:r>
            <a:r>
              <a:rPr lang="en-US" altLang="en-US" b="1" dirty="0"/>
              <a:t>most</a:t>
            </a:r>
            <a:r>
              <a:rPr lang="en-US" altLang="en-US" dirty="0"/>
              <a:t> to </a:t>
            </a:r>
            <a:r>
              <a:rPr lang="en-US" altLang="en-US" b="1" dirty="0"/>
              <a:t>least</a:t>
            </a:r>
            <a:r>
              <a:rPr lang="en-US" altLang="en-US" dirty="0"/>
              <a:t> important:</a:t>
            </a:r>
          </a:p>
          <a:p>
            <a:pPr lvl="1"/>
            <a:r>
              <a:rPr lang="en-US" altLang="en-US" dirty="0"/>
              <a:t>Foreground process</a:t>
            </a:r>
          </a:p>
          <a:p>
            <a:pPr lvl="1"/>
            <a:r>
              <a:rPr lang="en-US" altLang="en-US" dirty="0"/>
              <a:t>Visible process</a:t>
            </a:r>
          </a:p>
          <a:p>
            <a:pPr lvl="1"/>
            <a:r>
              <a:rPr lang="en-US" altLang="en-US" dirty="0"/>
              <a:t>Service process</a:t>
            </a:r>
          </a:p>
          <a:p>
            <a:pPr lvl="1"/>
            <a:r>
              <a:rPr lang="en-US" altLang="en-US" dirty="0"/>
              <a:t>Background process</a:t>
            </a:r>
          </a:p>
          <a:p>
            <a:pPr lvl="1"/>
            <a:r>
              <a:rPr lang="en-US" altLang="en-US" dirty="0"/>
              <a:t>Empty process</a:t>
            </a:r>
          </a:p>
          <a:p>
            <a:r>
              <a:rPr lang="en-US" altLang="en-US" dirty="0"/>
              <a:t>Android will begin terminating processes that are least important.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xmlns="" id="{09D0E5E8-A027-43B0-871E-ED73DF85B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713" y="130054"/>
            <a:ext cx="7485062" cy="576262"/>
          </a:xfrm>
        </p:spPr>
        <p:txBody>
          <a:bodyPr/>
          <a:lstStyle/>
          <a:p>
            <a:r>
              <a:rPr lang="en-US" altLang="en-US" dirty="0"/>
              <a:t>Interprocess Communication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xmlns="" id="{2EF26BE1-FCB0-440F-8834-E9B667D36D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1213" y="1154113"/>
            <a:ext cx="7675562" cy="4530725"/>
          </a:xfrm>
        </p:spPr>
        <p:txBody>
          <a:bodyPr/>
          <a:lstStyle/>
          <a:p>
            <a:r>
              <a:rPr lang="en-US" altLang="en-US" dirty="0"/>
              <a:t>Processes within a system may be </a:t>
            </a:r>
            <a:r>
              <a:rPr lang="en-US" altLang="en-US" b="1" i="1" dirty="0"/>
              <a:t>independent</a:t>
            </a:r>
            <a:r>
              <a:rPr lang="en-US" altLang="en-US" b="1" dirty="0"/>
              <a:t> </a:t>
            </a:r>
            <a:r>
              <a:rPr lang="en-US" altLang="en-US" dirty="0"/>
              <a:t>or </a:t>
            </a:r>
            <a:r>
              <a:rPr lang="en-US" altLang="en-US" b="1" i="1" dirty="0"/>
              <a:t>cooperating</a:t>
            </a:r>
          </a:p>
          <a:p>
            <a:r>
              <a:rPr lang="en-US" altLang="en-US" dirty="0"/>
              <a:t>Cooperating process can affect or be affected by other processes, including sharing data</a:t>
            </a:r>
          </a:p>
          <a:p>
            <a:r>
              <a:rPr lang="en-US" altLang="en-US" dirty="0"/>
              <a:t>Reasons for cooperating processes:</a:t>
            </a:r>
          </a:p>
          <a:p>
            <a:pPr lvl="1"/>
            <a:r>
              <a:rPr lang="en-US" altLang="en-US" dirty="0"/>
              <a:t>Information sharing</a:t>
            </a:r>
          </a:p>
          <a:p>
            <a:pPr lvl="1"/>
            <a:r>
              <a:rPr lang="en-US" altLang="en-US" dirty="0"/>
              <a:t>Computation speedup</a:t>
            </a:r>
          </a:p>
          <a:p>
            <a:pPr lvl="1"/>
            <a:r>
              <a:rPr lang="en-US" altLang="en-US" dirty="0"/>
              <a:t>Modularity</a:t>
            </a:r>
          </a:p>
          <a:p>
            <a:pPr lvl="1"/>
            <a:r>
              <a:rPr lang="en-US" altLang="en-US" dirty="0"/>
              <a:t>Convenience	</a:t>
            </a:r>
          </a:p>
          <a:p>
            <a:r>
              <a:rPr lang="en-US" altLang="en-US" dirty="0"/>
              <a:t>Cooperating processes need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communication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IPC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Two models of IPC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Message passing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D24006AF-9462-4FD7-8602-D757042B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Communications Models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00B4232E-A93C-4613-91D0-E8A0948B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1150938"/>
            <a:ext cx="637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(a) Shared memory.  		(b) Message passing. </a:t>
            </a:r>
            <a:r>
              <a:rPr kumimoji="0" lang="en-US" altLang="en-US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1444" name="Picture 1">
            <a:extLst>
              <a:ext uri="{FF2B5EF4-FFF2-40B4-BE49-F238E27FC236}">
                <a16:creationId xmlns:a16="http://schemas.microsoft.com/office/drawing/2014/main" xmlns="" id="{3ED38AED-C0F5-4084-BE69-BF6EFD7FF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2016125"/>
            <a:ext cx="6246813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69141823-0818-4D21-8248-27E5004AC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8600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/>
              <a:t>Producer-Consumer Problem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99B8C2EA-F3A4-449A-81E9-2FC5EC36E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214438"/>
            <a:ext cx="6825665" cy="4344151"/>
          </a:xfrm>
        </p:spPr>
        <p:txBody>
          <a:bodyPr/>
          <a:lstStyle/>
          <a:p>
            <a:r>
              <a:rPr lang="en-US" altLang="en-US" dirty="0"/>
              <a:t>Paradigm for cooperating processes:</a:t>
            </a:r>
          </a:p>
          <a:p>
            <a:pPr lvl="1"/>
            <a:r>
              <a:rPr lang="en-US" altLang="en-US" i="1" dirty="0"/>
              <a:t>producer</a:t>
            </a:r>
            <a:r>
              <a:rPr lang="en-US" altLang="en-US" dirty="0"/>
              <a:t> process produces information that is consumed by a </a:t>
            </a:r>
            <a:r>
              <a:rPr lang="en-US" altLang="en-US" i="1" dirty="0"/>
              <a:t>consumer</a:t>
            </a:r>
            <a:r>
              <a:rPr lang="en-US" altLang="en-US" dirty="0"/>
              <a:t> process</a:t>
            </a:r>
          </a:p>
          <a:p>
            <a:r>
              <a:rPr lang="en-US" altLang="en-US" dirty="0"/>
              <a:t>Two variations: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unbounded-buffer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places no practical limit on the size of the buffer:</a:t>
            </a:r>
          </a:p>
          <a:p>
            <a:pPr lvl="2"/>
            <a:r>
              <a:rPr lang="en-US" altLang="en-US" dirty="0"/>
              <a:t>Producer never waits</a:t>
            </a:r>
          </a:p>
          <a:p>
            <a:pPr lvl="2"/>
            <a:r>
              <a:rPr lang="en-US" altLang="en-US" dirty="0"/>
              <a:t>Consumer waits if there is no buffer to consume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bounded-buffer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assumes that there is a fixed buffer size</a:t>
            </a:r>
          </a:p>
          <a:p>
            <a:pPr lvl="2"/>
            <a:r>
              <a:rPr lang="en-US" altLang="en-US" dirty="0"/>
              <a:t>Producer must wait if all buffers are full</a:t>
            </a:r>
          </a:p>
          <a:p>
            <a:pPr lvl="2"/>
            <a:r>
              <a:rPr lang="en-US" altLang="en-US" dirty="0"/>
              <a:t>Consumer waits if there is no buffer to consume</a:t>
            </a:r>
          </a:p>
        </p:txBody>
      </p:sp>
    </p:spTree>
    <p:extLst>
      <p:ext uri="{BB962C8B-B14F-4D97-AF65-F5344CB8AC3E}">
        <p14:creationId xmlns:p14="http://schemas.microsoft.com/office/powerpoint/2010/main" val="12619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F75428CE-94A1-42F8-AA1B-55485F581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0585" y="95580"/>
            <a:ext cx="8426450" cy="576263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IPC – Shared Memory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90C2EA05-1541-4195-8AE7-131E61118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233488"/>
            <a:ext cx="7239751" cy="43852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Synchronization is discussed in great details in Chapters 6 &amp; 7.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B426FA82-2801-4913-A63A-AF57E7132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7600" y="222250"/>
            <a:ext cx="75692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 Process – Shared Memory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918AC823-35A6-4F95-9F20-D71790E77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375" y="1014413"/>
            <a:ext cx="6940550" cy="44831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600">
              <a:latin typeface="Monaco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item next_produced; </a:t>
            </a:r>
            <a:br>
              <a:rPr lang="en-US" altLang="en-US" sz="1600" b="1">
                <a:latin typeface="Courier New" panose="02070309020205020404" pitchFamily="49" charset="0"/>
              </a:rPr>
            </a:b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/* produce an item in next produced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while (((in + 1) % BUFFER_SIZE) == out)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; /* do nothing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buffer[in] = next_produced;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in = (in + 1) % BUFFER_SIZE;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-84" charset="2"/>
              <a:buNone/>
            </a:pPr>
            <a:endParaRPr lang="en-US" altLang="en-US" sz="2000">
              <a:latin typeface="Monaco"/>
            </a:endParaRPr>
          </a:p>
          <a:p>
            <a:pPr>
              <a:buFont typeface="Monotype Sorts" pitchFamily="-84" charset="2"/>
              <a:buNone/>
            </a:pPr>
            <a:endParaRPr lang="en-US" altLang="en-US" sz="2000"/>
          </a:p>
          <a:p>
            <a:pPr>
              <a:buFont typeface="Monotype Sorts" pitchFamily="-84" charset="2"/>
              <a:buNone/>
            </a:pPr>
            <a:r>
              <a:rPr lang="en-US" altLang="en-US" sz="1400"/>
              <a:t>	</a:t>
            </a:r>
          </a:p>
          <a:p>
            <a:pPr marL="7167563" lvl="4">
              <a:buFontTx/>
              <a:buNone/>
            </a:pPr>
            <a:endParaRPr lang="en-US" alt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28163CEC-73A6-4E96-880E-3A57C5F4B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xmlns="" id="{A0DD2938-EA4E-48BC-A833-20DE32AC1B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1688" y="1138238"/>
            <a:ext cx="7745412" cy="4530725"/>
          </a:xfrm>
        </p:spPr>
        <p:txBody>
          <a:bodyPr/>
          <a:lstStyle/>
          <a:p>
            <a:r>
              <a:rPr lang="en-US" altLang="en-US" dirty="0"/>
              <a:t>Identify the separate components of a process and illustrate how they are represented and scheduled in an operating system.</a:t>
            </a:r>
          </a:p>
          <a:p>
            <a:r>
              <a:rPr lang="en-US" altLang="en-US" dirty="0"/>
              <a:t>Describe how processes are created and terminated in an operating system, including developing programs using the appropriate system calls that perform these operations.</a:t>
            </a:r>
          </a:p>
          <a:p>
            <a:r>
              <a:rPr lang="en-US" altLang="en-US" dirty="0"/>
              <a:t>Describe and contrast </a:t>
            </a:r>
            <a:r>
              <a:rPr lang="en-US" altLang="en-US" dirty="0" err="1"/>
              <a:t>interprocess</a:t>
            </a:r>
            <a:r>
              <a:rPr lang="en-US" altLang="en-US" dirty="0"/>
              <a:t> communication using shared memory and message passing.</a:t>
            </a:r>
          </a:p>
          <a:p>
            <a:r>
              <a:rPr lang="en-US" altLang="en-US" dirty="0"/>
              <a:t>Design programs that uses pipes and POSIX shared memory to perform </a:t>
            </a:r>
            <a:r>
              <a:rPr lang="en-US" altLang="en-US" dirty="0" err="1"/>
              <a:t>interprocess</a:t>
            </a:r>
            <a:r>
              <a:rPr lang="en-US" altLang="en-US" dirty="0"/>
              <a:t> communication.</a:t>
            </a:r>
          </a:p>
          <a:p>
            <a:r>
              <a:rPr lang="en-US" altLang="en-US" dirty="0"/>
              <a:t>Describe client-server communication using sockets and remote procedure calls.</a:t>
            </a:r>
          </a:p>
          <a:p>
            <a:r>
              <a:rPr lang="en-US" altLang="en-US" dirty="0"/>
              <a:t>Design kernel modules that interact with the Linux operating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65A24975-CF06-4A73-8D26-DA0E6F7E6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2835" y="204535"/>
            <a:ext cx="7594600" cy="545850"/>
          </a:xfrm>
        </p:spPr>
        <p:txBody>
          <a:bodyPr/>
          <a:lstStyle/>
          <a:p>
            <a:pPr eaLnBrk="1" hangingPunct="1"/>
            <a:r>
              <a:rPr lang="en-US" altLang="en-US" dirty="0"/>
              <a:t>Consumer Process – Shared Memory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A4383804-C100-4255-A1BD-B8DC67A9F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9413" y="1219200"/>
            <a:ext cx="6894512" cy="44116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item next_consumed; </a:t>
            </a:r>
            <a:br>
              <a:rPr lang="en-US" altLang="en-US" sz="1600" b="1">
                <a:latin typeface="Courier New" panose="02070309020205020404" pitchFamily="49" charset="0"/>
              </a:rPr>
            </a:br>
            <a:endParaRPr lang="en-US" altLang="en-US" sz="1600" b="1"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while (true) {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; /* do nothing */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	next_consumed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out = (out + 1) % BUFFER_SIZE;</a:t>
            </a:r>
            <a:br>
              <a:rPr lang="en-US" altLang="en-US" sz="1600" b="1">
                <a:latin typeface="Courier New" panose="02070309020205020404" pitchFamily="49" charset="0"/>
              </a:rPr>
            </a:br>
            <a:endParaRPr lang="en-US" altLang="en-US" sz="1600" b="1"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xmlns="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8127" y="215318"/>
            <a:ext cx="787088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What about Filling all the Buffers?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xmlns="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588" y="1144200"/>
            <a:ext cx="7029677" cy="4762529"/>
          </a:xfrm>
        </p:spPr>
        <p:txBody>
          <a:bodyPr/>
          <a:lstStyle/>
          <a:p>
            <a:r>
              <a:rPr lang="en-US" altLang="en-US" dirty="0"/>
              <a:t>Suppose that we wanted to provide a solution to the consumer-producer problem that fills </a:t>
            </a:r>
            <a:r>
              <a:rPr lang="en-US" altLang="en-US" b="1" dirty="0">
                <a:solidFill>
                  <a:srgbClr val="000000"/>
                </a:solidFill>
              </a:rPr>
              <a:t>all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the buffers. </a:t>
            </a:r>
          </a:p>
          <a:p>
            <a:r>
              <a:rPr lang="en-US" altLang="en-US" dirty="0"/>
              <a:t>We can do so by having an integer </a:t>
            </a:r>
            <a:r>
              <a:rPr lang="en-US" altLang="en-US" sz="2000" b="1" dirty="0">
                <a:latin typeface="Courier" pitchFamily="-84" charset="0"/>
              </a:rPr>
              <a:t>counter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that keeps track of the number of full buffers.  </a:t>
            </a:r>
          </a:p>
          <a:p>
            <a:r>
              <a:rPr lang="en-US" altLang="en-US" dirty="0"/>
              <a:t>Initially, </a:t>
            </a:r>
            <a:r>
              <a:rPr lang="en-US" altLang="en-US" sz="2000" b="1" dirty="0">
                <a:latin typeface="Courier" pitchFamily="-84" charset="0"/>
              </a:rPr>
              <a:t>counter</a:t>
            </a:r>
            <a:r>
              <a:rPr lang="en-US" altLang="en-US" dirty="0">
                <a:latin typeface="Courier" pitchFamily="-84" charset="0"/>
              </a:rPr>
              <a:t> </a:t>
            </a:r>
            <a:r>
              <a:rPr lang="en-US" altLang="en-US" dirty="0"/>
              <a:t>is set to 0. </a:t>
            </a:r>
          </a:p>
          <a:p>
            <a:r>
              <a:rPr lang="en-US" altLang="en-US" dirty="0"/>
              <a:t>The integer </a:t>
            </a:r>
            <a:r>
              <a:rPr lang="en-US" altLang="en-US" sz="2000" b="1" dirty="0">
                <a:latin typeface="Courier" pitchFamily="-84" charset="0"/>
              </a:rPr>
              <a:t>counter</a:t>
            </a:r>
            <a:r>
              <a:rPr lang="en-US" altLang="en-US" dirty="0"/>
              <a:t> is incremented by the producer after it produces a new buffer.</a:t>
            </a:r>
          </a:p>
          <a:p>
            <a:r>
              <a:rPr lang="en-US" altLang="en-US" dirty="0"/>
              <a:t>The integer </a:t>
            </a:r>
            <a:r>
              <a:rPr lang="en-US" altLang="en-US" sz="2000" b="1" dirty="0">
                <a:latin typeface="Courier" pitchFamily="-84" charset="0"/>
              </a:rPr>
              <a:t>counter</a:t>
            </a:r>
            <a:r>
              <a:rPr lang="en-US" altLang="en-US" dirty="0"/>
              <a:t> is and is decremented by the consumer after it consumes a buffer.</a:t>
            </a:r>
          </a:p>
        </p:txBody>
      </p:sp>
    </p:spTree>
    <p:extLst>
      <p:ext uri="{BB962C8B-B14F-4D97-AF65-F5344CB8AC3E}">
        <p14:creationId xmlns:p14="http://schemas.microsoft.com/office/powerpoint/2010/main" val="41892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xmlns="" id="{6FBA2318-657D-42C6-AB7B-E9BBF4DA2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1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 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xmlns="" id="{32980AD2-3FC6-4309-A775-93AFA5595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58888"/>
            <a:ext cx="6999288" cy="4557712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while (true) {</a:t>
            </a:r>
            <a:br>
              <a:rPr lang="en-US" altLang="en-US" sz="1700" dirty="0">
                <a:latin typeface="Courier New" panose="02070309020205020404" pitchFamily="49" charset="0"/>
              </a:rPr>
            </a:br>
            <a:r>
              <a:rPr lang="en-US" altLang="en-US" sz="1700" dirty="0">
                <a:latin typeface="Courier New" panose="02070309020205020404" pitchFamily="49" charset="0"/>
              </a:rPr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while (counter == BUFFER_SIZE) 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	; /* do nothing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buffer[in] = </a:t>
            </a:r>
            <a:r>
              <a:rPr lang="en-US" altLang="en-US" sz="1700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1700" dirty="0">
                <a:latin typeface="Courier New" panose="02070309020205020404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in = (in + 1) % BUFFER_SIZE;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counter++;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993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xmlns="" id="{BF7414AA-B215-4A20-88A1-C865671BE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208192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Consumer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xmlns="" id="{F7E5C80C-620B-4BAE-A990-B50235C7D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731" y="1262063"/>
            <a:ext cx="6931219" cy="4860925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while (true) {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while (counter == 0)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	; /* do nothing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next_consumed</a:t>
            </a:r>
            <a:r>
              <a:rPr lang="en-US" altLang="en-US" sz="1600" dirty="0">
                <a:latin typeface="Courier New" panose="02070309020205020404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out = (out + 1) % BUFFER_SIZE; 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counter--;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119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>
            <a:extLst>
              <a:ext uri="{FF2B5EF4-FFF2-40B4-BE49-F238E27FC236}">
                <a16:creationId xmlns:a16="http://schemas.microsoft.com/office/drawing/2014/main" xmlns="" id="{8C101D6F-C0EC-4766-8D52-60E1DFA55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Race Condition</a:t>
            </a:r>
          </a:p>
        </p:txBody>
      </p:sp>
      <p:sp>
        <p:nvSpPr>
          <p:cNvPr id="17410" name="Rectangle 1027">
            <a:extLst>
              <a:ext uri="{FF2B5EF4-FFF2-40B4-BE49-F238E27FC236}">
                <a16:creationId xmlns:a16="http://schemas.microsoft.com/office/drawing/2014/main" xmlns="" id="{338D3C38-85C1-4063-A149-971FC47DC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5640" y="1177925"/>
            <a:ext cx="7685216" cy="5173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counter++ </a:t>
            </a:r>
            <a:r>
              <a:rPr lang="en-US" altLang="en-US" sz="1600" dirty="0"/>
              <a:t>could be implemented as</a:t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b="1" dirty="0">
                <a:latin typeface="Courier New" panose="02070309020205020404" pitchFamily="49" charset="0"/>
              </a:rPr>
              <a:t>    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counter</a:t>
            </a:r>
            <a:b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register1 = register1 + 1</a:t>
            </a:r>
            <a:b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counter = register1</a:t>
            </a:r>
            <a:endParaRPr lang="en-US" altLang="en-US" sz="8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counter--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/>
              <a:t>could be implemented as</a:t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b="1" dirty="0">
                <a:latin typeface="Courier New" panose="02070309020205020404" pitchFamily="49" charset="0"/>
              </a:rPr>
              <a:t>    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counter</a:t>
            </a:r>
            <a:b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 register2 = register2 - 1</a:t>
            </a:r>
            <a:b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 counter = register2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/>
              <a:t>Consider this execution interleaving with </a:t>
            </a:r>
            <a:r>
              <a:rPr lang="ja-JP" altLang="en-US" sz="1600" dirty="0"/>
              <a:t>“</a:t>
            </a:r>
            <a:r>
              <a:rPr lang="en-US" altLang="ja-JP" sz="1600" dirty="0"/>
              <a:t>count = 5</a:t>
            </a:r>
            <a:r>
              <a:rPr lang="ja-JP" altLang="en-US" sz="1600" dirty="0"/>
              <a:t>”</a:t>
            </a:r>
            <a:r>
              <a:rPr lang="en-US" altLang="ja-JP" sz="1600" dirty="0"/>
              <a:t> initially: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/>
              <a:t>	S0: producer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counter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   </a:t>
            </a:r>
            <a:r>
              <a:rPr lang="en-US" altLang="en-US" sz="1600" dirty="0"/>
              <a:t>{register1 = 5}</a:t>
            </a:r>
            <a:br>
              <a:rPr lang="en-US" altLang="en-US" sz="1600" dirty="0"/>
            </a:br>
            <a:r>
              <a:rPr lang="en-US" altLang="en-US" sz="1600" dirty="0"/>
              <a:t>S1: producer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register1 + 1   </a:t>
            </a:r>
            <a:r>
              <a:rPr lang="en-US" altLang="en-US" sz="1600" dirty="0"/>
              <a:t>{register1 = 6} </a:t>
            </a:r>
            <a:br>
              <a:rPr lang="en-US" altLang="en-US" sz="1600" dirty="0"/>
            </a:br>
            <a:r>
              <a:rPr lang="en-US" altLang="en-US" sz="1600" dirty="0"/>
              <a:t>S2: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counter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/>
              <a:t>{register2 = 5} </a:t>
            </a:r>
            <a:br>
              <a:rPr lang="en-US" altLang="en-US" sz="1600" dirty="0"/>
            </a:br>
            <a:r>
              <a:rPr lang="en-US" altLang="en-US" sz="1600" dirty="0"/>
              <a:t>S3: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register2 – 1  </a:t>
            </a:r>
            <a:r>
              <a:rPr lang="en-US" altLang="en-US" sz="1600" dirty="0"/>
              <a:t>{register2 = 4} </a:t>
            </a:r>
            <a:br>
              <a:rPr lang="en-US" altLang="en-US" sz="1600" dirty="0"/>
            </a:br>
            <a:r>
              <a:rPr lang="en-US" altLang="en-US" sz="1600" dirty="0"/>
              <a:t>S4: producer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counter = register1         </a:t>
            </a:r>
            <a:r>
              <a:rPr lang="en-US" altLang="en-US" sz="1600" dirty="0"/>
              <a:t>{counter = 6 } </a:t>
            </a:r>
            <a:br>
              <a:rPr lang="en-US" altLang="en-US" sz="1600" dirty="0"/>
            </a:br>
            <a:r>
              <a:rPr lang="en-US" altLang="en-US" sz="1600" dirty="0"/>
              <a:t>S5: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counter = register2        </a:t>
            </a:r>
            <a:r>
              <a:rPr lang="en-US" altLang="en-US" sz="1600" dirty="0"/>
              <a:t>{counter = 4}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41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6F3F2B4A-DE70-43EF-BB61-6A78698FE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222" y="133932"/>
            <a:ext cx="79962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IPC – Message Passing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70AECD7B-E784-4C8C-8677-1B9EFF192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236870" cy="43809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The</a:t>
            </a:r>
            <a:r>
              <a:rPr lang="en-US" altLang="en-US" i="1" dirty="0"/>
              <a:t> message</a:t>
            </a:r>
            <a:r>
              <a:rPr lang="en-US" altLang="en-US" dirty="0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B833C5ED-B4D0-4EF0-A04C-582581174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475" y="220663"/>
            <a:ext cx="7997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Message Passing (Cont.)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BA6A6236-9FD7-4CF5-AFB2-3C81D1F5D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016001"/>
            <a:ext cx="7003047" cy="4674936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If processes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Establish a </a:t>
            </a:r>
            <a:r>
              <a:rPr lang="en-US" altLang="en-US" b="1" i="1" dirty="0"/>
              <a:t>communication</a:t>
            </a:r>
            <a:r>
              <a:rPr lang="en-US" altLang="en-US" b="1" dirty="0"/>
              <a:t> </a:t>
            </a:r>
            <a:r>
              <a:rPr lang="en-US" altLang="en-US" b="1" i="1" dirty="0"/>
              <a:t>link</a:t>
            </a:r>
            <a:r>
              <a:rPr lang="en-US" altLang="en-US" b="1" dirty="0"/>
              <a:t> </a:t>
            </a:r>
            <a:r>
              <a:rPr lang="en-US" altLang="en-US" dirty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Implementation issues:</a:t>
            </a:r>
          </a:p>
          <a:p>
            <a:pPr lvl="1"/>
            <a:r>
              <a:rPr lang="en-US" altLang="en-US" dirty="0"/>
              <a:t>How are links established?</a:t>
            </a:r>
          </a:p>
          <a:p>
            <a:pPr lvl="1"/>
            <a:r>
              <a:rPr lang="en-US" altLang="en-US" dirty="0"/>
              <a:t>Can a link be associated with more than two processes?</a:t>
            </a:r>
          </a:p>
          <a:p>
            <a:pPr lvl="1"/>
            <a:r>
              <a:rPr lang="en-US" altLang="en-US" dirty="0"/>
              <a:t>How many links can there be between every pair of communicating processes?</a:t>
            </a:r>
          </a:p>
          <a:p>
            <a:pPr lvl="1"/>
            <a:r>
              <a:rPr lang="en-US" altLang="en-US" dirty="0"/>
              <a:t>What is the capacity of a link?</a:t>
            </a:r>
          </a:p>
          <a:p>
            <a:pPr lvl="1"/>
            <a:r>
              <a:rPr lang="en-US" altLang="en-US" dirty="0"/>
              <a:t>Is the size of a message that the link can accommodate fixed or variable?</a:t>
            </a:r>
          </a:p>
          <a:p>
            <a:pPr lvl="1"/>
            <a:r>
              <a:rPr lang="en-US" altLang="en-US" dirty="0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381AC626-0A50-457E-ACC9-A83EC0103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488" y="130757"/>
            <a:ext cx="8061325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Implementation of Communication Link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1D1C4DEC-BA4C-4FF4-8D99-3F8564557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785813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Physical: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Shared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Hardware bus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Network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Logical: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Direct or indirect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Synchronous or asynchronous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Automatic or explicit buffering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942199CC-6297-4236-868D-6C5181663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91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 Communication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3A7D9FE3-3D61-44CD-BD78-77CFC4A0B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1138238"/>
            <a:ext cx="7635875" cy="4530725"/>
          </a:xfrm>
        </p:spPr>
        <p:txBody>
          <a:bodyPr/>
          <a:lstStyle/>
          <a:p>
            <a:r>
              <a:rPr lang="en-US" altLang="en-US"/>
              <a:t>Processes must name each other explicitly: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send</a:t>
            </a:r>
            <a:r>
              <a:rPr lang="en-US" altLang="en-US"/>
              <a:t> (</a:t>
            </a:r>
            <a:r>
              <a:rPr lang="en-US" altLang="en-US" i="1"/>
              <a:t>P, message</a:t>
            </a:r>
            <a:r>
              <a:rPr lang="en-US" altLang="en-US"/>
              <a:t>) – send a message to process P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Q, message</a:t>
            </a:r>
            <a:r>
              <a:rPr lang="en-US" altLang="en-US"/>
              <a:t>) – receive a message from process Q</a:t>
            </a:r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Links are established automatically</a:t>
            </a:r>
          </a:p>
          <a:p>
            <a:pPr lvl="1"/>
            <a:r>
              <a:rPr lang="en-US" altLang="en-US"/>
              <a:t>A link is associated with exactly one pair of communicating processes</a:t>
            </a:r>
          </a:p>
          <a:p>
            <a:pPr lvl="1"/>
            <a:r>
              <a:rPr lang="en-US" altLang="en-US"/>
              <a:t>Between each pair there exists exactly one link</a:t>
            </a:r>
          </a:p>
          <a:p>
            <a:pPr lvl="1"/>
            <a:r>
              <a:rPr lang="en-US" altLang="en-US"/>
              <a:t>The link may be unidirectional, but is usually bi-directional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1143D8FC-6F48-4E94-BF58-37342F331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75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DD569671-6F8E-4503-8E83-6B359504B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2175" y="1147763"/>
            <a:ext cx="7397583" cy="4073942"/>
          </a:xfrm>
        </p:spPr>
        <p:txBody>
          <a:bodyPr/>
          <a:lstStyle/>
          <a:p>
            <a:r>
              <a:rPr lang="en-US" altLang="en-US"/>
              <a:t>Messages are directed and received from mailboxes (also referred to as ports)</a:t>
            </a:r>
          </a:p>
          <a:p>
            <a:pPr lvl="1"/>
            <a:r>
              <a:rPr lang="en-US" altLang="en-US"/>
              <a:t>Each mailbox has a unique id</a:t>
            </a:r>
          </a:p>
          <a:p>
            <a:pPr lvl="1"/>
            <a:r>
              <a:rPr lang="en-US" altLang="en-US"/>
              <a:t>Processes can communicate only if they share a mailbox</a:t>
            </a:r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 established only if processes share a common mailbox</a:t>
            </a:r>
          </a:p>
          <a:p>
            <a:pPr lvl="1"/>
            <a:r>
              <a:rPr lang="en-US" altLang="en-US"/>
              <a:t>A link may be associated with many processes</a:t>
            </a:r>
          </a:p>
          <a:p>
            <a:pPr lvl="1"/>
            <a:r>
              <a:rPr lang="en-US" altLang="en-US"/>
              <a:t>Each pair of processes may share several communication links</a:t>
            </a:r>
          </a:p>
          <a:p>
            <a:pPr lvl="1"/>
            <a:r>
              <a:rPr lang="en-US" altLang="en-US"/>
              <a:t>Link may be unidirectional or bi-directional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17E8AE27-E50C-40A0-B477-CFFEC3475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222250"/>
            <a:ext cx="6107112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Concept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5D446FCF-843C-4B0E-B66C-D60BED277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0" y="1206500"/>
            <a:ext cx="7624536" cy="47588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operating system executes a variety of programs that run as a process.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dirty="0"/>
              <a:t> – a program in execution; process execution must progress in sequential fashion. No parallel execution of instructions of a  single process</a:t>
            </a:r>
          </a:p>
          <a:p>
            <a:r>
              <a:rPr lang="en-US" altLang="en-US" dirty="0"/>
              <a:t>Multiple parts</a:t>
            </a:r>
          </a:p>
          <a:p>
            <a:pPr lvl="1"/>
            <a:r>
              <a:rPr lang="en-US" altLang="en-US" dirty="0"/>
              <a:t>The program code, also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section</a:t>
            </a:r>
          </a:p>
          <a:p>
            <a:pPr lvl="1"/>
            <a:r>
              <a:rPr lang="en-US" altLang="en-US" dirty="0"/>
              <a:t>Current activity including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counter</a:t>
            </a:r>
            <a:r>
              <a:rPr lang="en-US" altLang="en-US" dirty="0"/>
              <a:t>, processor registers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Stack</a:t>
            </a:r>
            <a:r>
              <a:rPr lang="en-US" altLang="en-US" b="1" dirty="0"/>
              <a:t> </a:t>
            </a:r>
            <a:r>
              <a:rPr lang="en-US" altLang="en-US" dirty="0"/>
              <a:t>containing temporary data</a:t>
            </a:r>
          </a:p>
          <a:p>
            <a:pPr lvl="2"/>
            <a:r>
              <a:rPr lang="en-US" altLang="en-US" dirty="0"/>
              <a:t>Function parameters, return addresses, local variables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section</a:t>
            </a:r>
            <a:r>
              <a:rPr lang="en-US" altLang="en-US" b="1" dirty="0"/>
              <a:t> </a:t>
            </a:r>
            <a:r>
              <a:rPr lang="en-US" altLang="en-US" dirty="0"/>
              <a:t>containing global variables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Heap</a:t>
            </a:r>
            <a:r>
              <a:rPr lang="en-US" altLang="en-US" b="1" dirty="0"/>
              <a:t> </a:t>
            </a:r>
            <a:r>
              <a:rPr lang="en-US" altLang="en-US" dirty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xmlns="" id="{34E55BDD-A170-4015-BADB-B0ED48E46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35063"/>
            <a:ext cx="7535863" cy="3821112"/>
          </a:xfrm>
        </p:spPr>
        <p:txBody>
          <a:bodyPr/>
          <a:lstStyle/>
          <a:p>
            <a:r>
              <a:rPr lang="en-US" altLang="en-US" dirty="0"/>
              <a:t>Operations</a:t>
            </a:r>
          </a:p>
          <a:p>
            <a:pPr lvl="1"/>
            <a:r>
              <a:rPr lang="en-US" altLang="en-US" dirty="0"/>
              <a:t>Create a new mailbox (port)</a:t>
            </a:r>
          </a:p>
          <a:p>
            <a:pPr lvl="1"/>
            <a:r>
              <a:rPr lang="en-US" altLang="en-US" dirty="0"/>
              <a:t>Send and receive messages through mailbox</a:t>
            </a:r>
          </a:p>
          <a:p>
            <a:pPr lvl="1"/>
            <a:r>
              <a:rPr lang="en-US" altLang="en-US" dirty="0"/>
              <a:t>Delete a mailbox</a:t>
            </a:r>
          </a:p>
          <a:p>
            <a:r>
              <a:rPr lang="en-US" altLang="en-US" dirty="0"/>
              <a:t>Primitives are defined as: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A, message</a:t>
            </a:r>
            <a:r>
              <a:rPr lang="en-US" altLang="en-US" dirty="0"/>
              <a:t>) – send a message to mailbox A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A, message</a:t>
            </a:r>
            <a:r>
              <a:rPr lang="en-US" altLang="en-US" dirty="0"/>
              <a:t>) – receive a message from mailbox A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xmlns="" id="{5F04958A-396F-4A7F-8CBA-0260CD196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4572" y="141201"/>
            <a:ext cx="7947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:a16="http://schemas.microsoft.com/office/drawing/2014/main" xmlns="" id="{97701EB2-5660-4646-90DB-5F302502B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27125"/>
            <a:ext cx="6637338" cy="4530725"/>
          </a:xfrm>
        </p:spPr>
        <p:txBody>
          <a:bodyPr/>
          <a:lstStyle/>
          <a:p>
            <a:r>
              <a:rPr lang="en-US" altLang="en-US"/>
              <a:t>Mailbox sharing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 i="1"/>
              <a:t>, P</a:t>
            </a:r>
            <a:r>
              <a:rPr lang="en-US" altLang="en-US" i="1" baseline="-25000"/>
              <a:t>2</a:t>
            </a:r>
            <a:r>
              <a:rPr lang="en-US" altLang="en-US" i="1"/>
              <a:t>,</a:t>
            </a:r>
            <a:r>
              <a:rPr lang="en-US" altLang="en-US"/>
              <a:t> and</a:t>
            </a:r>
            <a:r>
              <a:rPr lang="en-US" altLang="en-US" i="1"/>
              <a:t> P</a:t>
            </a:r>
            <a:r>
              <a:rPr lang="en-US" altLang="en-US" i="1" baseline="-25000"/>
              <a:t>3</a:t>
            </a:r>
            <a:r>
              <a:rPr lang="en-US" altLang="en-US"/>
              <a:t> share mailbox A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, sends;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 i="1"/>
              <a:t> </a:t>
            </a:r>
            <a:r>
              <a:rPr lang="en-US" altLang="en-US"/>
              <a:t>and</a:t>
            </a:r>
            <a:r>
              <a:rPr lang="en-US" altLang="en-US" i="1"/>
              <a:t> P</a:t>
            </a:r>
            <a:r>
              <a:rPr lang="en-US" altLang="en-US" i="1" baseline="-25000"/>
              <a:t>3</a:t>
            </a:r>
            <a:r>
              <a:rPr lang="en-US" altLang="en-US"/>
              <a:t> receive</a:t>
            </a:r>
          </a:p>
          <a:p>
            <a:pPr lvl="1"/>
            <a:r>
              <a:rPr lang="en-US" altLang="en-US"/>
              <a:t>Who gets the message?</a:t>
            </a:r>
          </a:p>
          <a:p>
            <a:r>
              <a:rPr lang="en-US" altLang="en-US"/>
              <a:t>Solutions</a:t>
            </a:r>
          </a:p>
          <a:p>
            <a:pPr lvl="1"/>
            <a:r>
              <a:rPr lang="en-US" altLang="en-US"/>
              <a:t>Allow a link to be associated with at most two processes</a:t>
            </a:r>
          </a:p>
          <a:p>
            <a:pPr lvl="1"/>
            <a:r>
              <a:rPr lang="en-US" altLang="en-US"/>
              <a:t>Allow only one process at a time to execute a receive operation</a:t>
            </a:r>
          </a:p>
          <a:p>
            <a:pPr lvl="1"/>
            <a:r>
              <a:rPr lang="en-US" altLang="en-US"/>
              <a:t>Allow the system to select arbitrarily the receiver.  Sender is notified who the receiver was.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xmlns="" id="{24243AD7-0317-465B-AB50-5EC00B8AB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6985" y="129169"/>
            <a:ext cx="8058734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xmlns="" id="{066DE404-CE0D-4099-B2D8-AC3784357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55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Synchronization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67B9D991-600B-415B-8F62-A95ED2FAF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0225" y="1588165"/>
            <a:ext cx="7716838" cy="4976891"/>
          </a:xfrm>
        </p:spPr>
        <p:txBody>
          <a:bodyPr/>
          <a:lstStyle/>
          <a:p>
            <a:pPr marL="379413" indent="-379413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Blocking</a:t>
            </a:r>
            <a:r>
              <a:rPr lang="en-US" dirty="0">
                <a:cs typeface="ＭＳ Ｐゴシック" charset="-128"/>
              </a:rPr>
              <a:t> is considered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synchronous</a:t>
            </a:r>
          </a:p>
          <a:p>
            <a:pPr marL="798513" lvl="1" indent="-341313">
              <a:defRPr/>
            </a:pPr>
            <a:r>
              <a:rPr lang="en-US" b="1" dirty="0"/>
              <a:t>Blocking send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b="1" dirty="0"/>
              <a:t>Blocking receive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receiver is  blocked until a message is available</a:t>
            </a:r>
          </a:p>
          <a:p>
            <a:pPr marL="379413" indent="-379413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Non-blocking</a:t>
            </a:r>
            <a:r>
              <a:rPr lang="en-US" dirty="0">
                <a:cs typeface="ＭＳ Ｐゴシック" charset="-128"/>
              </a:rPr>
              <a:t> is considered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asynchronous</a:t>
            </a:r>
          </a:p>
          <a:p>
            <a:pPr marL="798513" lvl="1" indent="-341313">
              <a:defRPr/>
            </a:pPr>
            <a:r>
              <a:rPr lang="en-US" b="1" dirty="0"/>
              <a:t>Non-blocking send</a:t>
            </a:r>
            <a:r>
              <a:rPr lang="en-US" dirty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b="1" dirty="0"/>
              <a:t>Non-blocking receive</a:t>
            </a:r>
            <a:r>
              <a:rPr lang="en-US" dirty="0"/>
              <a:t> -- the receiver receives:</a:t>
            </a:r>
          </a:p>
          <a:p>
            <a:pPr marL="1141413" lvl="2" indent="-341313">
              <a:defRPr/>
            </a:pPr>
            <a:r>
              <a:rPr lang="en-US" dirty="0"/>
              <a:t>A valid message,  or </a:t>
            </a:r>
          </a:p>
          <a:p>
            <a:pPr marL="1141413" lvl="2" indent="-341313">
              <a:defRPr/>
            </a:pPr>
            <a:r>
              <a:rPr lang="en-US" dirty="0"/>
              <a:t>Null message</a:t>
            </a:r>
          </a:p>
          <a:p>
            <a:pPr marL="398463" indent="-341313">
              <a:defRPr/>
            </a:pPr>
            <a:r>
              <a:rPr lang="en-US" dirty="0">
                <a:ea typeface="ＭＳ Ｐゴシック" charset="0"/>
                <a:cs typeface="ＭＳ Ｐゴシック" charset="-128"/>
              </a:rPr>
              <a:t>Different combinations possible</a:t>
            </a:r>
          </a:p>
          <a:p>
            <a:pPr marL="798513" lvl="1" indent="-341313">
              <a:defRPr/>
            </a:pPr>
            <a:r>
              <a:rPr lang="en-US" dirty="0">
                <a:ea typeface="ＭＳ Ｐゴシック" charset="0"/>
              </a:rPr>
              <a:t>If both send and receive are blocking, we have 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rendezvous</a:t>
            </a:r>
          </a:p>
          <a:p>
            <a:pPr marL="398463" indent="-341313">
              <a:defRPr/>
            </a:pPr>
            <a:endParaRPr lang="en-US" dirty="0">
              <a:cs typeface="ＭＳ Ｐゴシック" charset="-128"/>
            </a:endParaRPr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FB062E3-7EE3-4CB3-A7FD-45050A40F8C4}"/>
              </a:ext>
            </a:extLst>
          </p:cNvPr>
          <p:cNvSpPr txBox="1"/>
          <p:nvPr/>
        </p:nvSpPr>
        <p:spPr>
          <a:xfrm>
            <a:off x="866272" y="1091585"/>
            <a:ext cx="74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413" indent="-379413">
              <a:defRPr/>
            </a:pPr>
            <a:r>
              <a:rPr lang="en-US" dirty="0">
                <a:cs typeface="ＭＳ Ｐゴシック" charset="-128"/>
              </a:rPr>
              <a:t>Message passing may be either blocking or non-blocking</a:t>
            </a:r>
          </a:p>
        </p:txBody>
      </p:sp>
    </p:spTree>
    <p:extLst>
      <p:ext uri="{BB962C8B-B14F-4D97-AF65-F5344CB8AC3E}">
        <p14:creationId xmlns:p14="http://schemas.microsoft.com/office/powerpoint/2010/main" val="16159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xmlns="" id="{EFCCDAF0-ADCB-498D-ABA7-61D9ACD7A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Buffering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xmlns="" id="{9F3FAE0B-E324-4D81-9059-93D9D79F3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7658100" cy="4530725"/>
          </a:xfrm>
        </p:spPr>
        <p:txBody>
          <a:bodyPr/>
          <a:lstStyle/>
          <a:p>
            <a:r>
              <a:rPr lang="en-US" altLang="en-US"/>
              <a:t>Queue of messages attached to the link.</a:t>
            </a:r>
          </a:p>
          <a:p>
            <a:r>
              <a:rPr lang="en-US" altLang="en-US"/>
              <a:t>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1.</a:t>
            </a:r>
            <a:r>
              <a:rPr lang="en-US" altLang="en-US"/>
              <a:t>	Zero capacity – no messages are queued on a link.</a:t>
            </a:r>
            <a:br>
              <a:rPr lang="en-US" altLang="en-US"/>
            </a:br>
            <a:r>
              <a:rPr lang="en-US" altLang="en-US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2.</a:t>
            </a:r>
            <a:r>
              <a:rPr lang="en-US" altLang="en-US"/>
              <a:t>	Bounded capacity – finite length of </a:t>
            </a:r>
            <a:r>
              <a:rPr lang="en-US" altLang="en-US" i="1"/>
              <a:t>n</a:t>
            </a:r>
            <a:r>
              <a:rPr lang="en-US" altLang="en-US"/>
              <a:t> messages</a:t>
            </a:r>
            <a:br>
              <a:rPr lang="en-US" altLang="en-US"/>
            </a:br>
            <a:r>
              <a:rPr lang="en-US" altLang="en-US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3.</a:t>
            </a:r>
            <a:r>
              <a:rPr lang="en-US" altLang="en-US"/>
              <a:t>	Unbounded capacity – infinite length </a:t>
            </a:r>
            <a:br>
              <a:rPr lang="en-US" altLang="en-US"/>
            </a:br>
            <a:r>
              <a:rPr lang="en-US" altLang="en-US"/>
              <a:t>Sender never waits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xmlns="" id="{C25BF9C1-AE04-4A77-B3E6-FD94636BD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61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Pipes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xmlns="" id="{2C682366-2987-469E-AF71-AD20FF741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4713" y="1154113"/>
            <a:ext cx="7588250" cy="4530725"/>
          </a:xfrm>
        </p:spPr>
        <p:txBody>
          <a:bodyPr/>
          <a:lstStyle/>
          <a:p>
            <a:r>
              <a:rPr lang="en-US" altLang="en-US" dirty="0"/>
              <a:t>A</a:t>
            </a:r>
            <a:r>
              <a:rPr lang="en-US" altLang="en-US" dirty="0" smtClean="0"/>
              <a:t>llowing </a:t>
            </a:r>
            <a:r>
              <a:rPr lang="en-US" altLang="en-US" dirty="0"/>
              <a:t>two processes to communicate</a:t>
            </a:r>
          </a:p>
          <a:p>
            <a:r>
              <a:rPr lang="en-US" altLang="en-US" dirty="0"/>
              <a:t>Issues:</a:t>
            </a:r>
          </a:p>
          <a:p>
            <a:pPr lvl="1"/>
            <a:r>
              <a:rPr lang="en-US" altLang="en-US" dirty="0"/>
              <a:t>Is communication unidirectional or bidirectional?</a:t>
            </a:r>
          </a:p>
          <a:p>
            <a:pPr lvl="1"/>
            <a:r>
              <a:rPr lang="en-US" altLang="en-US" dirty="0"/>
              <a:t>In the case of two-way communication, is it half or full-duplex?</a:t>
            </a:r>
          </a:p>
          <a:p>
            <a:pPr lvl="1"/>
            <a:r>
              <a:rPr lang="en-US" altLang="en-US" dirty="0"/>
              <a:t>Must there exist a relationship (i.e., </a:t>
            </a:r>
            <a:r>
              <a:rPr lang="en-US" altLang="en-US" b="1" i="1" dirty="0"/>
              <a:t>parent-child</a:t>
            </a:r>
            <a:r>
              <a:rPr lang="en-US" altLang="en-US" dirty="0"/>
              <a:t>) between the communicating processes?</a:t>
            </a:r>
          </a:p>
          <a:p>
            <a:pPr lvl="1"/>
            <a:r>
              <a:rPr lang="en-US" altLang="en-US" dirty="0"/>
              <a:t>Can the pipes be used over a network?</a:t>
            </a:r>
          </a:p>
          <a:p>
            <a:r>
              <a:rPr lang="en-US" altLang="en-US" b="1" dirty="0"/>
              <a:t>Ordinary pipes </a:t>
            </a:r>
            <a:r>
              <a:rPr lang="en-US" altLang="en-US" dirty="0"/>
              <a:t>– cannot be accessed  from outside the process that created it. Typically, a parent process creates a pipe and uses it to communicate with a child process that it created. </a:t>
            </a:r>
          </a:p>
          <a:p>
            <a:r>
              <a:rPr lang="en-US" altLang="en-US" b="1" dirty="0"/>
              <a:t>Named pipes </a:t>
            </a:r>
            <a:r>
              <a:rPr lang="en-US" altLang="en-US" dirty="0"/>
              <a:t>– can be accessed without a parent-child relationship.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6">
            <a:extLst>
              <a:ext uri="{FF2B5EF4-FFF2-40B4-BE49-F238E27FC236}">
                <a16:creationId xmlns:a16="http://schemas.microsoft.com/office/drawing/2014/main" xmlns="" id="{39BA9E19-E982-409D-855A-7A7246EB3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3878"/>
            <a:ext cx="8229600" cy="576262"/>
          </a:xfrm>
        </p:spPr>
        <p:txBody>
          <a:bodyPr/>
          <a:lstStyle/>
          <a:p>
            <a:r>
              <a:rPr lang="en-US" altLang="en-US" dirty="0"/>
              <a:t>Ordinary Pipes</a:t>
            </a:r>
          </a:p>
        </p:txBody>
      </p:sp>
      <p:sp>
        <p:nvSpPr>
          <p:cNvPr id="113667" name="Content Placeholder 7">
            <a:extLst>
              <a:ext uri="{FF2B5EF4-FFF2-40B4-BE49-F238E27FC236}">
                <a16:creationId xmlns:a16="http://schemas.microsoft.com/office/drawing/2014/main" xmlns="" id="{F5BD8B2E-EBB3-49C3-9C8D-A24250F505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8363" y="1138238"/>
            <a:ext cx="7537450" cy="4930775"/>
          </a:xfrm>
        </p:spPr>
        <p:txBody>
          <a:bodyPr/>
          <a:lstStyle/>
          <a:p>
            <a:r>
              <a:rPr lang="en-US" altLang="en-US" dirty="0"/>
              <a:t>Ordinary Pipes</a:t>
            </a:r>
            <a:r>
              <a:rPr lang="en-US" altLang="en-US" b="1" dirty="0"/>
              <a:t> </a:t>
            </a:r>
            <a:r>
              <a:rPr lang="en-US" altLang="en-US" dirty="0"/>
              <a:t>allow communication in standard producer-consumer style</a:t>
            </a:r>
          </a:p>
          <a:p>
            <a:r>
              <a:rPr lang="en-US" altLang="en-US" dirty="0"/>
              <a:t>Producer writes to one end (the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write-end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of the pipe)</a:t>
            </a:r>
          </a:p>
          <a:p>
            <a:r>
              <a:rPr lang="en-US" altLang="en-US" dirty="0"/>
              <a:t>Consumer reads from the other end (the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read-end</a:t>
            </a:r>
            <a:r>
              <a:rPr lang="en-US" altLang="en-US" i="1" dirty="0"/>
              <a:t> </a:t>
            </a:r>
            <a:r>
              <a:rPr lang="en-US" altLang="en-US" dirty="0"/>
              <a:t>of the pipe)</a:t>
            </a:r>
          </a:p>
          <a:p>
            <a:r>
              <a:rPr lang="en-US" altLang="en-US" dirty="0"/>
              <a:t>Ordinary pipes are therefore unidirectional</a:t>
            </a:r>
          </a:p>
          <a:p>
            <a:r>
              <a:rPr lang="en-US" altLang="en-US" dirty="0"/>
              <a:t>Require parent-child relationship between communicating processes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r>
              <a:rPr lang="en-US" altLang="en-US" dirty="0"/>
              <a:t>Windows calls these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anonymous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pipes</a:t>
            </a:r>
          </a:p>
        </p:txBody>
      </p:sp>
      <p:pic>
        <p:nvPicPr>
          <p:cNvPr id="113668" name="Picture 1">
            <a:extLst>
              <a:ext uri="{FF2B5EF4-FFF2-40B4-BE49-F238E27FC236}">
                <a16:creationId xmlns:a16="http://schemas.microsoft.com/office/drawing/2014/main" xmlns="" id="{7F3119A2-4C8F-4927-A524-86ABC2A54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530600"/>
            <a:ext cx="3889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6">
            <a:extLst>
              <a:ext uri="{FF2B5EF4-FFF2-40B4-BE49-F238E27FC236}">
                <a16:creationId xmlns:a16="http://schemas.microsoft.com/office/drawing/2014/main" xmlns="" id="{F46E3781-78DE-4BB1-BE01-A0E3071BA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217488"/>
            <a:ext cx="8229600" cy="576262"/>
          </a:xfrm>
        </p:spPr>
        <p:txBody>
          <a:bodyPr/>
          <a:lstStyle/>
          <a:p>
            <a:r>
              <a:rPr lang="en-US" altLang="en-US"/>
              <a:t>Named Pipes</a:t>
            </a:r>
          </a:p>
        </p:txBody>
      </p:sp>
      <p:sp>
        <p:nvSpPr>
          <p:cNvPr id="115715" name="Content Placeholder 7">
            <a:extLst>
              <a:ext uri="{FF2B5EF4-FFF2-40B4-BE49-F238E27FC236}">
                <a16:creationId xmlns:a16="http://schemas.microsoft.com/office/drawing/2014/main" xmlns="" id="{18F2E9C8-16A0-4DAA-AF49-56C9A6E9D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5825" y="1233488"/>
            <a:ext cx="7651750" cy="4530725"/>
          </a:xfrm>
        </p:spPr>
        <p:txBody>
          <a:bodyPr/>
          <a:lstStyle/>
          <a:p>
            <a:r>
              <a:rPr lang="en-US" altLang="en-US"/>
              <a:t>Named Pipes are more powerful than ordinary pipes</a:t>
            </a:r>
          </a:p>
          <a:p>
            <a:r>
              <a:rPr lang="en-US" altLang="en-US"/>
              <a:t>Communication is bidirectional</a:t>
            </a:r>
          </a:p>
          <a:p>
            <a:r>
              <a:rPr lang="en-US" altLang="en-US"/>
              <a:t>No parent-child relationship is necessary between the communicating processes</a:t>
            </a:r>
          </a:p>
          <a:p>
            <a:r>
              <a:rPr lang="en-US" altLang="en-US"/>
              <a:t>Several processes can use the named pipe for communication</a:t>
            </a:r>
          </a:p>
          <a:p>
            <a:r>
              <a:rPr lang="en-US" altLang="en-US"/>
              <a:t>Provided on both UNIX and Windows systems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xmlns="" id="{A75C715D-993B-44C7-ADB7-9A677E467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6763" y="2365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Communications in Client-Server Systems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xmlns="" id="{4D67705B-FB5C-413D-B899-1A626A2B7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6794500" cy="4530725"/>
          </a:xfrm>
        </p:spPr>
        <p:txBody>
          <a:bodyPr/>
          <a:lstStyle/>
          <a:p>
            <a:r>
              <a:rPr lang="en-US" altLang="en-US"/>
              <a:t>Sockets</a:t>
            </a:r>
          </a:p>
          <a:p>
            <a:r>
              <a:rPr lang="en-US" altLang="en-US"/>
              <a:t>Remote Procedure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xmlns="" id="{81719306-4F82-48FE-911C-AE3ACD5990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39FB78B1-A72C-494F-9718-8FF44F750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230188"/>
            <a:ext cx="6107112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Concept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1B99AC1A-7079-467A-A88A-5DCC86E36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0" y="1203325"/>
            <a:ext cx="6949621" cy="4595132"/>
          </a:xfrm>
        </p:spPr>
        <p:txBody>
          <a:bodyPr/>
          <a:lstStyle/>
          <a:p>
            <a:r>
              <a:rPr lang="en-US" altLang="en-US" dirty="0"/>
              <a:t>Program is </a:t>
            </a:r>
            <a:r>
              <a:rPr lang="en-US" altLang="en-US" b="1" dirty="0"/>
              <a:t>passive</a:t>
            </a:r>
            <a:r>
              <a:rPr lang="en-US" altLang="en-US" dirty="0"/>
              <a:t> entity </a:t>
            </a:r>
            <a:r>
              <a:rPr lang="en-US" altLang="en-US" dirty="0" smtClean="0"/>
              <a:t>stored on disk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dirty="0"/>
              <a:t>); </a:t>
            </a:r>
            <a:r>
              <a:rPr lang="en-US" altLang="en-US" dirty="0" smtClean="0"/>
              <a:t>process </a:t>
            </a:r>
            <a:r>
              <a:rPr lang="en-US" altLang="en-US" dirty="0"/>
              <a:t>is </a:t>
            </a:r>
            <a:r>
              <a:rPr lang="en-US" altLang="en-US" b="1" dirty="0"/>
              <a:t>active</a:t>
            </a:r>
            <a:r>
              <a:rPr lang="en-US" altLang="en-US" b="1" i="1" dirty="0"/>
              <a:t> </a:t>
            </a:r>
          </a:p>
          <a:p>
            <a:pPr lvl="1"/>
            <a:r>
              <a:rPr lang="en-US" altLang="en-US" dirty="0"/>
              <a:t>Program becomes process when an executable file is loaded into memory</a:t>
            </a:r>
          </a:p>
          <a:p>
            <a:r>
              <a:rPr lang="en-US" altLang="en-US" dirty="0"/>
              <a:t>Execution of program started via GUI mouse clicks, command line entry of its name, etc.</a:t>
            </a:r>
          </a:p>
          <a:p>
            <a:r>
              <a:rPr lang="en-US" altLang="en-US" dirty="0"/>
              <a:t>One program can be several processes</a:t>
            </a:r>
          </a:p>
          <a:p>
            <a:pPr lvl="1"/>
            <a:r>
              <a:rPr lang="en-US" altLang="en-US" dirty="0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20AFA67C-5037-4199-ADB3-2B949804B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in Memory</a:t>
            </a:r>
          </a:p>
        </p:txBody>
      </p:sp>
      <p:pic>
        <p:nvPicPr>
          <p:cNvPr id="15363" name="Picture 1">
            <a:extLst>
              <a:ext uri="{FF2B5EF4-FFF2-40B4-BE49-F238E27FC236}">
                <a16:creationId xmlns:a16="http://schemas.microsoft.com/office/drawing/2014/main" xmlns="" id="{56913459-B2A5-4780-A47A-63C55AF8C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595438"/>
            <a:ext cx="2655888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xmlns="" id="{5F0918BC-EE47-4B64-B75C-97D41C08D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4057" y="196397"/>
            <a:ext cx="8077200" cy="576263"/>
          </a:xfrm>
        </p:spPr>
        <p:txBody>
          <a:bodyPr/>
          <a:lstStyle/>
          <a:p>
            <a:r>
              <a:rPr lang="en-US" altLang="en-US" dirty="0"/>
              <a:t>Memory Layout of a C Program</a:t>
            </a:r>
          </a:p>
        </p:txBody>
      </p:sp>
      <p:pic>
        <p:nvPicPr>
          <p:cNvPr id="17411" name="Picture 1">
            <a:extLst>
              <a:ext uri="{FF2B5EF4-FFF2-40B4-BE49-F238E27FC236}">
                <a16:creationId xmlns:a16="http://schemas.microsoft.com/office/drawing/2014/main" xmlns="" id="{E58EFC16-5ABF-4B34-B546-50AB9FB81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01800"/>
            <a:ext cx="7227888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890CFA9-9E5C-4419-8C0A-3AE15BC75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0488" y="228600"/>
            <a:ext cx="6251575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024CBB90-3DD4-48C6-830E-D5B680DA8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370763" cy="3254375"/>
          </a:xfrm>
        </p:spPr>
        <p:txBody>
          <a:bodyPr/>
          <a:lstStyle/>
          <a:p>
            <a:r>
              <a:rPr lang="en-US" altLang="en-US" dirty="0"/>
              <a:t>As a process executes, it changes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state</a:t>
            </a:r>
          </a:p>
          <a:p>
            <a:pPr lvl="1"/>
            <a:r>
              <a:rPr lang="en-US" altLang="en-US" b="1" dirty="0"/>
              <a:t>New</a:t>
            </a:r>
            <a:r>
              <a:rPr lang="en-US" altLang="en-US" dirty="0"/>
              <a:t>:  The process is being created</a:t>
            </a:r>
          </a:p>
          <a:p>
            <a:pPr lvl="1"/>
            <a:r>
              <a:rPr lang="en-US" altLang="en-US" b="1" dirty="0"/>
              <a:t>Running</a:t>
            </a:r>
            <a:r>
              <a:rPr lang="en-US" altLang="en-US" dirty="0"/>
              <a:t>:  Instructions are being executed</a:t>
            </a:r>
          </a:p>
          <a:p>
            <a:pPr lvl="1"/>
            <a:r>
              <a:rPr lang="en-US" altLang="en-US" b="1" dirty="0"/>
              <a:t>Waiting</a:t>
            </a:r>
            <a:r>
              <a:rPr lang="en-US" altLang="en-US" dirty="0"/>
              <a:t>:  The process is waiting for some event to occur</a:t>
            </a:r>
          </a:p>
          <a:p>
            <a:pPr lvl="1"/>
            <a:r>
              <a:rPr lang="en-US" altLang="en-US" b="1" dirty="0"/>
              <a:t>Ready</a:t>
            </a:r>
            <a:r>
              <a:rPr lang="en-US" altLang="en-US" dirty="0"/>
              <a:t>:  The process is waiting to be assigned to a processor</a:t>
            </a:r>
          </a:p>
          <a:p>
            <a:pPr lvl="1"/>
            <a:r>
              <a:rPr lang="en-US" altLang="en-US" b="1" dirty="0"/>
              <a:t>Terminated</a:t>
            </a:r>
            <a:r>
              <a:rPr lang="en-US" altLang="en-US" dirty="0"/>
              <a:t>:  The process has finished execution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03351C7C-1AE3-4532-A2F7-C7EB33BCD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47025" cy="576263"/>
          </a:xfrm>
        </p:spPr>
        <p:txBody>
          <a:bodyPr/>
          <a:lstStyle/>
          <a:p>
            <a:pPr eaLnBrk="1" hangingPunct="1"/>
            <a:r>
              <a:rPr lang="en-US" altLang="en-US"/>
              <a:t>Diagram of Process State</a:t>
            </a:r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xmlns="" id="{C48543A4-67CA-450C-8237-41432A1A6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2238375"/>
            <a:ext cx="5591175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16965</TotalTime>
  <Words>2150</Words>
  <Application>Microsoft Office PowerPoint</Application>
  <PresentationFormat>On-screen Show (4:3)</PresentationFormat>
  <Paragraphs>333</Paragraphs>
  <Slides>48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ＭＳ Ｐゴシック</vt:lpstr>
      <vt:lpstr>ＭＳ Ｐゴシック</vt:lpstr>
      <vt:lpstr>Arial</vt:lpstr>
      <vt:lpstr>Courier</vt:lpstr>
      <vt:lpstr>Courier New</vt:lpstr>
      <vt:lpstr>Helvetica</vt:lpstr>
      <vt:lpstr>Monaco</vt:lpstr>
      <vt:lpstr>Monotype Sorts</vt:lpstr>
      <vt:lpstr>Times New Roman</vt:lpstr>
      <vt:lpstr>Verdana</vt:lpstr>
      <vt:lpstr>Webdings</vt:lpstr>
      <vt:lpstr>Wingdings</vt:lpstr>
      <vt:lpstr>os-8</vt:lpstr>
      <vt:lpstr>Chapter 3:  Processes</vt:lpstr>
      <vt:lpstr>Outline</vt:lpstr>
      <vt:lpstr>Objectives</vt:lpstr>
      <vt:lpstr>Process Concept</vt:lpstr>
      <vt:lpstr>Process Concept (Cont.)</vt:lpstr>
      <vt:lpstr>Process in Memory</vt:lpstr>
      <vt:lpstr>Memory Layout of a C Program</vt:lpstr>
      <vt:lpstr>Process State</vt:lpstr>
      <vt:lpstr>Diagram of Process State</vt:lpstr>
      <vt:lpstr>Process Control Block (PCB)</vt:lpstr>
      <vt:lpstr>Threads</vt:lpstr>
      <vt:lpstr>Process Scheduling</vt:lpstr>
      <vt:lpstr>Ready and Wait Queues</vt:lpstr>
      <vt:lpstr>Representation of Process Scheduling</vt:lpstr>
      <vt:lpstr>CPU Switch From Process to Process</vt:lpstr>
      <vt:lpstr>Context Switch</vt:lpstr>
      <vt:lpstr>Multitasking in Mobile Systems</vt:lpstr>
      <vt:lpstr>Operations on Processes</vt:lpstr>
      <vt:lpstr>Process Creation</vt:lpstr>
      <vt:lpstr>Process Creation (Cont.)</vt:lpstr>
      <vt:lpstr>C Program Forking Separate Process</vt:lpstr>
      <vt:lpstr>Process Termination</vt:lpstr>
      <vt:lpstr>Process Termination</vt:lpstr>
      <vt:lpstr>Android Process Importance Hierarchy</vt:lpstr>
      <vt:lpstr>Interprocess Communication</vt:lpstr>
      <vt:lpstr>Communications Models </vt:lpstr>
      <vt:lpstr>Producer-Consumer Problem</vt:lpstr>
      <vt:lpstr>IPC – Shared Memory</vt:lpstr>
      <vt:lpstr>Producer Process – Shared Memory</vt:lpstr>
      <vt:lpstr>Consumer Process – Shared Memory</vt:lpstr>
      <vt:lpstr>What about Filling all the Buffers?</vt:lpstr>
      <vt:lpstr>Producer </vt:lpstr>
      <vt:lpstr>Consumer</vt:lpstr>
      <vt:lpstr>Race Condition</vt:lpstr>
      <vt:lpstr>IPC – Message Passing</vt:lpstr>
      <vt:lpstr>Message Passing (Cont.)</vt:lpstr>
      <vt:lpstr>Implementation of Communication Link</vt:lpstr>
      <vt:lpstr>Direct Communication</vt:lpstr>
      <vt:lpstr>Indirect Communication</vt:lpstr>
      <vt:lpstr>Indirect Communication (Cont.)</vt:lpstr>
      <vt:lpstr>Indirect Communication (Cont.)</vt:lpstr>
      <vt:lpstr>Synchronization</vt:lpstr>
      <vt:lpstr>Buffering</vt:lpstr>
      <vt:lpstr>Pipes</vt:lpstr>
      <vt:lpstr>Ordinary Pipes</vt:lpstr>
      <vt:lpstr>Named Pipes</vt:lpstr>
      <vt:lpstr>Communications in Client-Server Systems</vt:lpstr>
      <vt:lpstr>End of Chapter 3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Abqa Javed</cp:lastModifiedBy>
  <cp:revision>357</cp:revision>
  <cp:lastPrinted>2013-10-02T18:16:40Z</cp:lastPrinted>
  <dcterms:created xsi:type="dcterms:W3CDTF">2011-01-13T23:43:38Z</dcterms:created>
  <dcterms:modified xsi:type="dcterms:W3CDTF">2023-02-07T06:44:36Z</dcterms:modified>
</cp:coreProperties>
</file>