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331" r:id="rId2"/>
    <p:sldId id="332" r:id="rId3"/>
    <p:sldId id="333" r:id="rId4"/>
    <p:sldId id="334" r:id="rId5"/>
    <p:sldId id="377" r:id="rId6"/>
    <p:sldId id="335" r:id="rId7"/>
    <p:sldId id="336" r:id="rId8"/>
    <p:sldId id="337" r:id="rId9"/>
    <p:sldId id="338" r:id="rId10"/>
    <p:sldId id="374" r:id="rId11"/>
    <p:sldId id="378" r:id="rId12"/>
    <p:sldId id="341" r:id="rId13"/>
    <p:sldId id="380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7" r:id="rId22"/>
    <p:sldId id="358" r:id="rId23"/>
    <p:sldId id="388" r:id="rId24"/>
    <p:sldId id="389" r:id="rId25"/>
    <p:sldId id="390" r:id="rId26"/>
    <p:sldId id="359" r:id="rId27"/>
    <p:sldId id="360" r:id="rId28"/>
    <p:sldId id="373" r:id="rId29"/>
    <p:sldId id="397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76" r:id="rId38"/>
    <p:sldId id="369" r:id="rId39"/>
    <p:sldId id="371" r:id="rId40"/>
    <p:sldId id="37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 autoAdjust="0"/>
    <p:restoredTop sz="94626"/>
  </p:normalViewPr>
  <p:slideViewPr>
    <p:cSldViewPr snapToGrid="0">
      <p:cViewPr varScale="1">
        <p:scale>
          <a:sx n="70" d="100"/>
          <a:sy n="70" d="100"/>
        </p:scale>
        <p:origin x="1338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40964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30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1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7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13071C3A-881C-48B3-B309-1D92C9DD8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1D8F37CA-C0AA-4EA5-95A9-4F33D4E5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CFEE2A4B-553A-4DCA-8D0B-3BB07C4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2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xmlns="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xmlns="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90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5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7712BD98-8FD1-4C5B-ACCD-B506C3F30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3646A7-87D1-4E08-9877-083F79BE34C5}" type="slidenum">
              <a:rPr lang="en-US" altLang="en-US" smtClean="0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8DCF3906-A485-420D-A07D-6796D1373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7B4482B-2E5E-4B60-925B-792A62447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04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xmlns="" id="{4BB7AAAF-2D0D-444E-9C4A-241B80536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8E20DC-D625-4FC1-80D1-197547D6A0FC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E9908802-64CA-49E3-931A-595B2C94C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AC4CBFD-A424-47AF-AE08-5BE9978F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9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94713BEE-C1CE-484C-819E-C7874EAB1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3D603-B8D2-4718-A866-542F17F0E42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58D9914-4AE8-433F-9B79-3F9210954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1AF60734-AFF9-4268-9BD1-9AFF6E1D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25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xmlns="" id="{17EBCBBF-41C5-425A-8C78-5D293D9B8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086FDF-C283-4A26-A609-6B6E5A4F7611}" type="slidenum">
              <a:rPr lang="en-US" altLang="en-US" smtClean="0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B9B233EF-4231-4BA9-9EEF-1E69C0C6D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C24EF9F7-118A-440E-835D-273EF500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8748FDE-E8BC-4A9C-A7E9-E83C7D708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B4739B-763B-41A7-BF7B-6390169FD7EB}" type="slidenum">
              <a:rPr lang="en-US" altLang="en-US" smtClean="0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2EDC8114-80FF-4527-8452-8939C60B2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3D42AF9C-FB2A-4442-A801-C0230771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0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2F305424-2E1B-470D-A274-29ABA8FF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5790EF-1AC9-4C3D-A973-AAE8B010255A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D5C964FA-22D0-4E05-B730-D533B6A44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880E7091-F446-484C-8E4A-417D2AC58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45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5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CF84B4F2-9D3B-4B2F-BF96-A59F22577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FC7D05-D70C-4688-A6EC-0CAD37F60868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B362FC63-0CF8-4F27-8D50-36C311771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05EA1D9E-4BA7-46A6-8A84-EDB8389F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83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xmlns="" id="{E5962F69-093A-408F-B384-7C8444BF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6DE1FD-0744-4729-8EA7-07AB55511A72}" type="slidenum">
              <a:rPr lang="en-US" altLang="en-US" smtClean="0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EF35BB1E-D520-47C0-8054-BC16A9F2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5BD69566-D1C2-496F-B046-36CA881CC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76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xmlns="" id="{F2B3D9C8-405E-4869-B7DA-C0EA2952C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09621-5A44-4CBF-82F9-AF59D7D29429}" type="slidenum">
              <a:rPr lang="en-US" altLang="en-US" smtClean="0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7E4665BD-4253-40F1-BC78-DE8BBDAB7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76713D87-7305-49B3-91D0-F30C4463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xmlns="" id="{DAE79D6A-67CB-4C69-BA94-F4EE051A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124DD7-701B-4C62-BB67-32CAEE595173}" type="slidenum">
              <a:rPr lang="en-US" altLang="en-US" smtClean="0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1B7687CC-A2DC-4DB6-9D2E-F0DF0D82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18288A69-48FB-4D7D-9160-2B0CCFFD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89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xmlns="" id="{825BBC46-A330-4F4A-B305-93B88114E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1AA22-768A-4441-B4A7-7B9EE0F1CEA2}" type="slidenum">
              <a:rPr lang="en-US" altLang="en-US" smtClean="0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52C4AF6F-3A33-4B3D-A9C5-999D34DE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03C39424-7CC6-4EAD-B6CC-B6829E4E3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31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xmlns="" id="{74F122F5-4598-4486-AEE9-A0E29FCC7F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53488"/>
            <a:ext cx="305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04" tIns="45801" rIns="91604" bIns="45801" anchor="b"/>
          <a:lstStyle>
            <a:lvl1pPr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87849D-3357-408B-BE81-D941B68A9C17}" type="slidenum">
              <a:rPr lang="en-US" altLang="en-US" sz="1200">
                <a:latin typeface="Helvetica" panose="020B0604020202020204" pitchFamily="34" charset="0"/>
              </a:rPr>
              <a:pPr algn="r"/>
              <a:t>36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73C4DCE4-88C5-4C98-9DA5-E017D80E1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9765D6DE-A5FC-47F0-B3FB-BFABDB9A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5BB938EB-EAE1-4FAC-BCB5-53974E688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9AA36B63-1BA8-465A-9F47-478166EC3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8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xmlns="" id="{D3517A6B-4F86-4BF0-A7FB-1BD5EBE18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116B57-7969-4071-A746-9D77D5F1E3CB}" type="slidenum">
              <a:rPr lang="en-US" altLang="en-US" smtClean="0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xmlns="" id="{7878F00E-B648-4612-B5CB-D00AADE35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xmlns="" id="{1DC6BA39-1EDC-4A74-8794-176CC37BF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1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xmlns="" id="{A98BD5E9-68DB-44E3-B64A-5E17DF84C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6A8B9C-1E5D-4E07-B8D8-9FCDFD426338}" type="slidenum">
              <a:rPr lang="en-US" altLang="en-US" smtClean="0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21B327CA-F749-48DD-B520-75AA26D49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F1ED87E5-76C2-4D48-98D1-5C54D1AA7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30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xmlns="" id="{0D5813B0-A22D-4F2C-8A3F-0BFE4DE6B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2ED1-C80C-4561-A421-39FDA9B078BC}" type="slidenum">
              <a:rPr lang="en-US" altLang="en-US" smtClean="0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1C79D5CE-BCEF-4B0F-9D0F-A5485F9BA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E6ECB659-BD3A-4C4F-8EF1-B79B7B484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15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xmlns="" id="{5B7BA288-9799-4FCC-AA27-DAA56CA5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55C74086-1C19-4246-8A2B-B6C7CCC34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xmlns="" id="{2E3FD3FF-5B29-43D0-9279-B7FF5B29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xmlns="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6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0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2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2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B2858C04-233B-4F84-8B85-EA895CEAF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7E4843CC-89D3-47B0-BBCC-C97C1F2F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xmlns="" id="{CAD927E8-64DE-4671-A690-608A456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13537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xmlns="" id="{9FB1F3DE-869C-4D7F-9A3F-53A8F1DC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xmlns="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xmlns="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</a:t>
            </a:r>
            <a:r>
              <a:rPr lang="en-US" altLang="en-US" dirty="0" smtClean="0"/>
              <a:t>X</a:t>
            </a:r>
            <a:endParaRPr lang="en-US" altLang="en-US" dirty="0"/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xmlns="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</a:p>
          <a:p>
            <a:r>
              <a:rPr lang="en-US" altLang="en-US" dirty="0"/>
              <a:t>One-to-One</a:t>
            </a:r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multicore system because only one may be in kernel at a time</a:t>
            </a:r>
          </a:p>
          <a:p>
            <a:r>
              <a:rPr lang="en-US" altLang="en-US" dirty="0"/>
              <a:t>Few systems currently use this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xmlns="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xmlns="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smtClean="0"/>
              <a:t> Not </a:t>
            </a:r>
            <a:r>
              <a:rPr lang="en-US" altLang="en-US" dirty="0"/>
              <a:t>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xmlns="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A98DC882-9265-4F2A-AAAB-DD166A26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A2E2CD6A-C625-47A4-91CD-EAFB177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xmlns="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xmlns="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xmlns="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1233488"/>
            <a:ext cx="7703067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203D3746-8758-479C-93A3-DC90B12F6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BE2970C8-8537-47B0-BAC1-E14D29076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2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endParaRPr lang="en-US" altLang="en-US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9DE6F01A-727E-4FA1-9360-3180865E3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33488"/>
            <a:ext cx="7613780" cy="4465637"/>
          </a:xfrm>
        </p:spPr>
        <p:txBody>
          <a:bodyPr/>
          <a:lstStyle/>
          <a:p>
            <a:r>
              <a:rPr lang="en-US" altLang="en-US" dirty="0"/>
              <a:t>May be provided either as user-level or kernel-level</a:t>
            </a:r>
          </a:p>
          <a:p>
            <a:r>
              <a:rPr lang="en-US" altLang="en-US" dirty="0"/>
              <a:t>A POSIX standard (IEEE 1003.1c) API for thread creation and synchronization</a:t>
            </a:r>
          </a:p>
          <a:p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r>
              <a:rPr lang="en-US" altLang="en-US" dirty="0"/>
              <a:t>API specifies behavior of the thread library, implementation is up to development of the library</a:t>
            </a:r>
          </a:p>
          <a:p>
            <a:r>
              <a:rPr lang="en-US" altLang="en-US" dirty="0"/>
              <a:t>Common in UNIX operating systems (Linux &amp; Mac OS X)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F9E55120-F5D0-46C2-82BE-CA660613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94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FC74C183-73E7-433E-B44B-AE297348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84407" cy="4478337"/>
          </a:xfrm>
        </p:spPr>
        <p:txBody>
          <a:bodyPr/>
          <a:lstStyle/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Five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Fork-Join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Dispatch</a:t>
            </a:r>
          </a:p>
          <a:p>
            <a:pPr lvl="1"/>
            <a:r>
              <a:rPr lang="en-US" altLang="en-US" dirty="0"/>
              <a:t>Intel Threading Building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xmlns="" id="{407548F8-7BBB-488A-9C64-FEFB3E11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Pools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1DAB4466-FF5C-42A6-98D5-F594A5A1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081088"/>
            <a:ext cx="7686221" cy="4478337"/>
          </a:xfrm>
        </p:spPr>
        <p:txBody>
          <a:bodyPr/>
          <a:lstStyle/>
          <a:p>
            <a:r>
              <a:rPr lang="en-US" altLang="en-US" dirty="0"/>
              <a:t>Create a number of threads in a pool 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slightly faster to service a request with an existing thread than create a new thread</a:t>
            </a:r>
          </a:p>
          <a:p>
            <a:pPr lvl="1"/>
            <a:r>
              <a:rPr lang="en-US" altLang="en-US" dirty="0"/>
              <a:t>Allows the number of threads in the application(s) to be bound to the size of the pool</a:t>
            </a:r>
          </a:p>
          <a:p>
            <a:pPr lvl="1"/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dirty="0" err="1"/>
              <a:t>i.e,Tasks</a:t>
            </a:r>
            <a:r>
              <a:rPr lang="en-US" altLang="en-US" dirty="0"/>
              <a:t> could be scheduled to run periodically</a:t>
            </a:r>
          </a:p>
          <a:p>
            <a:r>
              <a:rPr lang="en-US" altLang="en-US" dirty="0"/>
              <a:t>Windows API supports thread pools: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xmlns="" id="{96B7209D-1875-45AD-B783-C40EB7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Fork-Join Parallelism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xmlns="" id="{BD5D55A5-3CD4-45C3-AEDE-1B3CAE79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threads (tasks) are </a:t>
            </a:r>
            <a:r>
              <a:rPr lang="en-US" altLang="en-US" b="1"/>
              <a:t>forked</a:t>
            </a:r>
            <a:r>
              <a:rPr lang="en-US" altLang="en-US"/>
              <a:t>, and then </a:t>
            </a:r>
            <a:r>
              <a:rPr lang="en-US" altLang="en-US" b="1"/>
              <a:t>joined</a:t>
            </a:r>
            <a:r>
              <a:rPr lang="en-US" altLang="en-US"/>
              <a:t>.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xmlns="" id="{D71E8547-BE08-417E-B714-75D03F5D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83845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xmlns="" id="{E70855C1-DCE3-42CB-A4C8-7B958406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Fork-Join Parallelism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xmlns="" id="{D8025F3E-39A7-4B92-9FF0-6B73CEC4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 algorithm for fork-join strategy: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xmlns="" id="{18A3EBE2-4330-4DB9-A558-3710736C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778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xmlns="" id="{A60B8B1B-D780-4852-8E0D-49911E9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Fork-Join Parallelism</a:t>
            </a:r>
          </a:p>
        </p:txBody>
      </p:sp>
      <p:pic>
        <p:nvPicPr>
          <p:cNvPr id="65538" name="Picture 1">
            <a:extLst>
              <a:ext uri="{FF2B5EF4-FFF2-40B4-BE49-F238E27FC236}">
                <a16:creationId xmlns:a16="http://schemas.microsoft.com/office/drawing/2014/main" xmlns="" id="{B3C03BAD-DAA6-436B-95DB-DD28333B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482725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xmlns="" id="{544669B9-2DEA-421A-8382-2BC0EEE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4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OpenMP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xmlns="" id="{14946A5B-F4DA-4E2D-9FE7-9A6C90AEC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73200"/>
            <a:ext cx="6972774" cy="3997325"/>
          </a:xfrm>
        </p:spPr>
        <p:txBody>
          <a:bodyPr/>
          <a:lstStyle/>
          <a:p>
            <a:r>
              <a:rPr lang="en-US" altLang="en-US" dirty="0"/>
              <a:t>Set of compiler directives and an API for C, C++, FORTRAN </a:t>
            </a:r>
          </a:p>
          <a:p>
            <a:r>
              <a:rPr lang="en-US" altLang="en-US" dirty="0"/>
              <a:t>Provides support for parallel programming in shared-memory environments</a:t>
            </a:r>
          </a:p>
          <a:p>
            <a:r>
              <a:rPr lang="en-US" altLang="en-US" dirty="0"/>
              <a:t>Identifies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regions </a:t>
            </a:r>
            <a:r>
              <a:rPr lang="en-US" altLang="en-US" dirty="0"/>
              <a:t>– blocks of code that can run in parallel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Create as many threads as there are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63EDC882-8B59-4594-B276-CFAD243C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27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E0F26652-E0BE-449C-A693-21DA9E1C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187450"/>
            <a:ext cx="7753740" cy="4478338"/>
          </a:xfrm>
        </p:spPr>
        <p:txBody>
          <a:bodyPr/>
          <a:lstStyle/>
          <a:p>
            <a:r>
              <a:rPr lang="en-US" altLang="en-US" dirty="0"/>
              <a:t>Apple technology for macOS and iOS operating systems</a:t>
            </a:r>
          </a:p>
          <a:p>
            <a:r>
              <a:rPr lang="en-US" altLang="en-US" dirty="0"/>
              <a:t>Extensions to C, C++ and Objective-C languages, API, and run-time library</a:t>
            </a:r>
          </a:p>
          <a:p>
            <a:r>
              <a:rPr lang="en-US" altLang="en-US" dirty="0"/>
              <a:t>Allows identification of parallel sections</a:t>
            </a:r>
          </a:p>
          <a:p>
            <a:r>
              <a:rPr lang="en-US" altLang="en-US" dirty="0"/>
              <a:t>Manages most of the details of threading</a:t>
            </a:r>
          </a:p>
          <a:p>
            <a:r>
              <a:rPr lang="en-US" altLang="en-US" dirty="0"/>
              <a:t>Block is in “^{ }” 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anose="02070309020205020404" pitchFamily="49" charset="0"/>
              </a:rPr>
              <a:t>ˆ{ printf("I am a block"); } </a:t>
            </a:r>
            <a:br>
              <a:rPr lang="ro-RO" altLang="en-US" b="1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Blocks placed in dispatch queue</a:t>
            </a:r>
          </a:p>
          <a:p>
            <a:pPr lvl="1"/>
            <a:r>
              <a:rPr lang="en-US" altLang="en-US" dirty="0"/>
              <a:t>Assigned to available thread in thread pool when removed from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7B806D4C-6940-4E14-B304-1F7CFEF6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2AF9024C-9C3C-4274-AB7B-7B0D8B7A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2" y="1203325"/>
            <a:ext cx="7688426" cy="4478338"/>
          </a:xfrm>
        </p:spPr>
        <p:txBody>
          <a:bodyPr/>
          <a:lstStyle/>
          <a:p>
            <a:r>
              <a:rPr lang="en-US" altLang="en-US" dirty="0"/>
              <a:t>Two types of dispatch queues:</a:t>
            </a:r>
          </a:p>
          <a:p>
            <a:pPr lvl="1"/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 queue</a:t>
            </a:r>
          </a:p>
          <a:p>
            <a:pPr lvl="2"/>
            <a:r>
              <a:rPr lang="en-US" altLang="en-US" dirty="0"/>
              <a:t>Programmers can create additional serial queues within program</a:t>
            </a:r>
          </a:p>
          <a:p>
            <a:pPr lvl="1"/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time</a:t>
            </a:r>
          </a:p>
          <a:p>
            <a:pPr marL="857250" lvl="2" indent="0"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xmlns="" id="{3E06E839-D948-468F-B190-B5CDABB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233853"/>
            <a:ext cx="7727950" cy="576262"/>
          </a:xfrm>
        </p:spPr>
        <p:txBody>
          <a:bodyPr/>
          <a:lstStyle/>
          <a:p>
            <a:r>
              <a:rPr lang="en-US" altLang="en-US" dirty="0"/>
              <a:t>Intel Threading Building Blocks (TBB)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xmlns="" id="{4B964262-47E7-4DB6-A63C-554FF6EA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Template library for designing parallel C++ programs</a:t>
            </a:r>
          </a:p>
          <a:p>
            <a:r>
              <a:rPr lang="en-US" altLang="en-US" dirty="0"/>
              <a:t>A serial version of a simple for loop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xmlns="" id="{0AECC45F-AE48-41B9-BBCF-8CA2461C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112963"/>
            <a:ext cx="3721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xmlns="" id="{F4FAEF8D-141E-4014-81C2-5AD32F55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xmlns="" id="{69649437-64F3-4573-8F48-4963AC54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940550" cy="4530725"/>
          </a:xfrm>
        </p:spPr>
        <p:txBody>
          <a:bodyPr/>
          <a:lstStyle/>
          <a:p>
            <a:r>
              <a:rPr lang="en-US" altLang="en-US" dirty="0"/>
              <a:t>Identify the basic components of a thread, and contrast threads and processes</a:t>
            </a:r>
          </a:p>
          <a:p>
            <a:r>
              <a:rPr lang="en-US" altLang="en-US" dirty="0"/>
              <a:t>Describe the benefits and challenges of </a:t>
            </a:r>
            <a:r>
              <a:rPr lang="en-US" altLang="en-US" dirty="0" err="1"/>
              <a:t>designng</a:t>
            </a:r>
            <a:r>
              <a:rPr lang="en-US" altLang="en-US" dirty="0"/>
              <a:t> multithreaded applications</a:t>
            </a:r>
          </a:p>
          <a:p>
            <a:r>
              <a:rPr lang="en-US" altLang="en-US" dirty="0"/>
              <a:t>Illustrate different approaches to implicit threading including thread pools, fork-join, and Grand Central Dispatch</a:t>
            </a:r>
          </a:p>
          <a:p>
            <a:r>
              <a:rPr lang="en-US" altLang="en-US" dirty="0"/>
              <a:t>Describe how the Windows and Linux operating systems represent threads</a:t>
            </a:r>
          </a:p>
          <a:p>
            <a:r>
              <a:rPr lang="en-US" altLang="en-US" dirty="0"/>
              <a:t>Designing multithreaded applications using the </a:t>
            </a:r>
            <a:r>
              <a:rPr lang="en-US" altLang="en-US" dirty="0" err="1"/>
              <a:t>Pthreads</a:t>
            </a:r>
            <a:r>
              <a:rPr lang="en-US" altLang="en-US" dirty="0"/>
              <a:t>, Java, and Windows threading APIs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xmlns="" id="{E38D4671-065E-48FB-994B-D2E5E93E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74752EA8-B31F-42FC-AC88-93660F763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756" y="1164839"/>
            <a:ext cx="7719753" cy="5156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xmlns="" id="{5A4A892A-809A-4516-AB08-9E20E9A5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6237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xmlns="" id="{E0ACA4C6-47F5-415C-B47D-5700AEF1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46175"/>
            <a:ext cx="7672031" cy="4430713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xmlns="" id="{46D4A08B-A3B9-409D-9FF5-9A70E4A5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28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7D8769D7-C343-444C-A0E2-10A79AC9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57275"/>
            <a:ext cx="7735078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Invoking thread cancellation </a:t>
            </a:r>
            <a:r>
              <a:rPr lang="en-US" altLang="en-US" dirty="0" smtClean="0">
                <a:cs typeface="ＭＳ Ｐゴシック" charset="-128"/>
              </a:rPr>
              <a:t>requests, </a:t>
            </a:r>
            <a:r>
              <a:rPr lang="en-US" altLang="en-US" dirty="0">
                <a:cs typeface="ＭＳ Ｐゴシック" charset="-128"/>
              </a:rPr>
              <a:t>but actual cancellation depends on thread state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cancellation point</a:t>
            </a:r>
          </a:p>
          <a:p>
            <a:pPr lvl="2">
              <a:defRPr/>
            </a:pPr>
            <a:r>
              <a:rPr lang="en-US" altLang="en-US" dirty="0"/>
              <a:t>i.e.,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89091" name="Picture 1">
            <a:extLst>
              <a:ext uri="{FF2B5EF4-FFF2-40B4-BE49-F238E27FC236}">
                <a16:creationId xmlns:a16="http://schemas.microsoft.com/office/drawing/2014/main" xmlns="" id="{45A1D62A-4B0A-490B-8A95-06E0D48B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63738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xmlns="" id="{2580DFDB-6ABD-4948-952F-076F0CA2C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xmlns="" id="{1C7EAF96-DD82-4FEA-A725-EF91F94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768383" cy="44783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Thread-local storage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r>
              <a:rPr lang="en-US" altLang="en-US" dirty="0"/>
              <a:t>Useful when you do not have control over the thread creation process (i.e., when using a thread pool)</a:t>
            </a:r>
          </a:p>
          <a:p>
            <a:r>
              <a:rPr lang="en-US" altLang="en-US" dirty="0"/>
              <a:t>Different from local variables</a:t>
            </a:r>
          </a:p>
          <a:p>
            <a:pPr lvl="1"/>
            <a:r>
              <a:rPr lang="en-US" altLang="en-US" dirty="0"/>
              <a:t>Local variables visible only during single function invocation</a:t>
            </a:r>
          </a:p>
          <a:p>
            <a:pPr lvl="1"/>
            <a:r>
              <a:rPr lang="en-US" altLang="en-US" dirty="0"/>
              <a:t>TLS visible across function invocations</a:t>
            </a:r>
          </a:p>
          <a:p>
            <a:r>
              <a:rPr lang="en-US" altLang="en-US" dirty="0"/>
              <a:t>Similar to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/>
            <a:r>
              <a:rPr lang="en-US" altLang="en-US" dirty="0"/>
              <a:t>TLS is unique to each thread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xmlns="" id="{65E82D8D-F606-4BB6-910E-3E1D7A76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463" y="228830"/>
            <a:ext cx="7526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xmlns="" id="{A8495397-A30B-4D32-9963-DA7E6469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7588"/>
            <a:ext cx="5316538" cy="4964112"/>
          </a:xfrm>
        </p:spPr>
        <p:txBody>
          <a:bodyPr/>
          <a:lstStyle/>
          <a:p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LWP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Appears to be a virtual processor on which process can schedule user thread to run</a:t>
            </a:r>
          </a:p>
          <a:p>
            <a:pPr lvl="1"/>
            <a:r>
              <a:rPr lang="en-US" altLang="en-US" dirty="0"/>
              <a:t>Each LWP attached to kernel thread</a:t>
            </a:r>
          </a:p>
          <a:p>
            <a:r>
              <a:rPr lang="en-US" altLang="en-US" dirty="0" smtClean="0"/>
              <a:t>Scheduler </a:t>
            </a:r>
            <a:r>
              <a:rPr lang="en-US" altLang="en-US" dirty="0"/>
              <a:t>activations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handler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thread library</a:t>
            </a:r>
          </a:p>
          <a:p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xmlns="" id="{7DC26CCE-1C29-4F40-8E4C-6E777703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16175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xmlns="" id="{1BE107B7-66B8-4C35-8B17-BBEE9D169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228830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System Examples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xmlns="" id="{62E93B1B-E3ED-4356-9357-11040365D0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en-US"/>
              <a:t>Windows Threads</a:t>
            </a:r>
          </a:p>
          <a:p>
            <a:r>
              <a:rPr lang="en-US" altLang="en-US"/>
              <a:t>Linux Threads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xmlns="" id="{119AA1B0-0B6B-4557-94CD-C696EC502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64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Threads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xmlns="" id="{9A0C3CF5-1789-4524-A426-288D68408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130300"/>
            <a:ext cx="7763068" cy="5141913"/>
          </a:xfrm>
        </p:spPr>
        <p:txBody>
          <a:bodyPr/>
          <a:lstStyle/>
          <a:p>
            <a:r>
              <a:rPr lang="en-US" altLang="en-US" dirty="0"/>
              <a:t>Windows API – primary API for Windows applications</a:t>
            </a:r>
          </a:p>
          <a:p>
            <a:r>
              <a:rPr lang="en-US" altLang="en-US" dirty="0"/>
              <a:t>Implements the one-to-one mapping, kernel-level</a:t>
            </a:r>
          </a:p>
          <a:p>
            <a:r>
              <a:rPr lang="en-US" altLang="en-US" dirty="0"/>
              <a:t>Each thread contains</a:t>
            </a:r>
          </a:p>
          <a:p>
            <a:pPr lvl="1"/>
            <a:r>
              <a:rPr lang="en-US" altLang="en-US" dirty="0"/>
              <a:t>A thread id</a:t>
            </a:r>
          </a:p>
          <a:p>
            <a:pPr lvl="1"/>
            <a:r>
              <a:rPr lang="en-US" altLang="en-US" dirty="0"/>
              <a:t>Register set representing state of processor</a:t>
            </a:r>
          </a:p>
          <a:p>
            <a:pPr lvl="1"/>
            <a:r>
              <a:rPr lang="en-US" altLang="en-US" dirty="0"/>
              <a:t>Separate user and kernel stacks for when thread runs in user mode or kernel mode</a:t>
            </a:r>
          </a:p>
          <a:p>
            <a:pPr lvl="1"/>
            <a:r>
              <a:rPr lang="en-US" altLang="en-US" dirty="0"/>
              <a:t>Private data storage area used by run-time libraries and dynamic link libraries (DLLs)</a:t>
            </a:r>
          </a:p>
          <a:p>
            <a:r>
              <a:rPr lang="en-US" altLang="en-US" dirty="0"/>
              <a:t>The register set, stacks, and private storage area are known as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context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thread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xmlns="" id="{706217A8-F3F8-485D-B043-6CC2F9CD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64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Threads (Cont.)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xmlns="" id="{80C93C6D-5B8E-43FC-AA4D-622881817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06500"/>
            <a:ext cx="7701092" cy="5141913"/>
          </a:xfrm>
        </p:spPr>
        <p:txBody>
          <a:bodyPr/>
          <a:lstStyle/>
          <a:p>
            <a:r>
              <a:rPr lang="en-US" altLang="en-US" dirty="0"/>
              <a:t>The primary data structures of a thread include:</a:t>
            </a:r>
          </a:p>
          <a:p>
            <a:pPr lvl="1"/>
            <a:r>
              <a:rPr lang="en-US" altLang="en-US" dirty="0"/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 altLang="en-US" dirty="0"/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 altLang="en-US" dirty="0"/>
              <a:t>TEB (thread environment block) – thread id, user-mode stack, thread-local storage, in user space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xmlns="" id="{A83B2EB4-BA9F-4468-9748-66079CAC4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Linux Threads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89CC8EC9-347D-4989-9EE5-6AE0B546C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1092200"/>
            <a:ext cx="7594308" cy="44958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defRPr/>
            </a:pPr>
            <a:r>
              <a:rPr lang="en-US" altLang="en-US" dirty="0"/>
              <a:t>Flags control behavior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4451" name="Picture 1">
            <a:extLst>
              <a:ext uri="{FF2B5EF4-FFF2-40B4-BE49-F238E27FC236}">
                <a16:creationId xmlns:a16="http://schemas.microsoft.com/office/drawing/2014/main" xmlns="" id="{4A30D8FF-ECBB-4EF4-9DE7-A53BC09D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032125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xmlns="" id="{1A4E1028-A5C4-45A4-B6C0-DFAAAFA6F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xmlns="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xmlns="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xmlns="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xmlns="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puts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xmlns="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15920</TotalTime>
  <Words>1484</Words>
  <Application>Microsoft Office PowerPoint</Application>
  <PresentationFormat>On-screen Show (4:3)</PresentationFormat>
  <Paragraphs>258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MS PGothic</vt:lpstr>
      <vt:lpstr>MS PGothic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Outline</vt:lpstr>
      <vt:lpstr>Objectives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Implicit Threading</vt:lpstr>
      <vt:lpstr>Thread Pools</vt:lpstr>
      <vt:lpstr>Fork-Join Parallelism</vt:lpstr>
      <vt:lpstr>Fork-Join Parallelism</vt:lpstr>
      <vt:lpstr>Fork-Join Parallelism</vt:lpstr>
      <vt:lpstr>OpenMP</vt:lpstr>
      <vt:lpstr>Grand Central Dispatch</vt:lpstr>
      <vt:lpstr>Grand Central Dispatch</vt:lpstr>
      <vt:lpstr>Intel Threading Building Blocks (TBB)</vt:lpstr>
      <vt:lpstr>Threading Issues</vt:lpstr>
      <vt:lpstr>Signal Handling</vt:lpstr>
      <vt:lpstr>Thread Cancellation</vt:lpstr>
      <vt:lpstr>Thread Cancellation (Cont.)</vt:lpstr>
      <vt:lpstr>Thread-Local Storage</vt:lpstr>
      <vt:lpstr>Scheduler Activations</vt:lpstr>
      <vt:lpstr>Operating System Examples</vt:lpstr>
      <vt:lpstr>Windows Threads</vt:lpstr>
      <vt:lpstr>Windows Threads (Cont.)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Abqa Javed</cp:lastModifiedBy>
  <cp:revision>236</cp:revision>
  <cp:lastPrinted>2013-09-10T17:57:57Z</cp:lastPrinted>
  <dcterms:created xsi:type="dcterms:W3CDTF">2011-01-13T23:43:38Z</dcterms:created>
  <dcterms:modified xsi:type="dcterms:W3CDTF">2023-02-14T08:39:20Z</dcterms:modified>
</cp:coreProperties>
</file>