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4"/>
  </p:notesMasterIdLst>
  <p:handoutMasterIdLst>
    <p:handoutMasterId r:id="rId55"/>
  </p:handoutMasterIdLst>
  <p:sldIdLst>
    <p:sldId id="331" r:id="rId2"/>
    <p:sldId id="332" r:id="rId3"/>
    <p:sldId id="333" r:id="rId4"/>
    <p:sldId id="334" r:id="rId5"/>
    <p:sldId id="336" r:id="rId6"/>
    <p:sldId id="401" r:id="rId7"/>
    <p:sldId id="402" r:id="rId8"/>
    <p:sldId id="337" r:id="rId9"/>
    <p:sldId id="338" r:id="rId10"/>
    <p:sldId id="339" r:id="rId11"/>
    <p:sldId id="340" r:id="rId12"/>
    <p:sldId id="341" r:id="rId13"/>
    <p:sldId id="403" r:id="rId14"/>
    <p:sldId id="419" r:id="rId15"/>
    <p:sldId id="424" r:id="rId16"/>
    <p:sldId id="423" r:id="rId17"/>
    <p:sldId id="350" r:id="rId18"/>
    <p:sldId id="351" r:id="rId19"/>
    <p:sldId id="352" r:id="rId20"/>
    <p:sldId id="348" r:id="rId21"/>
    <p:sldId id="425" r:id="rId22"/>
    <p:sldId id="427" r:id="rId23"/>
    <p:sldId id="426" r:id="rId24"/>
    <p:sldId id="354" r:id="rId25"/>
    <p:sldId id="400" r:id="rId26"/>
    <p:sldId id="356" r:id="rId27"/>
    <p:sldId id="404" r:id="rId28"/>
    <p:sldId id="358" r:id="rId29"/>
    <p:sldId id="362" r:id="rId30"/>
    <p:sldId id="405" r:id="rId31"/>
    <p:sldId id="365" r:id="rId32"/>
    <p:sldId id="411" r:id="rId33"/>
    <p:sldId id="412" r:id="rId34"/>
    <p:sldId id="413" r:id="rId35"/>
    <p:sldId id="364" r:id="rId36"/>
    <p:sldId id="414" r:id="rId37"/>
    <p:sldId id="363" r:id="rId38"/>
    <p:sldId id="367" r:id="rId39"/>
    <p:sldId id="407" r:id="rId40"/>
    <p:sldId id="408" r:id="rId41"/>
    <p:sldId id="368" r:id="rId42"/>
    <p:sldId id="369" r:id="rId43"/>
    <p:sldId id="371" r:id="rId44"/>
    <p:sldId id="416" r:id="rId45"/>
    <p:sldId id="390" r:id="rId46"/>
    <p:sldId id="391" r:id="rId47"/>
    <p:sldId id="392" r:id="rId48"/>
    <p:sldId id="393" r:id="rId49"/>
    <p:sldId id="394" r:id="rId50"/>
    <p:sldId id="395" r:id="rId51"/>
    <p:sldId id="396" r:id="rId52"/>
    <p:sldId id="417" r:id="rId5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70" d="100"/>
          <a:sy n="70" d="100"/>
        </p:scale>
        <p:origin x="1308"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1536531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2947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319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1288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3405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089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0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169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13681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5058" name="Rectangle 2">
            <a:extLst>
              <a:ext uri="{FF2B5EF4-FFF2-40B4-BE49-F238E27FC236}">
                <a16:creationId xmlns=""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130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25746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6687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51202" name="Rectangle 2">
            <a:extLst>
              <a:ext uri="{FF2B5EF4-FFF2-40B4-BE49-F238E27FC236}">
                <a16:creationId xmlns=""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9624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3250" name="Rectangle 2">
            <a:extLst>
              <a:ext uri="{FF2B5EF4-FFF2-40B4-BE49-F238E27FC236}">
                <a16:creationId xmlns=""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507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0131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3227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 xmlns:a16="http://schemas.microsoft.com/office/drawing/2014/main" id="{D45BD6AA-AA62-40DB-8F69-01F08437F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62466" name="Rectangle 2">
            <a:extLst>
              <a:ext uri="{FF2B5EF4-FFF2-40B4-BE49-F238E27FC236}">
                <a16:creationId xmlns="" xmlns:a16="http://schemas.microsoft.com/office/drawing/2014/main" id="{499FCC36-49F5-4AC9-B366-1E5304ED0614}"/>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86675AAA-4A00-4B97-B2FA-3C42BBC86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6190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70658" name="Rectangle 2">
            <a:extLst>
              <a:ext uri="{FF2B5EF4-FFF2-40B4-BE49-F238E27FC236}">
                <a16:creationId xmlns=""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139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279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8814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70658" name="Rectangle 2">
            <a:extLst>
              <a:ext uri="{FF2B5EF4-FFF2-40B4-BE49-F238E27FC236}">
                <a16:creationId xmlns=""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 xmlns:a16="http://schemas.microsoft.com/office/drawing/2014/main" id="{601D3384-8B05-485F-A2EF-9587B33F3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389D00-F0DB-4575-A202-8ED00A374984}"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79874" name="Rectangle 2">
            <a:extLst>
              <a:ext uri="{FF2B5EF4-FFF2-40B4-BE49-F238E27FC236}">
                <a16:creationId xmlns="" xmlns:a16="http://schemas.microsoft.com/office/drawing/2014/main" id="{7717566B-D582-4B91-9A71-0FBF1749F47A}"/>
              </a:ext>
            </a:extLst>
          </p:cNvPr>
          <p:cNvSpPr>
            <a:spLocks noGrp="1" noRot="1" noChangeAspect="1" noChangeArrowheads="1" noTextEdit="1"/>
          </p:cNvSpPr>
          <p:nvPr>
            <p:ph type="sldImg"/>
          </p:nvPr>
        </p:nvSpPr>
        <p:spPr>
          <a:ln/>
        </p:spPr>
      </p:sp>
      <p:sp>
        <p:nvSpPr>
          <p:cNvPr id="79875" name="Rectangle 3">
            <a:extLst>
              <a:ext uri="{FF2B5EF4-FFF2-40B4-BE49-F238E27FC236}">
                <a16:creationId xmlns="" xmlns:a16="http://schemas.microsoft.com/office/drawing/2014/main" id="{7C69C62F-2959-411E-8350-C197A5B2F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278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 xmlns:a16="http://schemas.microsoft.com/office/drawing/2014/main" id="{9744F318-B901-4759-942A-94AE30C6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56A34F-CE26-48DF-BDB6-8512C2015D3A}"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81922" name="Rectangle 2">
            <a:extLst>
              <a:ext uri="{FF2B5EF4-FFF2-40B4-BE49-F238E27FC236}">
                <a16:creationId xmlns="" xmlns:a16="http://schemas.microsoft.com/office/drawing/2014/main" id="{5C86FCDC-1A33-4EE6-8446-8BE755FA9381}"/>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2E8154DC-D491-430E-8E74-BCAA616BD2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6044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 xmlns:a16="http://schemas.microsoft.com/office/drawing/2014/main" id="{DE094DDD-260E-455D-8EB0-8BB12FEAE4E8}"/>
              </a:ext>
            </a:extLst>
          </p:cNvPr>
          <p:cNvSpPr>
            <a:spLocks noGrp="1" noRot="1" noChangeAspect="1" noChangeArrowheads="1" noTextEdit="1"/>
          </p:cNvSpPr>
          <p:nvPr>
            <p:ph type="sldImg"/>
          </p:nvPr>
        </p:nvSpPr>
        <p:spPr>
          <a:ln/>
        </p:spPr>
      </p:sp>
      <p:sp>
        <p:nvSpPr>
          <p:cNvPr id="83970" name="Rectangle 3">
            <a:extLst>
              <a:ext uri="{FF2B5EF4-FFF2-40B4-BE49-F238E27FC236}">
                <a16:creationId xmlns="" xmlns:a16="http://schemas.microsoft.com/office/drawing/2014/main" id="{02F1DB9E-007C-446E-AB01-7ED8075C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206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 xmlns:a16="http://schemas.microsoft.com/office/drawing/2014/main" id="{05EA5329-089A-4360-AE7B-2DA62D3B762B}"/>
              </a:ext>
            </a:extLst>
          </p:cNvPr>
          <p:cNvSpPr>
            <a:spLocks noGrp="1" noRot="1" noChangeAspect="1" noChangeArrowheads="1" noTextEdit="1"/>
          </p:cNvSpPr>
          <p:nvPr>
            <p:ph type="sldImg"/>
          </p:nvPr>
        </p:nvSpPr>
        <p:spPr>
          <a:ln/>
        </p:spPr>
      </p:sp>
      <p:sp>
        <p:nvSpPr>
          <p:cNvPr id="86018" name="Rectangle 3">
            <a:extLst>
              <a:ext uri="{FF2B5EF4-FFF2-40B4-BE49-F238E27FC236}">
                <a16:creationId xmlns="" xmlns:a16="http://schemas.microsoft.com/office/drawing/2014/main" id="{0CF6B92D-B96A-44DC-95AA-8E6B6A60E5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6997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 xmlns:a16="http://schemas.microsoft.com/office/drawing/2014/main" id="{437A72EC-432C-4C05-AF8F-5EBA2A9EC62C}"/>
              </a:ext>
            </a:extLst>
          </p:cNvPr>
          <p:cNvSpPr>
            <a:spLocks noGrp="1" noRot="1" noChangeAspect="1" noChangeArrowheads="1" noTextEdit="1"/>
          </p:cNvSpPr>
          <p:nvPr>
            <p:ph type="sldImg"/>
          </p:nvPr>
        </p:nvSpPr>
        <p:spPr>
          <a:ln/>
        </p:spPr>
      </p:sp>
      <p:sp>
        <p:nvSpPr>
          <p:cNvPr id="88066" name="Rectangle 3">
            <a:extLst>
              <a:ext uri="{FF2B5EF4-FFF2-40B4-BE49-F238E27FC236}">
                <a16:creationId xmlns="" xmlns:a16="http://schemas.microsoft.com/office/drawing/2014/main" id="{6BA80304-DFCF-44CB-B40E-CE4EDAC07C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2676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 xmlns:a16="http://schemas.microsoft.com/office/drawing/2014/main" id="{E1F706CE-E2FD-455A-913B-ABCDDAF14B6D}"/>
              </a:ext>
            </a:extLst>
          </p:cNvPr>
          <p:cNvSpPr>
            <a:spLocks noGrp="1" noRot="1" noChangeAspect="1" noChangeArrowheads="1" noTextEdit="1"/>
          </p:cNvSpPr>
          <p:nvPr>
            <p:ph type="sldImg"/>
          </p:nvPr>
        </p:nvSpPr>
        <p:spPr>
          <a:ln/>
        </p:spPr>
      </p:sp>
      <p:sp>
        <p:nvSpPr>
          <p:cNvPr id="91138" name="Rectangle 3">
            <a:extLst>
              <a:ext uri="{FF2B5EF4-FFF2-40B4-BE49-F238E27FC236}">
                <a16:creationId xmlns="" xmlns:a16="http://schemas.microsoft.com/office/drawing/2014/main" id="{8C4D5169-BD41-41A8-A7DA-5865D7BE0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1614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 xmlns:a16="http://schemas.microsoft.com/office/drawing/2014/main" id="{1594E555-7502-473E-ADC7-7EEEF1FEF84C}"/>
              </a:ext>
            </a:extLst>
          </p:cNvPr>
          <p:cNvSpPr>
            <a:spLocks noGrp="1" noRot="1" noChangeAspect="1" noChangeArrowheads="1" noTextEdit="1"/>
          </p:cNvSpPr>
          <p:nvPr>
            <p:ph type="sldImg"/>
          </p:nvPr>
        </p:nvSpPr>
        <p:spPr>
          <a:ln/>
        </p:spPr>
      </p:sp>
      <p:sp>
        <p:nvSpPr>
          <p:cNvPr id="93186" name="Rectangle 3">
            <a:extLst>
              <a:ext uri="{FF2B5EF4-FFF2-40B4-BE49-F238E27FC236}">
                <a16:creationId xmlns="" xmlns:a16="http://schemas.microsoft.com/office/drawing/2014/main" id="{9969F21B-0452-4DCB-967A-6DE887A0EE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253209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 xmlns:a16="http://schemas.microsoft.com/office/drawing/2014/main" id="{33CE3CE7-AC06-40D5-9C70-89C27A609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844920-4587-41BB-A3CA-8E6E52C99E12}"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95234" name="Rectangle 2">
            <a:extLst>
              <a:ext uri="{FF2B5EF4-FFF2-40B4-BE49-F238E27FC236}">
                <a16:creationId xmlns="" xmlns:a16="http://schemas.microsoft.com/office/drawing/2014/main" id="{655DDA23-9478-4C39-A9F1-CD239EFF6C62}"/>
              </a:ext>
            </a:extLst>
          </p:cNvPr>
          <p:cNvSpPr>
            <a:spLocks noGrp="1" noRot="1" noChangeAspect="1" noChangeArrowheads="1" noTextEdit="1"/>
          </p:cNvSpPr>
          <p:nvPr>
            <p:ph type="sldImg"/>
          </p:nvPr>
        </p:nvSpPr>
        <p:spPr>
          <a:ln/>
        </p:spPr>
      </p:sp>
      <p:sp>
        <p:nvSpPr>
          <p:cNvPr id="95235" name="Rectangle 3">
            <a:extLst>
              <a:ext uri="{FF2B5EF4-FFF2-40B4-BE49-F238E27FC236}">
                <a16:creationId xmlns="" xmlns:a16="http://schemas.microsoft.com/office/drawing/2014/main" id="{8C147644-C431-442F-B8E3-9F9A97EEB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8430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 xmlns:a16="http://schemas.microsoft.com/office/drawing/2014/main" id="{8ABEC3AB-CB2F-422A-96FE-FE682CC7E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247B14-7B30-4914-8493-770C5D0217D9}"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99330" name="Rectangle 2">
            <a:extLst>
              <a:ext uri="{FF2B5EF4-FFF2-40B4-BE49-F238E27FC236}">
                <a16:creationId xmlns="" xmlns:a16="http://schemas.microsoft.com/office/drawing/2014/main" id="{C8100621-F24D-4E56-8558-0B896D93F8E1}"/>
              </a:ext>
            </a:extLst>
          </p:cNvPr>
          <p:cNvSpPr>
            <a:spLocks noGrp="1" noRot="1" noChangeAspect="1" noChangeArrowheads="1" noTextEdit="1"/>
          </p:cNvSpPr>
          <p:nvPr>
            <p:ph type="sldImg"/>
          </p:nvPr>
        </p:nvSpPr>
        <p:spPr>
          <a:ln/>
        </p:spPr>
      </p:sp>
      <p:sp>
        <p:nvSpPr>
          <p:cNvPr id="99331" name="Rectangle 3">
            <a:extLst>
              <a:ext uri="{FF2B5EF4-FFF2-40B4-BE49-F238E27FC236}">
                <a16:creationId xmlns="" xmlns:a16="http://schemas.microsoft.com/office/drawing/2014/main" id="{E63E4EC3-C621-41A8-B24D-8BB333340A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25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6777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 xmlns:a16="http://schemas.microsoft.com/office/drawing/2014/main" id="{B4D2F53A-EAE3-418A-BB66-6424E5A1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970466-3449-4494-8D09-9CEF39776B3E}"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131074" name="Rectangle 2">
            <a:extLst>
              <a:ext uri="{FF2B5EF4-FFF2-40B4-BE49-F238E27FC236}">
                <a16:creationId xmlns="" xmlns:a16="http://schemas.microsoft.com/office/drawing/2014/main" id="{B822E183-1692-4D48-BA88-87F0B1822975}"/>
              </a:ext>
            </a:extLst>
          </p:cNvPr>
          <p:cNvSpPr>
            <a:spLocks noGrp="1" noRot="1" noChangeAspect="1" noChangeArrowheads="1" noTextEdit="1"/>
          </p:cNvSpPr>
          <p:nvPr>
            <p:ph type="sldImg"/>
          </p:nvPr>
        </p:nvSpPr>
        <p:spPr>
          <a:ln/>
        </p:spPr>
      </p:sp>
      <p:sp>
        <p:nvSpPr>
          <p:cNvPr id="131075" name="Rectangle 3">
            <a:extLst>
              <a:ext uri="{FF2B5EF4-FFF2-40B4-BE49-F238E27FC236}">
                <a16:creationId xmlns="" xmlns:a16="http://schemas.microsoft.com/office/drawing/2014/main" id="{CA1A4E23-F289-4B51-A9B3-418DE5611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526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 xmlns:a16="http://schemas.microsoft.com/office/drawing/2014/main" id="{EDA12628-4C86-479D-9171-1641D98D7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41504-7C9A-4526-994E-304A048D608D}"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133122" name="Rectangle 2">
            <a:extLst>
              <a:ext uri="{FF2B5EF4-FFF2-40B4-BE49-F238E27FC236}">
                <a16:creationId xmlns="" xmlns:a16="http://schemas.microsoft.com/office/drawing/2014/main" id="{13D5EBB1-DC43-4A05-9978-1A0E671EAC83}"/>
              </a:ext>
            </a:extLst>
          </p:cNvPr>
          <p:cNvSpPr>
            <a:spLocks noGrp="1" noRot="1" noChangeAspect="1" noChangeArrowheads="1" noTextEdit="1"/>
          </p:cNvSpPr>
          <p:nvPr>
            <p:ph type="sldImg"/>
          </p:nvPr>
        </p:nvSpPr>
        <p:spPr>
          <a:ln/>
        </p:spPr>
      </p:sp>
      <p:sp>
        <p:nvSpPr>
          <p:cNvPr id="133123" name="Rectangle 3">
            <a:extLst>
              <a:ext uri="{FF2B5EF4-FFF2-40B4-BE49-F238E27FC236}">
                <a16:creationId xmlns="" xmlns:a16="http://schemas.microsoft.com/office/drawing/2014/main" id="{7653D829-07D7-4B63-8D2E-7CD44E1908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1738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 xmlns:a16="http://schemas.microsoft.com/office/drawing/2014/main" id="{A350F77D-618E-4516-9F52-319727515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EA1C6A-8A64-43BB-91B2-5F5909240046}"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138242" name="Rectangle 2">
            <a:extLst>
              <a:ext uri="{FF2B5EF4-FFF2-40B4-BE49-F238E27FC236}">
                <a16:creationId xmlns="" xmlns:a16="http://schemas.microsoft.com/office/drawing/2014/main" id="{6A5F7160-2558-4837-96D7-957DDEA6B04D}"/>
              </a:ext>
            </a:extLst>
          </p:cNvPr>
          <p:cNvSpPr>
            <a:spLocks noGrp="1" noRot="1" noChangeAspect="1" noChangeArrowheads="1" noTextEdit="1"/>
          </p:cNvSpPr>
          <p:nvPr>
            <p:ph type="sldImg"/>
          </p:nvPr>
        </p:nvSpPr>
        <p:spPr>
          <a:ln/>
        </p:spPr>
      </p:sp>
      <p:sp>
        <p:nvSpPr>
          <p:cNvPr id="138243" name="Rectangle 3">
            <a:extLst>
              <a:ext uri="{FF2B5EF4-FFF2-40B4-BE49-F238E27FC236}">
                <a16:creationId xmlns="" xmlns:a16="http://schemas.microsoft.com/office/drawing/2014/main" id="{84B2144B-1F9A-405F-AA84-7C73138F26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0509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141314" name="Rectangle 2">
            <a:extLst>
              <a:ext uri="{FF2B5EF4-FFF2-40B4-BE49-F238E27FC236}">
                <a16:creationId xmlns=""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6119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5371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221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3760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r>
              <a:rPr lang="en-US" altLang="en-US" sz="1600"/>
              <a:t/>
            </a:r>
            <a:br>
              <a:rPr lang="en-US" altLang="en-US" sz="1600"/>
            </a:br>
            <a:r>
              <a:rPr lang="en-US" altLang="en-US" sz="1600"/>
              <a:t/>
            </a:r>
            <a:br>
              <a:rPr lang="en-US" altLang="en-US" sz="1600"/>
            </a:br>
            <a:r>
              <a:rPr lang="en-US" altLang="en-US" sz="1600"/>
              <a:t/>
            </a:r>
            <a:br>
              <a:rPr lang="en-US" altLang="en-US" sz="1600"/>
            </a:br>
            <a:r>
              <a:rPr lang="en-US" altLang="en-US" sz="1600"/>
              <a:t/>
            </a: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dirty="0"/>
              <a:t>Example of SJF</a:t>
            </a:r>
          </a:p>
        </p:txBody>
      </p:sp>
      <p:sp>
        <p:nvSpPr>
          <p:cNvPr id="23554" name="Rectangle 3">
            <a:extLst>
              <a:ext uri="{FF2B5EF4-FFF2-40B4-BE49-F238E27FC236}">
                <a16:creationId xmlns="" xmlns:a16="http://schemas.microsoft.com/office/drawing/2014/main" id="{00593719-A5A4-4326-8529-37EC324927D6}"/>
              </a:ext>
            </a:extLst>
          </p:cNvPr>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dirty="0"/>
              <a:t>		</a:t>
            </a:r>
            <a:r>
              <a:rPr lang="en-US" altLang="en-US" u="sng" dirty="0"/>
              <a:t>Process</a:t>
            </a:r>
            <a:r>
              <a:rPr lang="en-US" altLang="en-US" dirty="0"/>
              <a:t>	</a:t>
            </a:r>
            <a:r>
              <a:rPr lang="en-US" altLang="en-US" u="sng" dirty="0"/>
              <a:t>Burst Time	</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6</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8</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7</a:t>
            </a:r>
          </a:p>
          <a:p>
            <a:pPr>
              <a:lnSpc>
                <a:spcPct val="90000"/>
              </a:lnSpc>
              <a:buFont typeface="Monotype Sorts" pitchFamily="-84" charset="2"/>
              <a:buNone/>
              <a:tabLst>
                <a:tab pos="3028950" algn="ctr"/>
                <a:tab pos="4633913" algn="ctr"/>
              </a:tabLst>
            </a:pPr>
            <a:r>
              <a:rPr lang="en-US" altLang="en-US" i="1" baseline="-25000" dirty="0"/>
              <a:t>                                                                    </a:t>
            </a:r>
            <a:r>
              <a:rPr lang="en-US" altLang="en-US" i="1" dirty="0"/>
              <a:t>P</a:t>
            </a:r>
            <a:r>
              <a:rPr lang="en-US" altLang="en-US" i="1" baseline="-25000" dirty="0"/>
              <a:t>4	 </a:t>
            </a:r>
            <a:r>
              <a:rPr lang="en-US" altLang="en-US" dirty="0"/>
              <a:t>3</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SJF scheduling chart</a:t>
            </a:r>
            <a:br>
              <a:rPr lang="en-US" altLang="en-US"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endParaRPr lang="en-US" altLang="en-US" sz="1600" dirty="0"/>
          </a:p>
          <a:p>
            <a:pPr marL="0" indent="0">
              <a:lnSpc>
                <a:spcPct val="90000"/>
              </a:lnSpc>
              <a:buNone/>
              <a:tabLst>
                <a:tab pos="3028950" algn="ctr"/>
                <a:tab pos="4633913" algn="ctr"/>
              </a:tabLst>
            </a:pPr>
            <a:endParaRPr lang="en-US" altLang="en-US" dirty="0"/>
          </a:p>
          <a:p>
            <a:pPr>
              <a:lnSpc>
                <a:spcPct val="90000"/>
              </a:lnSpc>
              <a:tabLst>
                <a:tab pos="3028950" algn="ctr"/>
                <a:tab pos="4633913" algn="ctr"/>
              </a:tabLst>
            </a:pPr>
            <a:r>
              <a:rPr lang="en-US" altLang="en-US" dirty="0"/>
              <a:t>Average waiting time = (3 + 16 + 9 + 0) / 4 = 7</a:t>
            </a:r>
          </a:p>
        </p:txBody>
      </p:sp>
      <p:pic>
        <p:nvPicPr>
          <p:cNvPr id="5" name="Picture 1">
            <a:extLst>
              <a:ext uri="{FF2B5EF4-FFF2-40B4-BE49-F238E27FC236}">
                <a16:creationId xmlns="" xmlns:a16="http://schemas.microsoft.com/office/drawing/2014/main" id="{DADC6AF8-4597-4452-983E-FCBE4FEE15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2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139969"/>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a:cs typeface="ＭＳ Ｐゴシック" charset="-128"/>
              </a:rPr>
              <a:t>Process</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8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 (FCFS)</a:t>
            </a:r>
          </a:p>
          <a:p>
            <a:pPr lvl="1"/>
            <a:r>
              <a:rPr lang="en-US" altLang="en-US" i="1" dirty="0">
                <a:sym typeface="Symbol" panose="05050102010706020507" pitchFamily="18" charset="2"/>
              </a:rPr>
              <a:t>q </a:t>
            </a:r>
            <a:r>
              <a:rPr lang="en-US" altLang="en-US" dirty="0">
                <a:sym typeface="Symbol" panose="05050102010706020507" pitchFamily="18" charset="2"/>
              </a:rPr>
              <a:t>small  RR</a:t>
            </a:r>
          </a:p>
          <a:p>
            <a:r>
              <a:rPr lang="en-US" altLang="en-US" dirty="0">
                <a:sym typeface="Symbol" panose="05050102010706020507" pitchFamily="18" charset="2"/>
              </a:rPr>
              <a:t>Note that q must be large with respect to context switch, otherwise overhead is too high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a:p>
            <a:r>
              <a:rPr lang="en-US" altLang="en-US" dirty="0"/>
              <a:t>Thread Scheduling</a:t>
            </a:r>
          </a:p>
          <a:p>
            <a:r>
              <a:rPr lang="en-US" altLang="en-US" dirty="0"/>
              <a:t>Multi-Processor Scheduling</a:t>
            </a:r>
          </a:p>
          <a:p>
            <a:r>
              <a:rPr lang="en-US" altLang="en-US" dirty="0"/>
              <a:t>Real-Time CPU Scheduling</a:t>
            </a:r>
          </a:p>
          <a:p>
            <a:r>
              <a:rPr lang="en-US" altLang="en-US" dirty="0"/>
              <a:t>Operating Systems Examples</a:t>
            </a:r>
          </a:p>
          <a:p>
            <a:r>
              <a:rPr lang="en-US" altLang="en-US"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109861"/>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a:t>
            </a:r>
            <a:r>
              <a:rPr lang="en-US" altLang="en-US" dirty="0" smtClean="0"/>
              <a:t>scheduling</a:t>
            </a:r>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BD1CE599-A709-401F-8DD0-F7F4CCB2DDF1}"/>
              </a:ext>
            </a:extLst>
          </p:cNvPr>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 xmlns:a16="http://schemas.microsoft.com/office/drawing/2014/main" id="{CDADF2B2-580D-4F09-8A23-D969CD614667}"/>
              </a:ext>
            </a:extLst>
          </p:cNvPr>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7537" y="4981888"/>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p>
          <a:p>
            <a:r>
              <a:rPr lang="en-US" altLang="en-US" dirty="0"/>
              <a:t>Multilevel 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which queue a process will enter when that process needs service</a:t>
            </a:r>
          </a:p>
          <a:p>
            <a:pPr lvl="1"/>
            <a:r>
              <a:rPr lang="en-US" altLang="en-US" dirty="0"/>
              <a:t>Scheduling among the queues</a:t>
            </a:r>
          </a:p>
          <a:p>
            <a:endParaRPr lang="en-US" altLang="en-US" dirty="0"/>
          </a:p>
        </p:txBody>
      </p:sp>
    </p:spTree>
    <p:extLst>
      <p:ext uri="{BB962C8B-B14F-4D97-AF65-F5344CB8AC3E}">
        <p14:creationId xmlns:p14="http://schemas.microsoft.com/office/powerpoint/2010/main" val="3206840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 xmlns:a16="http://schemas.microsoft.com/office/drawing/2014/main" id="{5E530708-9C89-4AD9-BB13-73771C0F0AD7}"/>
              </a:ext>
            </a:extLst>
          </p:cNvPr>
          <p:cNvSpPr>
            <a:spLocks noGrp="1" noChangeArrowheads="1"/>
          </p:cNvSpPr>
          <p:nvPr>
            <p:ph type="title"/>
          </p:nvPr>
        </p:nvSpPr>
        <p:spPr>
          <a:xfrm>
            <a:off x="457200" y="111760"/>
            <a:ext cx="8229600" cy="622988"/>
          </a:xfrm>
        </p:spPr>
        <p:txBody>
          <a:bodyPr/>
          <a:lstStyle/>
          <a:p>
            <a:pPr eaLnBrk="1" hangingPunct="1"/>
            <a:r>
              <a:rPr lang="en-US" altLang="en-US" dirty="0"/>
              <a:t>Thread Scheduling</a:t>
            </a:r>
          </a:p>
        </p:txBody>
      </p:sp>
      <p:sp>
        <p:nvSpPr>
          <p:cNvPr id="61442" name="Rectangle 3">
            <a:extLst>
              <a:ext uri="{FF2B5EF4-FFF2-40B4-BE49-F238E27FC236}">
                <a16:creationId xmlns="" xmlns:a16="http://schemas.microsoft.com/office/drawing/2014/main" id="{4EB10D59-818F-4E4B-B4C9-ED90EEB4FFA0}"/>
              </a:ext>
            </a:extLst>
          </p:cNvPr>
          <p:cNvSpPr>
            <a:spLocks noGrp="1" noChangeArrowheads="1"/>
          </p:cNvSpPr>
          <p:nvPr>
            <p:ph type="body" idx="1"/>
          </p:nvPr>
        </p:nvSpPr>
        <p:spPr>
          <a:xfrm>
            <a:off x="844550" y="1087121"/>
            <a:ext cx="7661275" cy="3569970"/>
          </a:xfrm>
        </p:spPr>
        <p:txBody>
          <a:bodyPr/>
          <a:lstStyle/>
          <a:p>
            <a:r>
              <a:rPr lang="en-US" altLang="en-US" dirty="0"/>
              <a:t>Distinction between user-level and kernel-level threads</a:t>
            </a:r>
          </a:p>
          <a:p>
            <a:r>
              <a:rPr lang="en-US" altLang="en-US" dirty="0"/>
              <a:t>When threads supported, threads scheduled, not processes</a:t>
            </a:r>
          </a:p>
          <a:p>
            <a:r>
              <a:rPr lang="en-US" altLang="en-US" dirty="0"/>
              <a:t>Many-to-one and many-to-many models, thread library schedules user-level </a:t>
            </a:r>
            <a:r>
              <a:rPr lang="en-US" altLang="en-US"/>
              <a:t>threads </a:t>
            </a:r>
            <a:endParaRPr lang="en-US" altLang="en-US" dirty="0" smtClean="0"/>
          </a:p>
          <a:p>
            <a:pPr lvl="1"/>
            <a:r>
              <a:rPr lang="en-US" altLang="en-US" dirty="0" smtClean="0"/>
              <a:t>Known as </a:t>
            </a:r>
            <a:r>
              <a:rPr lang="en-US" altLang="en-US" b="1" dirty="0" smtClean="0">
                <a:solidFill>
                  <a:srgbClr val="006699"/>
                </a:solidFill>
                <a:latin typeface="+mj-lt"/>
              </a:rPr>
              <a:t>process-contention</a:t>
            </a:r>
            <a:r>
              <a:rPr lang="en-US" altLang="en-US" b="1" dirty="0" smtClean="0">
                <a:solidFill>
                  <a:srgbClr val="3366FF"/>
                </a:solidFill>
              </a:rPr>
              <a:t> </a:t>
            </a:r>
            <a:r>
              <a:rPr lang="en-US" altLang="en-US" b="1" dirty="0" smtClean="0">
                <a:solidFill>
                  <a:srgbClr val="006699"/>
                </a:solidFill>
                <a:latin typeface="+mj-lt"/>
              </a:rPr>
              <a:t>scope</a:t>
            </a:r>
            <a:r>
              <a:rPr lang="en-US" altLang="en-US" b="1" dirty="0" smtClean="0">
                <a:solidFill>
                  <a:srgbClr val="3366FF"/>
                </a:solidFill>
              </a:rPr>
              <a:t> </a:t>
            </a:r>
            <a:r>
              <a:rPr lang="en-US" altLang="en-US" dirty="0" smtClean="0"/>
              <a:t>(</a:t>
            </a:r>
            <a:r>
              <a:rPr lang="en-US" altLang="en-US" b="1" dirty="0" smtClean="0">
                <a:solidFill>
                  <a:srgbClr val="006699"/>
                </a:solidFill>
                <a:latin typeface="+mj-lt"/>
              </a:rPr>
              <a:t>PCS</a:t>
            </a:r>
            <a:r>
              <a:rPr lang="en-US" altLang="en-US" dirty="0" smtClean="0"/>
              <a:t>)</a:t>
            </a:r>
            <a:r>
              <a:rPr lang="en-US" altLang="en-US" b="1" dirty="0" smtClean="0"/>
              <a:t> </a:t>
            </a:r>
            <a:r>
              <a:rPr lang="en-US" altLang="en-US" dirty="0" smtClean="0"/>
              <a:t>since scheduling competition is within the process</a:t>
            </a:r>
          </a:p>
          <a:p>
            <a:pPr lvl="1"/>
            <a:r>
              <a:rPr lang="en-US" altLang="en-US" dirty="0" smtClean="0"/>
              <a:t>Typically </a:t>
            </a:r>
            <a:r>
              <a:rPr lang="en-US" altLang="en-US" dirty="0"/>
              <a:t>done via priority set by programmer</a:t>
            </a:r>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Multiple-Processor Scheduling</a:t>
            </a:r>
          </a:p>
        </p:txBody>
      </p:sp>
      <p:sp>
        <p:nvSpPr>
          <p:cNvPr id="69634" name="Rectangle 3">
            <a:extLst>
              <a:ext uri="{FF2B5EF4-FFF2-40B4-BE49-F238E27FC236}">
                <a16:creationId xmlns=""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lang="en-US" altLang="en-US" dirty="0"/>
              <a:t>CPU scheduling more complex when multiple CPUs are available</a:t>
            </a:r>
          </a:p>
          <a:p>
            <a:r>
              <a:rPr lang="en-US" altLang="en-US" dirty="0" err="1"/>
              <a:t>Multiprocess</a:t>
            </a:r>
            <a:r>
              <a:rPr lang="en-US" altLang="en-US" dirty="0"/>
              <a:t> may be any one of the following architectures:</a:t>
            </a:r>
            <a:endParaRPr lang="en-US" altLang="en-US" sz="800" dirty="0"/>
          </a:p>
          <a:p>
            <a:pPr lvl="1"/>
            <a:r>
              <a:rPr lang="en-US" altLang="en-US" dirty="0"/>
              <a:t>Multicore CPUs</a:t>
            </a:r>
          </a:p>
          <a:p>
            <a:pPr lvl="1"/>
            <a:r>
              <a:rPr lang="en-US" altLang="en-US" dirty="0"/>
              <a:t>Multithreaded cores</a:t>
            </a:r>
          </a:p>
          <a:p>
            <a:pPr lvl="1"/>
            <a:r>
              <a:rPr lang="en-US" altLang="en-US" dirty="0" smtClean="0"/>
              <a:t>Heterogeneous </a:t>
            </a:r>
            <a:r>
              <a:rPr lang="en-US" altLang="en-US" dirty="0"/>
              <a:t>multiprocessing</a:t>
            </a:r>
          </a:p>
          <a:p>
            <a:pPr lvl="1"/>
            <a:endParaRPr lang="en-US" altLang="en-US" b="1" dirty="0">
              <a:solidFill>
                <a:srgbClr val="3366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 xmlns:a16="http://schemas.microsoft.com/office/drawing/2014/main" id="{C7F1E55F-983C-47F8-ADBE-54E15FEFD9AB}"/>
              </a:ext>
            </a:extLst>
          </p:cNvPr>
          <p:cNvSpPr>
            <a:spLocks noGrp="1"/>
          </p:cNvSpPr>
          <p:nvPr>
            <p:ph type="title"/>
          </p:nvPr>
        </p:nvSpPr>
        <p:spPr>
          <a:xfrm>
            <a:off x="894080" y="173722"/>
            <a:ext cx="8229600" cy="576262"/>
          </a:xfrm>
        </p:spPr>
        <p:txBody>
          <a:bodyPr/>
          <a:lstStyle/>
          <a:p>
            <a:r>
              <a:rPr lang="en-US" altLang="en-US" dirty="0"/>
              <a:t>Multiple-Processor Scheduling</a:t>
            </a:r>
          </a:p>
        </p:txBody>
      </p:sp>
      <p:sp>
        <p:nvSpPr>
          <p:cNvPr id="71682" name="Content Placeholder 2">
            <a:extLst>
              <a:ext uri="{FF2B5EF4-FFF2-40B4-BE49-F238E27FC236}">
                <a16:creationId xmlns="" xmlns:a16="http://schemas.microsoft.com/office/drawing/2014/main" id="{7A08C823-220F-4189-B103-BC03391E7F6B}"/>
              </a:ext>
            </a:extLst>
          </p:cNvPr>
          <p:cNvSpPr>
            <a:spLocks noGrp="1"/>
          </p:cNvSpPr>
          <p:nvPr>
            <p:ph idx="1"/>
          </p:nvPr>
        </p:nvSpPr>
        <p:spPr/>
        <p:txBody>
          <a:bodyPr/>
          <a:lstStyle/>
          <a:p>
            <a:r>
              <a:rPr lang="en-US" altLang="en-US" dirty="0"/>
              <a:t>Symmetric multiprocessing (SMP) is where each processor is self scheduling.</a:t>
            </a:r>
          </a:p>
          <a:p>
            <a:r>
              <a:rPr lang="en-US" altLang="en-US" dirty="0"/>
              <a:t>All threads may be in a common ready queue (a)</a:t>
            </a:r>
          </a:p>
          <a:p>
            <a:r>
              <a:rPr lang="en-US" altLang="en-US" dirty="0"/>
              <a:t>Each processor may have its own private queue of threads (b)</a:t>
            </a:r>
          </a:p>
        </p:txBody>
      </p:sp>
      <p:pic>
        <p:nvPicPr>
          <p:cNvPr id="71683" name="Picture 3">
            <a:extLst>
              <a:ext uri="{FF2B5EF4-FFF2-40B4-BE49-F238E27FC236}">
                <a16:creationId xmlns=""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 xmlns:a16="http://schemas.microsoft.com/office/drawing/2014/main" id="{4EE83DAD-0182-4281-9CC2-965A55B66551}"/>
              </a:ext>
            </a:extLst>
          </p:cNvPr>
          <p:cNvSpPr>
            <a:spLocks noGrp="1"/>
          </p:cNvSpPr>
          <p:nvPr>
            <p:ph type="title"/>
          </p:nvPr>
        </p:nvSpPr>
        <p:spPr>
          <a:xfrm>
            <a:off x="865188" y="121920"/>
            <a:ext cx="7821612" cy="575610"/>
          </a:xfrm>
        </p:spPr>
        <p:txBody>
          <a:bodyPr/>
          <a:lstStyle/>
          <a:p>
            <a:pPr eaLnBrk="1" hangingPunct="1"/>
            <a:r>
              <a:rPr lang="en-US" altLang="en-US" dirty="0"/>
              <a:t>Multicore Processors</a:t>
            </a:r>
          </a:p>
        </p:txBody>
      </p:sp>
      <p:sp>
        <p:nvSpPr>
          <p:cNvPr id="72706" name="Content Placeholder 2">
            <a:extLst>
              <a:ext uri="{FF2B5EF4-FFF2-40B4-BE49-F238E27FC236}">
                <a16:creationId xmlns=""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dirty="0"/>
              <a:t>Recent trend to place multiple processor cores on same physical chip</a:t>
            </a:r>
          </a:p>
          <a:p>
            <a:r>
              <a:rPr lang="en-US" altLang="en-US" dirty="0"/>
              <a:t>Faster and consumes less power</a:t>
            </a:r>
          </a:p>
          <a:p>
            <a:r>
              <a:rPr lang="en-US" altLang="en-US" dirty="0"/>
              <a:t>Multiple threads per core also growing</a:t>
            </a:r>
          </a:p>
          <a:p>
            <a:pPr lvl="1"/>
            <a:r>
              <a:rPr lang="en-US" altLang="en-US" dirty="0"/>
              <a:t>Takes advantage of memory stall to make progress on another thread while memory retrieve happens</a:t>
            </a:r>
          </a:p>
          <a:p>
            <a:r>
              <a:rPr lang="en-US" altLang="en-US" dirty="0"/>
              <a:t>Figure</a:t>
            </a:r>
          </a:p>
          <a:p>
            <a:pPr lvl="1"/>
            <a:endParaRPr lang="en-US" altLang="en-US" dirty="0"/>
          </a:p>
          <a:p>
            <a:pPr lvl="1">
              <a:buFont typeface="Monotype Sorts" pitchFamily="-84" charset="2"/>
              <a:buNone/>
            </a:pPr>
            <a:r>
              <a:rPr lang="en-US" altLang="en-US" dirty="0"/>
              <a:t> </a:t>
            </a:r>
          </a:p>
        </p:txBody>
      </p:sp>
      <p:pic>
        <p:nvPicPr>
          <p:cNvPr id="72707" name="Picture 1">
            <a:extLst>
              <a:ext uri="{FF2B5EF4-FFF2-40B4-BE49-F238E27FC236}">
                <a16:creationId xmlns=""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0146" y="328549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Multithreaded Multicore System</a:t>
            </a:r>
          </a:p>
        </p:txBody>
      </p:sp>
      <p:sp>
        <p:nvSpPr>
          <p:cNvPr id="69634" name="Rectangle 3">
            <a:extLst>
              <a:ext uri="{FF2B5EF4-FFF2-40B4-BE49-F238E27FC236}">
                <a16:creationId xmlns=""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kumimoji="0" lang="en-US" altLang="en-US" dirty="0"/>
              <a:t>Each core has &gt; 1 hardware threads. </a:t>
            </a:r>
          </a:p>
          <a:p>
            <a:r>
              <a:rPr kumimoji="0" lang="en-US" altLang="en-US" dirty="0"/>
              <a:t>If one thread has a memory stall, switch to another thread!</a:t>
            </a:r>
          </a:p>
          <a:p>
            <a:r>
              <a:rPr kumimoji="0" lang="en-US" altLang="en-US" dirty="0"/>
              <a:t>Figure</a:t>
            </a:r>
          </a:p>
          <a:p>
            <a:endParaRPr kumimoji="0" lang="en-US" altLang="en-US" dirty="0"/>
          </a:p>
          <a:p>
            <a:endParaRPr kumimoji="0" lang="en-US" altLang="en-US" dirty="0"/>
          </a:p>
          <a:p>
            <a:pPr>
              <a:spcBef>
                <a:spcPct val="0"/>
              </a:spcBef>
              <a:buClrTx/>
              <a:buSzTx/>
              <a:buFontTx/>
              <a:buNone/>
            </a:pPr>
            <a:endParaRPr kumimoji="0" lang="en-US" altLang="en-US" dirty="0"/>
          </a:p>
          <a:p>
            <a:endParaRPr lang="en-US" altLang="en-US" dirty="0"/>
          </a:p>
        </p:txBody>
      </p:sp>
      <p:pic>
        <p:nvPicPr>
          <p:cNvPr id="4" name="Picture 2">
            <a:extLst>
              <a:ext uri="{FF2B5EF4-FFF2-40B4-BE49-F238E27FC236}">
                <a16:creationId xmlns=""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2408059"/>
            <a:ext cx="5927090" cy="14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828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 xmlns:a16="http://schemas.microsoft.com/office/drawing/2014/main" id="{A98C968A-AF4F-450D-BAED-792FA6118868}"/>
              </a:ext>
            </a:extLst>
          </p:cNvPr>
          <p:cNvSpPr>
            <a:spLocks noGrp="1"/>
          </p:cNvSpPr>
          <p:nvPr>
            <p:ph idx="1"/>
          </p:nvPr>
        </p:nvSpPr>
        <p:spPr>
          <a:xfrm>
            <a:off x="806450" y="1046480"/>
            <a:ext cx="3775075" cy="4524693"/>
          </a:xfrm>
        </p:spPr>
        <p:txBody>
          <a:bodyPr/>
          <a:lstStyle/>
          <a:p>
            <a:r>
              <a:rPr lang="en-US" altLang="en-US" b="1" dirty="0"/>
              <a:t>Chip-multithreading</a:t>
            </a:r>
            <a:r>
              <a:rPr lang="en-US" altLang="en-US" dirty="0"/>
              <a:t> (CMT) assigns each core multiple hardware threads. (Intel refers to this as </a:t>
            </a:r>
            <a:r>
              <a:rPr lang="en-US" altLang="en-US" b="1" dirty="0"/>
              <a:t>hyperthreading</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On a quad-core system with 2 hardware threads per core, the operating system sees 8 logical processors.</a:t>
            </a:r>
          </a:p>
          <a:p>
            <a:endParaRPr lang="en-US" altLang="en-US" dirty="0"/>
          </a:p>
        </p:txBody>
      </p:sp>
      <p:pic>
        <p:nvPicPr>
          <p:cNvPr id="76803" name="Picture 3">
            <a:extLst>
              <a:ext uri="{FF2B5EF4-FFF2-40B4-BE49-F238E27FC236}">
                <a16:creationId xmlns=""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2863" y="1229360"/>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 xmlns:a16="http://schemas.microsoft.com/office/drawing/2014/main" id="{4B1BCE2B-FB82-4DE4-8AC5-8A0BF114B3D4}"/>
              </a:ext>
            </a:extLst>
          </p:cNvPr>
          <p:cNvSpPr>
            <a:spLocks noGrp="1"/>
          </p:cNvSpPr>
          <p:nvPr>
            <p:ph type="title"/>
          </p:nvPr>
        </p:nvSpPr>
        <p:spPr>
          <a:xfrm>
            <a:off x="1166328" y="123751"/>
            <a:ext cx="7557796" cy="576262"/>
          </a:xfrm>
        </p:spPr>
        <p:txBody>
          <a:bodyPr/>
          <a:lstStyle/>
          <a:p>
            <a:pPr eaLnBrk="1" hangingPunct="1"/>
            <a:r>
              <a:rPr lang="en-US" altLang="en-US" dirty="0"/>
              <a:t>Multithreaded Multicore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 xmlns:a16="http://schemas.microsoft.com/office/drawing/2014/main" id="{72A2F406-D6BE-4B79-BE65-E498FF964134}"/>
              </a:ext>
            </a:extLst>
          </p:cNvPr>
          <p:cNvSpPr>
            <a:spLocks noGrp="1"/>
          </p:cNvSpPr>
          <p:nvPr>
            <p:ph type="title"/>
          </p:nvPr>
        </p:nvSpPr>
        <p:spPr>
          <a:xfrm>
            <a:off x="1045032" y="123751"/>
            <a:ext cx="7809722" cy="576262"/>
          </a:xfrm>
        </p:spPr>
        <p:txBody>
          <a:bodyPr/>
          <a:lstStyle/>
          <a:p>
            <a:r>
              <a:rPr lang="en-US" altLang="en-US" dirty="0"/>
              <a:t>Multithreaded Multicore System</a:t>
            </a:r>
          </a:p>
        </p:txBody>
      </p:sp>
      <p:sp>
        <p:nvSpPr>
          <p:cNvPr id="77826" name="Content Placeholder 2">
            <a:extLst>
              <a:ext uri="{FF2B5EF4-FFF2-40B4-BE49-F238E27FC236}">
                <a16:creationId xmlns="" xmlns:a16="http://schemas.microsoft.com/office/drawing/2014/main" id="{1282DD5F-B7F7-4A28-B908-F260F89F83FA}"/>
              </a:ext>
            </a:extLst>
          </p:cNvPr>
          <p:cNvSpPr>
            <a:spLocks noGrp="1"/>
          </p:cNvSpPr>
          <p:nvPr>
            <p:ph idx="1"/>
          </p:nvPr>
        </p:nvSpPr>
        <p:spPr>
          <a:xfrm>
            <a:off x="774442" y="1260475"/>
            <a:ext cx="3173672" cy="4530725"/>
          </a:xfrm>
        </p:spPr>
        <p:txBody>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r>
              <a:rPr lang="en-US" altLang="en-US" dirty="0"/>
              <a:t/>
            </a: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77827" name="Picture 4">
            <a:extLst>
              <a:ext uri="{FF2B5EF4-FFF2-40B4-BE49-F238E27FC236}">
                <a16:creationId xmlns=""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19062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 xmlns:a16="http://schemas.microsoft.com/office/drawing/2014/main" id="{54839094-C3D3-496D-831C-D61F7F14A2B2}"/>
              </a:ext>
            </a:extLst>
          </p:cNvPr>
          <p:cNvSpPr>
            <a:spLocks noGrp="1" noChangeArrowheads="1"/>
          </p:cNvSpPr>
          <p:nvPr>
            <p:ph type="title"/>
          </p:nvPr>
        </p:nvSpPr>
        <p:spPr>
          <a:xfrm>
            <a:off x="1075512" y="121920"/>
            <a:ext cx="7917024" cy="566312"/>
          </a:xfrm>
        </p:spPr>
        <p:txBody>
          <a:bodyPr/>
          <a:lstStyle/>
          <a:p>
            <a:pPr eaLnBrk="1" hangingPunct="1"/>
            <a:r>
              <a:rPr lang="en-US" altLang="en-US" sz="2400" dirty="0"/>
              <a:t>Multiple-Processor Scheduling – Load Balancing</a:t>
            </a:r>
          </a:p>
        </p:txBody>
      </p:sp>
      <p:sp>
        <p:nvSpPr>
          <p:cNvPr id="78850" name="Rectangle 3">
            <a:extLst>
              <a:ext uri="{FF2B5EF4-FFF2-40B4-BE49-F238E27FC236}">
                <a16:creationId xmlns="" xmlns:a16="http://schemas.microsoft.com/office/drawing/2014/main" id="{820781A6-111F-4348-AA18-D0475B89840C}"/>
              </a:ext>
            </a:extLst>
          </p:cNvPr>
          <p:cNvSpPr>
            <a:spLocks noGrp="1" noChangeArrowheads="1"/>
          </p:cNvSpPr>
          <p:nvPr>
            <p:ph type="body" idx="1"/>
          </p:nvPr>
        </p:nvSpPr>
        <p:spPr>
          <a:xfrm>
            <a:off x="765109" y="1030289"/>
            <a:ext cx="7200331" cy="4699952"/>
          </a:xfrm>
        </p:spPr>
        <p:txBody>
          <a:bodyPr/>
          <a:lstStyle/>
          <a:p>
            <a:r>
              <a:rPr lang="en-US" altLang="en-US" dirty="0"/>
              <a:t>If SMP, need to keep all CPUs loaded for efficiency</a:t>
            </a:r>
          </a:p>
          <a:p>
            <a:r>
              <a:rPr lang="en-US" altLang="en-US" b="1" dirty="0">
                <a:solidFill>
                  <a:srgbClr val="006699"/>
                </a:solidFill>
                <a:latin typeface="+mj-lt"/>
              </a:rPr>
              <a:t>Load</a:t>
            </a:r>
            <a:r>
              <a:rPr lang="en-US" altLang="en-US" b="1" dirty="0">
                <a:solidFill>
                  <a:srgbClr val="3366FF"/>
                </a:solidFill>
              </a:rPr>
              <a:t> </a:t>
            </a:r>
            <a:r>
              <a:rPr lang="en-US" altLang="en-US" b="1" dirty="0">
                <a:solidFill>
                  <a:srgbClr val="006699"/>
                </a:solidFill>
                <a:latin typeface="+mj-lt"/>
              </a:rPr>
              <a:t>balancing</a:t>
            </a:r>
            <a:r>
              <a:rPr lang="en-US" altLang="en-US" b="1" dirty="0">
                <a:solidFill>
                  <a:srgbClr val="3366FF"/>
                </a:solidFill>
              </a:rPr>
              <a:t> </a:t>
            </a:r>
            <a:r>
              <a:rPr lang="en-US" altLang="en-US" dirty="0"/>
              <a:t>attempts to keep workload evenly distributed</a:t>
            </a:r>
          </a:p>
          <a:p>
            <a:r>
              <a:rPr lang="en-US" altLang="en-US" b="1" dirty="0">
                <a:solidFill>
                  <a:srgbClr val="006699"/>
                </a:solidFill>
                <a:latin typeface="+mj-lt"/>
              </a:rPr>
              <a:t>Push</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periodic task checks load on each processor, and if found pushes task from overloaded CPU to other CPUs</a:t>
            </a:r>
            <a:endParaRPr lang="en-US" altLang="en-US" b="1" dirty="0">
              <a:solidFill>
                <a:srgbClr val="3366FF"/>
              </a:solidFill>
            </a:endParaRPr>
          </a:p>
          <a:p>
            <a:r>
              <a:rPr lang="en-US" altLang="en-US" b="1" dirty="0">
                <a:solidFill>
                  <a:srgbClr val="006699"/>
                </a:solidFill>
                <a:latin typeface="+mj-lt"/>
              </a:rPr>
              <a:t>Pull</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idle processors pulls waiting task from busy processor</a:t>
            </a:r>
          </a:p>
          <a:p>
            <a:endParaRPr lang="en-US" altLang="en-US" sz="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 xmlns:a16="http://schemas.microsoft.com/office/drawing/2014/main" id="{4A39CD83-8114-4F93-99FA-773F54549A49}"/>
              </a:ext>
            </a:extLst>
          </p:cNvPr>
          <p:cNvSpPr>
            <a:spLocks noGrp="1" noChangeArrowheads="1"/>
          </p:cNvSpPr>
          <p:nvPr>
            <p:ph type="title"/>
          </p:nvPr>
        </p:nvSpPr>
        <p:spPr>
          <a:xfrm>
            <a:off x="982028" y="142240"/>
            <a:ext cx="8253411" cy="535832"/>
          </a:xfrm>
        </p:spPr>
        <p:txBody>
          <a:bodyPr/>
          <a:lstStyle/>
          <a:p>
            <a:pPr eaLnBrk="1" hangingPunct="1"/>
            <a:r>
              <a:rPr lang="en-US" altLang="en-US" sz="2400" dirty="0"/>
              <a:t>Multiple-Processor Scheduling – Processor Affinity</a:t>
            </a:r>
          </a:p>
        </p:txBody>
      </p:sp>
      <p:sp>
        <p:nvSpPr>
          <p:cNvPr id="80898" name="Rectangle 3">
            <a:extLst>
              <a:ext uri="{FF2B5EF4-FFF2-40B4-BE49-F238E27FC236}">
                <a16:creationId xmlns="" xmlns:a16="http://schemas.microsoft.com/office/drawing/2014/main" id="{94EFBBBE-DEF2-46B3-983A-153F37FA81BA}"/>
              </a:ext>
            </a:extLst>
          </p:cNvPr>
          <p:cNvSpPr>
            <a:spLocks noGrp="1" noChangeArrowheads="1"/>
          </p:cNvSpPr>
          <p:nvPr>
            <p:ph type="body" idx="1"/>
          </p:nvPr>
        </p:nvSpPr>
        <p:spPr>
          <a:xfrm>
            <a:off x="774441" y="1070928"/>
            <a:ext cx="7763069" cy="4808537"/>
          </a:xfrm>
        </p:spPr>
        <p:txBody>
          <a:bodyPr/>
          <a:lstStyle/>
          <a:p>
            <a:r>
              <a:rPr lang="en-US" altLang="en-US" dirty="0"/>
              <a:t>When a thread has been running on one processor, the cache contents of that processor stores the memory accesses by that thread.</a:t>
            </a:r>
          </a:p>
          <a:p>
            <a:r>
              <a:rPr lang="en-US" altLang="en-US" dirty="0"/>
              <a:t>We refer to this as a thread having affinity for a processor (i.e., “processor affinity”)</a:t>
            </a:r>
          </a:p>
          <a:p>
            <a:r>
              <a:rPr lang="en-US" altLang="en-US" dirty="0"/>
              <a:t>Load balancing may affect processor affinity as a thread may be moved from one processor to another to balance loads, yet that thread loses the contents of what it had in the cache of the processor it was moved off of.</a:t>
            </a:r>
          </a:p>
          <a:p>
            <a:r>
              <a:rPr lang="en-US" altLang="en-US" b="1" dirty="0"/>
              <a:t>Soft affinity </a:t>
            </a:r>
            <a:r>
              <a:rPr lang="en-US" altLang="en-US" dirty="0"/>
              <a:t>– the operating system attempts to keep a thread running on the same processor, but no guarantees.</a:t>
            </a:r>
          </a:p>
          <a:p>
            <a:r>
              <a:rPr lang="en-US" altLang="en-US" b="1" dirty="0"/>
              <a:t>Hard affinity </a:t>
            </a:r>
            <a:r>
              <a:rPr lang="en-US" altLang="en-US" dirty="0"/>
              <a:t>– allows a process to specify a set of processors it may run on.</a:t>
            </a:r>
          </a:p>
          <a:p>
            <a:endParaRPr lang="en-US" altLang="en-US" sz="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 xmlns:a16="http://schemas.microsoft.com/office/drawing/2014/main" id="{FF506B49-8507-4B53-82D1-3323C7D17F8E}"/>
              </a:ext>
            </a:extLst>
          </p:cNvPr>
          <p:cNvSpPr>
            <a:spLocks noGrp="1"/>
          </p:cNvSpPr>
          <p:nvPr>
            <p:ph type="title"/>
          </p:nvPr>
        </p:nvSpPr>
        <p:spPr>
          <a:xfrm>
            <a:off x="1119188" y="91440"/>
            <a:ext cx="7567612" cy="653468"/>
          </a:xfrm>
        </p:spPr>
        <p:txBody>
          <a:bodyPr/>
          <a:lstStyle/>
          <a:p>
            <a:pPr eaLnBrk="1" hangingPunct="1"/>
            <a:r>
              <a:rPr lang="en-US" altLang="en-US" dirty="0"/>
              <a:t>NUMA and CPU Scheduling</a:t>
            </a:r>
          </a:p>
        </p:txBody>
      </p:sp>
      <p:pic>
        <p:nvPicPr>
          <p:cNvPr id="82946" name="Picture 1" descr="6_09.pdf">
            <a:extLst>
              <a:ext uri="{FF2B5EF4-FFF2-40B4-BE49-F238E27FC236}">
                <a16:creationId xmlns="" xmlns:a16="http://schemas.microsoft.com/office/drawing/2014/main" id="{980E063E-45DD-4BA6-BC11-815B31E3F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8012" y="1869440"/>
            <a:ext cx="6021063" cy="3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Box 1">
            <a:extLst>
              <a:ext uri="{FF2B5EF4-FFF2-40B4-BE49-F238E27FC236}">
                <a16:creationId xmlns="" xmlns:a16="http://schemas.microsoft.com/office/drawing/2014/main" id="{D8060294-AB44-4240-A269-8D0E3CF3A7C3}"/>
              </a:ext>
            </a:extLst>
          </p:cNvPr>
          <p:cNvSpPr txBox="1">
            <a:spLocks noChangeArrowheads="1"/>
          </p:cNvSpPr>
          <p:nvPr/>
        </p:nvSpPr>
        <p:spPr bwMode="auto">
          <a:xfrm>
            <a:off x="1119187" y="1049973"/>
            <a:ext cx="7278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mn-lt"/>
              </a:rPr>
              <a:t>If the operating system is </a:t>
            </a:r>
            <a:r>
              <a:rPr kumimoji="0" lang="en-US" altLang="en-US" b="1" dirty="0">
                <a:latin typeface="+mn-lt"/>
              </a:rPr>
              <a:t>NUMA-aware</a:t>
            </a:r>
            <a:r>
              <a:rPr kumimoji="0" lang="en-US" altLang="en-US" dirty="0">
                <a:latin typeface="+mn-lt"/>
              </a:rPr>
              <a:t>, it will assign memory closes to the CPU the thread is running 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 xmlns:a16="http://schemas.microsoft.com/office/drawing/2014/main" id="{B42CDA91-CA75-4216-8ED6-3B418AAF9D59}"/>
              </a:ext>
            </a:extLst>
          </p:cNvPr>
          <p:cNvSpPr>
            <a:spLocks noGrp="1"/>
          </p:cNvSpPr>
          <p:nvPr>
            <p:ph type="title"/>
          </p:nvPr>
        </p:nvSpPr>
        <p:spPr>
          <a:xfrm>
            <a:off x="865188" y="140547"/>
            <a:ext cx="7821612" cy="576262"/>
          </a:xfrm>
        </p:spPr>
        <p:txBody>
          <a:bodyPr/>
          <a:lstStyle/>
          <a:p>
            <a:pPr eaLnBrk="1" hangingPunct="1"/>
            <a:r>
              <a:rPr lang="en-US" altLang="en-US" dirty="0"/>
              <a:t>Real-Time CPU Scheduling</a:t>
            </a:r>
          </a:p>
        </p:txBody>
      </p:sp>
      <p:sp>
        <p:nvSpPr>
          <p:cNvPr id="84994" name="Content Placeholder 2">
            <a:extLst>
              <a:ext uri="{FF2B5EF4-FFF2-40B4-BE49-F238E27FC236}">
                <a16:creationId xmlns="" xmlns:a16="http://schemas.microsoft.com/office/drawing/2014/main" id="{6D35042C-FEBC-4B02-841F-FAC1FF000AE9}"/>
              </a:ext>
            </a:extLst>
          </p:cNvPr>
          <p:cNvSpPr>
            <a:spLocks noGrp="1"/>
          </p:cNvSpPr>
          <p:nvPr>
            <p:ph idx="1"/>
          </p:nvPr>
        </p:nvSpPr>
        <p:spPr>
          <a:xfrm>
            <a:off x="806450" y="1005840"/>
            <a:ext cx="7740391" cy="4575493"/>
          </a:xfrm>
        </p:spPr>
        <p:txBody>
          <a:bodyPr/>
          <a:lstStyle/>
          <a:p>
            <a:r>
              <a:rPr lang="en-US" altLang="en-US" dirty="0"/>
              <a:t>Can present obvious challenges</a:t>
            </a:r>
          </a:p>
          <a:p>
            <a:r>
              <a:rPr lang="en-US" altLang="en-US" b="1" dirty="0">
                <a:solidFill>
                  <a:srgbClr val="006699"/>
                </a:solidFill>
                <a:latin typeface="+mj-lt"/>
              </a:rPr>
              <a:t>Soft real-time systems </a:t>
            </a:r>
            <a:r>
              <a:rPr lang="en-US" altLang="en-US" dirty="0"/>
              <a:t>– Critical real-time tasks have the highest priority, but no guarantee as to when tasks will be scheduled</a:t>
            </a:r>
          </a:p>
          <a:p>
            <a:r>
              <a:rPr lang="en-US" altLang="en-US" b="1" dirty="0">
                <a:solidFill>
                  <a:srgbClr val="006699"/>
                </a:solidFill>
                <a:latin typeface="+mj-lt"/>
              </a:rPr>
              <a:t>Hard real-time systems – </a:t>
            </a:r>
            <a:r>
              <a:rPr lang="en-US" altLang="en-US" dirty="0">
                <a:latin typeface="+mj-lt"/>
              </a:rPr>
              <a:t>task must be serviced by its deadline</a:t>
            </a:r>
          </a:p>
          <a:p>
            <a:pPr lvl="1">
              <a:buFont typeface="Monotype Sorts" pitchFamily="-84" charset="2"/>
              <a:buNone/>
            </a:pPr>
            <a:r>
              <a:rPr lang="en-US" altLang="en-US" b="1" dirty="0">
                <a:solidFill>
                  <a:srgbClr val="006699"/>
                </a:solidFill>
                <a:latin typeface="+mj-lt"/>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 xmlns:a16="http://schemas.microsoft.com/office/drawing/2014/main" id="{5465B525-CEEC-49C9-B033-5A403A5B5548}"/>
              </a:ext>
            </a:extLst>
          </p:cNvPr>
          <p:cNvSpPr>
            <a:spLocks noGrp="1"/>
          </p:cNvSpPr>
          <p:nvPr>
            <p:ph type="title"/>
          </p:nvPr>
        </p:nvSpPr>
        <p:spPr>
          <a:xfrm>
            <a:off x="865188" y="120227"/>
            <a:ext cx="7821612" cy="576262"/>
          </a:xfrm>
        </p:spPr>
        <p:txBody>
          <a:bodyPr/>
          <a:lstStyle/>
          <a:p>
            <a:pPr eaLnBrk="1" hangingPunct="1"/>
            <a:r>
              <a:rPr lang="en-US" altLang="en-US" dirty="0"/>
              <a:t>Real-Time CPU Scheduling</a:t>
            </a:r>
          </a:p>
        </p:txBody>
      </p:sp>
      <p:sp>
        <p:nvSpPr>
          <p:cNvPr id="87042" name="Content Placeholder 2">
            <a:extLst>
              <a:ext uri="{FF2B5EF4-FFF2-40B4-BE49-F238E27FC236}">
                <a16:creationId xmlns="" xmlns:a16="http://schemas.microsoft.com/office/drawing/2014/main" id="{F36B9134-1F9A-43F2-AE53-CEC7281025B7}"/>
              </a:ext>
            </a:extLst>
          </p:cNvPr>
          <p:cNvSpPr>
            <a:spLocks noGrp="1"/>
          </p:cNvSpPr>
          <p:nvPr>
            <p:ph idx="1"/>
          </p:nvPr>
        </p:nvSpPr>
        <p:spPr>
          <a:xfrm>
            <a:off x="806450" y="1097280"/>
            <a:ext cx="3552825" cy="4585653"/>
          </a:xfrm>
        </p:spPr>
        <p:txBody>
          <a:bodyPr/>
          <a:lstStyle/>
          <a:p>
            <a:r>
              <a:rPr lang="en-US" altLang="en-US" dirty="0"/>
              <a:t>Event latency – the amount of time that elapses from when an event occurs to when it is serviced.</a:t>
            </a:r>
          </a:p>
          <a:p>
            <a:r>
              <a:rPr lang="en-US" altLang="en-US" dirty="0"/>
              <a:t>Two types of latencies affect performance</a:t>
            </a:r>
          </a:p>
          <a:p>
            <a:pPr lvl="1">
              <a:buFont typeface="Arial" panose="020B0604020202020204" pitchFamily="34" charset="0"/>
              <a:buAutoNum type="arabicPeriod"/>
            </a:pPr>
            <a:r>
              <a:rPr lang="en-US" altLang="en-US" dirty="0"/>
              <a:t> </a:t>
            </a:r>
            <a:r>
              <a:rPr lang="en-US" altLang="en-US" b="1" dirty="0"/>
              <a:t>Interrupt latency </a:t>
            </a:r>
            <a:r>
              <a:rPr lang="en-US" altLang="en-US" dirty="0"/>
              <a:t>– time from arrival of interrupt to start of routine that services interrupt</a:t>
            </a:r>
          </a:p>
          <a:p>
            <a:pPr lvl="1">
              <a:buFont typeface="Arial" panose="020B0604020202020204" pitchFamily="34" charset="0"/>
              <a:buAutoNum type="arabicPeriod"/>
            </a:pPr>
            <a:r>
              <a:rPr lang="en-US" altLang="en-US" dirty="0"/>
              <a:t> </a:t>
            </a:r>
            <a:r>
              <a:rPr lang="en-US" altLang="en-US" b="1" dirty="0"/>
              <a:t>Dispatch latency </a:t>
            </a:r>
            <a:r>
              <a:rPr lang="en-US" altLang="en-US" dirty="0"/>
              <a:t>– time for schedule to take current process off CPU and switch to another</a:t>
            </a:r>
          </a:p>
          <a:p>
            <a:endParaRPr lang="en-US" altLang="en-US" dirty="0"/>
          </a:p>
          <a:p>
            <a:pPr lvl="1">
              <a:buFont typeface="Monotype Sorts" pitchFamily="-84" charset="2"/>
              <a:buNone/>
            </a:pPr>
            <a:r>
              <a:rPr lang="en-US" altLang="en-US" dirty="0"/>
              <a:t> </a:t>
            </a:r>
          </a:p>
        </p:txBody>
      </p:sp>
      <p:pic>
        <p:nvPicPr>
          <p:cNvPr id="87043" name="Picture 1">
            <a:extLst>
              <a:ext uri="{FF2B5EF4-FFF2-40B4-BE49-F238E27FC236}">
                <a16:creationId xmlns="" xmlns:a16="http://schemas.microsoft.com/office/drawing/2014/main" id="{A386168D-0ECB-4C78-B843-BF56135FA5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2084705"/>
            <a:ext cx="35814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 xmlns:a16="http://schemas.microsoft.com/office/drawing/2014/main" id="{34CD1F8D-2BA1-4930-8ADE-493EC0B780E9}"/>
              </a:ext>
            </a:extLst>
          </p:cNvPr>
          <p:cNvSpPr>
            <a:spLocks noGrp="1"/>
          </p:cNvSpPr>
          <p:nvPr>
            <p:ph type="title"/>
          </p:nvPr>
        </p:nvSpPr>
        <p:spPr>
          <a:xfrm>
            <a:off x="412750" y="147991"/>
            <a:ext cx="8229600" cy="576262"/>
          </a:xfrm>
        </p:spPr>
        <p:txBody>
          <a:bodyPr/>
          <a:lstStyle/>
          <a:p>
            <a:r>
              <a:rPr lang="en-US" altLang="en-US" dirty="0"/>
              <a:t/>
            </a:r>
            <a:br>
              <a:rPr lang="en-US" altLang="en-US" dirty="0"/>
            </a:br>
            <a:r>
              <a:rPr lang="en-US" altLang="en-US" dirty="0"/>
              <a:t>Interrupt Latency</a:t>
            </a:r>
          </a:p>
        </p:txBody>
      </p:sp>
      <p:pic>
        <p:nvPicPr>
          <p:cNvPr id="89090" name="Picture 2">
            <a:extLst>
              <a:ext uri="{FF2B5EF4-FFF2-40B4-BE49-F238E27FC236}">
                <a16:creationId xmlns="" xmlns:a16="http://schemas.microsoft.com/office/drawing/2014/main" id="{09F5D776-FF63-4BAD-8786-299294C2A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452880"/>
            <a:ext cx="3800475" cy="358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 xmlns:a16="http://schemas.microsoft.com/office/drawing/2014/main" id="{AF98D939-2EF6-4D46-8A76-119BAF4701CB}"/>
              </a:ext>
            </a:extLst>
          </p:cNvPr>
          <p:cNvSpPr>
            <a:spLocks noGrp="1"/>
          </p:cNvSpPr>
          <p:nvPr>
            <p:ph type="title"/>
          </p:nvPr>
        </p:nvSpPr>
        <p:spPr>
          <a:xfrm>
            <a:off x="806450" y="104987"/>
            <a:ext cx="7821613" cy="576263"/>
          </a:xfrm>
        </p:spPr>
        <p:txBody>
          <a:bodyPr/>
          <a:lstStyle/>
          <a:p>
            <a:pPr eaLnBrk="1" hangingPunct="1"/>
            <a:r>
              <a:rPr lang="en-US" altLang="en-US" dirty="0"/>
              <a:t/>
            </a:r>
            <a:br>
              <a:rPr lang="en-US" altLang="en-US" dirty="0"/>
            </a:br>
            <a:r>
              <a:rPr lang="en-US" altLang="en-US" dirty="0"/>
              <a:t>Dispatch Latency</a:t>
            </a:r>
          </a:p>
        </p:txBody>
      </p:sp>
      <p:sp>
        <p:nvSpPr>
          <p:cNvPr id="90114" name="Content Placeholder 2">
            <a:extLst>
              <a:ext uri="{FF2B5EF4-FFF2-40B4-BE49-F238E27FC236}">
                <a16:creationId xmlns="" xmlns:a16="http://schemas.microsoft.com/office/drawing/2014/main" id="{A58C332A-91EF-45CE-B06A-911A62BC7AF8}"/>
              </a:ext>
            </a:extLst>
          </p:cNvPr>
          <p:cNvSpPr>
            <a:spLocks noGrp="1"/>
          </p:cNvSpPr>
          <p:nvPr>
            <p:ph idx="1"/>
          </p:nvPr>
        </p:nvSpPr>
        <p:spPr>
          <a:xfrm>
            <a:off x="806450" y="1097280"/>
            <a:ext cx="2633663" cy="4523105"/>
          </a:xfrm>
        </p:spPr>
        <p:txBody>
          <a:bodyPr/>
          <a:lstStyle/>
          <a:p>
            <a:r>
              <a:rPr lang="en-US" altLang="en-US" dirty="0"/>
              <a:t>Conflict phase of dispatch latency:</a:t>
            </a:r>
          </a:p>
          <a:p>
            <a:pPr lvl="1">
              <a:buFont typeface="Arial" panose="020B0604020202020204" pitchFamily="34" charset="0"/>
              <a:buAutoNum type="arabicPeriod"/>
            </a:pPr>
            <a:r>
              <a:rPr lang="en-US" altLang="en-US" dirty="0"/>
              <a:t>Preemption of any process running in kernel mode</a:t>
            </a:r>
          </a:p>
          <a:p>
            <a:pPr lvl="1">
              <a:buFont typeface="Arial" panose="020B0604020202020204" pitchFamily="34" charset="0"/>
              <a:buAutoNum type="arabicPeriod"/>
            </a:pPr>
            <a:r>
              <a:rPr lang="en-US" altLang="en-US" dirty="0"/>
              <a:t>Release by low-priority process of resources needed by high-priority processes</a:t>
            </a:r>
          </a:p>
          <a:p>
            <a:endParaRPr lang="en-US" altLang="en-US" dirty="0"/>
          </a:p>
          <a:p>
            <a:pPr lvl="1">
              <a:buFont typeface="Monotype Sorts" pitchFamily="-84" charset="2"/>
              <a:buNone/>
            </a:pPr>
            <a:r>
              <a:rPr lang="en-US" altLang="en-US" dirty="0"/>
              <a:t> </a:t>
            </a:r>
          </a:p>
        </p:txBody>
      </p:sp>
      <p:pic>
        <p:nvPicPr>
          <p:cNvPr id="90115" name="Picture 1">
            <a:extLst>
              <a:ext uri="{FF2B5EF4-FFF2-40B4-BE49-F238E27FC236}">
                <a16:creationId xmlns="" xmlns:a16="http://schemas.microsoft.com/office/drawing/2014/main" id="{3801CEAC-B75F-4F94-8E21-EDC032D4C0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4938" y="1746250"/>
            <a:ext cx="4462462"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 xmlns:a16="http://schemas.microsoft.com/office/drawing/2014/main" id="{A8DF052A-4F64-4782-BAE2-89E732E5E749}"/>
              </a:ext>
            </a:extLst>
          </p:cNvPr>
          <p:cNvSpPr>
            <a:spLocks noGrp="1"/>
          </p:cNvSpPr>
          <p:nvPr>
            <p:ph type="title"/>
          </p:nvPr>
        </p:nvSpPr>
        <p:spPr>
          <a:xfrm>
            <a:off x="865188" y="221827"/>
            <a:ext cx="7821612" cy="576262"/>
          </a:xfrm>
        </p:spPr>
        <p:txBody>
          <a:bodyPr/>
          <a:lstStyle/>
          <a:p>
            <a:pPr eaLnBrk="1" hangingPunct="1"/>
            <a:r>
              <a:rPr lang="en-US" altLang="en-US" dirty="0"/>
              <a:t>Priority-based Scheduling</a:t>
            </a:r>
          </a:p>
        </p:txBody>
      </p:sp>
      <p:sp>
        <p:nvSpPr>
          <p:cNvPr id="92162" name="Content Placeholder 2">
            <a:extLst>
              <a:ext uri="{FF2B5EF4-FFF2-40B4-BE49-F238E27FC236}">
                <a16:creationId xmlns="" xmlns:a16="http://schemas.microsoft.com/office/drawing/2014/main" id="{F943F0CE-8844-419F-8310-ED97D4361784}"/>
              </a:ext>
            </a:extLst>
          </p:cNvPr>
          <p:cNvSpPr>
            <a:spLocks noGrp="1"/>
          </p:cNvSpPr>
          <p:nvPr>
            <p:ph idx="1"/>
          </p:nvPr>
        </p:nvSpPr>
        <p:spPr>
          <a:xfrm>
            <a:off x="865188" y="1195388"/>
            <a:ext cx="7727950" cy="4530725"/>
          </a:xfrm>
        </p:spPr>
        <p:txBody>
          <a:bodyPr/>
          <a:lstStyle/>
          <a:p>
            <a:r>
              <a:rPr lang="en-US" altLang="en-US" dirty="0"/>
              <a:t>For real-time scheduling, scheduler must support preemptive, priority-based scheduling</a:t>
            </a:r>
          </a:p>
          <a:p>
            <a:pPr lvl="1"/>
            <a:r>
              <a:rPr lang="en-US" altLang="en-US" dirty="0"/>
              <a:t>But only guarantees soft real-time</a:t>
            </a:r>
          </a:p>
          <a:p>
            <a:r>
              <a:rPr lang="en-US" altLang="en-US" dirty="0"/>
              <a:t>For hard real-time must also provide ability to meet deadlines</a:t>
            </a:r>
          </a:p>
          <a:p>
            <a:r>
              <a:rPr lang="en-US" altLang="en-US" dirty="0"/>
              <a:t>Processes have new characteristics: </a:t>
            </a:r>
            <a:r>
              <a:rPr lang="en-US" altLang="en-US" b="1" dirty="0">
                <a:solidFill>
                  <a:srgbClr val="006699"/>
                </a:solidFill>
                <a:latin typeface="+mj-lt"/>
              </a:rPr>
              <a:t>periodic</a:t>
            </a:r>
            <a:r>
              <a:rPr lang="en-US" altLang="en-US" dirty="0"/>
              <a:t> ones require CPU at constant intervals</a:t>
            </a:r>
          </a:p>
          <a:p>
            <a:pPr lvl="1"/>
            <a:r>
              <a:rPr lang="en-US" altLang="en-US" dirty="0"/>
              <a:t>Has processing time </a:t>
            </a:r>
            <a:r>
              <a:rPr lang="en-US" altLang="en-US" i="1" dirty="0"/>
              <a:t>t</a:t>
            </a:r>
            <a:r>
              <a:rPr lang="en-US" altLang="en-US" dirty="0"/>
              <a:t>, deadline </a:t>
            </a:r>
            <a:r>
              <a:rPr lang="en-US" altLang="en-US" i="1" dirty="0"/>
              <a:t>d, </a:t>
            </a:r>
            <a:r>
              <a:rPr lang="en-US" altLang="en-US" dirty="0"/>
              <a:t>period </a:t>
            </a:r>
            <a:r>
              <a:rPr lang="en-US" altLang="en-US" i="1" dirty="0"/>
              <a:t>p</a:t>
            </a:r>
          </a:p>
          <a:p>
            <a:pPr lvl="1"/>
            <a:r>
              <a:rPr lang="en-US" altLang="en-US" dirty="0"/>
              <a:t>0 ≤ </a:t>
            </a:r>
            <a:r>
              <a:rPr lang="en-US" altLang="en-US" i="1" dirty="0"/>
              <a:t>t</a:t>
            </a:r>
            <a:r>
              <a:rPr lang="en-US" altLang="en-US" dirty="0"/>
              <a:t> ≤ </a:t>
            </a:r>
            <a:r>
              <a:rPr lang="en-US" altLang="en-US" i="1" dirty="0"/>
              <a:t>d</a:t>
            </a:r>
            <a:r>
              <a:rPr lang="en-US" altLang="en-US" dirty="0"/>
              <a:t> ≤ </a:t>
            </a:r>
            <a:r>
              <a:rPr lang="en-US" altLang="en-US" i="1" dirty="0"/>
              <a:t>p</a:t>
            </a:r>
          </a:p>
          <a:p>
            <a:pPr lvl="1"/>
            <a:r>
              <a:rPr lang="en-US" altLang="en-US" b="1" dirty="0">
                <a:solidFill>
                  <a:srgbClr val="006699"/>
                </a:solidFill>
                <a:latin typeface="+mj-lt"/>
              </a:rPr>
              <a:t>Rate</a:t>
            </a:r>
            <a:r>
              <a:rPr lang="en-US" altLang="en-US" dirty="0"/>
              <a:t> of periodic task is 1/</a:t>
            </a:r>
            <a:r>
              <a:rPr lang="en-US" altLang="en-US" i="1" dirty="0"/>
              <a:t>p</a:t>
            </a:r>
            <a:endParaRPr lang="en-US" altLang="en-US" dirty="0"/>
          </a:p>
          <a:p>
            <a:endParaRPr lang="en-US" altLang="en-US" dirty="0"/>
          </a:p>
          <a:p>
            <a:pPr lvl="1">
              <a:buFont typeface="Monotype Sorts" pitchFamily="-84" charset="2"/>
              <a:buNone/>
            </a:pPr>
            <a:r>
              <a:rPr lang="en-US" alt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 xmlns:a16="http://schemas.microsoft.com/office/drawing/2014/main" id="{42531119-5041-4309-A1D2-A61710EC9D6D}"/>
              </a:ext>
            </a:extLst>
          </p:cNvPr>
          <p:cNvSpPr>
            <a:spLocks noGrp="1" noChangeArrowheads="1"/>
          </p:cNvSpPr>
          <p:nvPr>
            <p:ph type="title"/>
          </p:nvPr>
        </p:nvSpPr>
        <p:spPr>
          <a:xfrm>
            <a:off x="876300" y="139718"/>
            <a:ext cx="7810500" cy="576262"/>
          </a:xfrm>
        </p:spPr>
        <p:txBody>
          <a:bodyPr/>
          <a:lstStyle/>
          <a:p>
            <a:pPr eaLnBrk="1" hangingPunct="1"/>
            <a:r>
              <a:rPr lang="en-US" altLang="en-US" dirty="0"/>
              <a:t>Rate Monotonic Scheduling</a:t>
            </a:r>
          </a:p>
        </p:txBody>
      </p:sp>
      <p:sp>
        <p:nvSpPr>
          <p:cNvPr id="94210" name="Rectangle 4">
            <a:extLst>
              <a:ext uri="{FF2B5EF4-FFF2-40B4-BE49-F238E27FC236}">
                <a16:creationId xmlns="" xmlns:a16="http://schemas.microsoft.com/office/drawing/2014/main" id="{86CCC493-A11A-48CA-92C7-3F09C4E1E540}"/>
              </a:ext>
            </a:extLst>
          </p:cNvPr>
          <p:cNvSpPr>
            <a:spLocks noGrp="1" noChangeArrowheads="1"/>
          </p:cNvSpPr>
          <p:nvPr>
            <p:ph type="body" idx="1"/>
          </p:nvPr>
        </p:nvSpPr>
        <p:spPr>
          <a:xfrm>
            <a:off x="806450" y="1064895"/>
            <a:ext cx="7351713" cy="4483100"/>
          </a:xfrm>
        </p:spPr>
        <p:txBody>
          <a:bodyPr/>
          <a:lstStyle/>
          <a:p>
            <a:r>
              <a:rPr lang="en-US" altLang="en-US" dirty="0"/>
              <a:t>A priority is assigned based on the inverse of its period</a:t>
            </a:r>
            <a:endParaRPr lang="en-US" altLang="en-US" sz="800" dirty="0"/>
          </a:p>
          <a:p>
            <a:r>
              <a:rPr lang="en-US" altLang="en-US" dirty="0"/>
              <a:t>Shorter periods = higher priority;</a:t>
            </a:r>
            <a:endParaRPr lang="en-US" altLang="en-US" sz="800" dirty="0"/>
          </a:p>
          <a:p>
            <a:r>
              <a:rPr lang="en-US" altLang="en-US" dirty="0"/>
              <a:t>Longer periods = lower priority</a:t>
            </a:r>
            <a:endParaRPr lang="en-US" altLang="en-US" sz="800" dirty="0"/>
          </a:p>
          <a:p>
            <a:r>
              <a:rPr lang="en-US" altLang="en-US" dirty="0"/>
              <a:t>P</a:t>
            </a:r>
            <a:r>
              <a:rPr lang="en-US" altLang="en-US" baseline="-25000" dirty="0"/>
              <a:t>1</a:t>
            </a:r>
            <a:r>
              <a:rPr lang="en-US" altLang="en-US" dirty="0"/>
              <a:t> is assigned a higher priority than P</a:t>
            </a:r>
            <a:r>
              <a:rPr lang="en-US" altLang="en-US" baseline="-25000" dirty="0"/>
              <a:t>2</a:t>
            </a:r>
            <a:r>
              <a:rPr lang="en-US" altLang="en-US" dirty="0"/>
              <a:t>.</a:t>
            </a:r>
            <a:br>
              <a:rPr lang="en-US" altLang="en-US" dirty="0"/>
            </a:b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 xmlns:a16="http://schemas.microsoft.com/office/drawing/2014/main" id="{7E974B58-615E-4568-9359-DE0D3DA7044C}"/>
              </a:ext>
            </a:extLst>
          </p:cNvPr>
          <p:cNvSpPr>
            <a:spLocks noGrp="1" noChangeArrowheads="1"/>
          </p:cNvSpPr>
          <p:nvPr>
            <p:ph type="title"/>
          </p:nvPr>
        </p:nvSpPr>
        <p:spPr>
          <a:xfrm>
            <a:off x="1391920" y="121920"/>
            <a:ext cx="7729220" cy="571412"/>
          </a:xfrm>
        </p:spPr>
        <p:txBody>
          <a:bodyPr/>
          <a:lstStyle/>
          <a:p>
            <a:pPr eaLnBrk="1" hangingPunct="1"/>
            <a:r>
              <a:rPr lang="en-US" altLang="en-US" sz="2800" dirty="0"/>
              <a:t>Earliest Deadline First Scheduling (EDF)</a:t>
            </a:r>
          </a:p>
        </p:txBody>
      </p:sp>
      <p:sp>
        <p:nvSpPr>
          <p:cNvPr id="98306" name="Rectangle 3">
            <a:extLst>
              <a:ext uri="{FF2B5EF4-FFF2-40B4-BE49-F238E27FC236}">
                <a16:creationId xmlns="" xmlns:a16="http://schemas.microsoft.com/office/drawing/2014/main" id="{1E9806D4-0F94-4F7D-8594-2BE3A814EC48}"/>
              </a:ext>
            </a:extLst>
          </p:cNvPr>
          <p:cNvSpPr>
            <a:spLocks noGrp="1" noChangeArrowheads="1"/>
          </p:cNvSpPr>
          <p:nvPr>
            <p:ph type="body" idx="1"/>
          </p:nvPr>
        </p:nvSpPr>
        <p:spPr>
          <a:xfrm>
            <a:off x="811763" y="1257300"/>
            <a:ext cx="7432125" cy="4483100"/>
          </a:xfrm>
        </p:spPr>
        <p:txBody>
          <a:bodyPr/>
          <a:lstStyle/>
          <a:p>
            <a:r>
              <a:rPr lang="en-US" altLang="en-US" dirty="0"/>
              <a:t>Priorities are assigned according to deadlines:</a:t>
            </a:r>
          </a:p>
          <a:p>
            <a:pPr lvl="1"/>
            <a:r>
              <a:rPr lang="en-US" altLang="en-US" dirty="0"/>
              <a:t>The earlier the deadline, the higher the priority</a:t>
            </a:r>
          </a:p>
          <a:p>
            <a:pPr lvl="1"/>
            <a:r>
              <a:rPr lang="en-US" altLang="en-US" dirty="0"/>
              <a:t>The later the deadline, the lower the </a:t>
            </a:r>
            <a:r>
              <a:rPr lang="en-US" altLang="en-US" dirty="0" smtClean="0"/>
              <a:t>priority</a:t>
            </a:r>
            <a:endParaRPr lang="en-US" altLang="en-US" dirty="0"/>
          </a:p>
        </p:txBody>
      </p:sp>
    </p:spTree>
    <p:extLst>
      <p:ext uri="{BB962C8B-B14F-4D97-AF65-F5344CB8AC3E}">
        <p14:creationId xmlns:p14="http://schemas.microsoft.com/office/powerpoint/2010/main" val="53978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 xmlns:a16="http://schemas.microsoft.com/office/drawing/2014/main" id="{E3E49DFF-D595-4F44-93F4-CD017991939A}"/>
              </a:ext>
            </a:extLst>
          </p:cNvPr>
          <p:cNvSpPr>
            <a:spLocks noGrp="1" noChangeArrowheads="1"/>
          </p:cNvSpPr>
          <p:nvPr>
            <p:ph type="title"/>
          </p:nvPr>
        </p:nvSpPr>
        <p:spPr>
          <a:xfrm>
            <a:off x="1069975" y="97526"/>
            <a:ext cx="7616825" cy="576262"/>
          </a:xfrm>
        </p:spPr>
        <p:txBody>
          <a:bodyPr/>
          <a:lstStyle/>
          <a:p>
            <a:pPr eaLnBrk="1" hangingPunct="1"/>
            <a:r>
              <a:rPr lang="en-US" altLang="en-US" dirty="0"/>
              <a:t>Algorithm Evaluation</a:t>
            </a:r>
          </a:p>
        </p:txBody>
      </p:sp>
      <p:sp>
        <p:nvSpPr>
          <p:cNvPr id="130050" name="Rectangle 3">
            <a:extLst>
              <a:ext uri="{FF2B5EF4-FFF2-40B4-BE49-F238E27FC236}">
                <a16:creationId xmlns="" xmlns:a16="http://schemas.microsoft.com/office/drawing/2014/main" id="{91026CB7-CF57-408F-913C-6C7B82EF621E}"/>
              </a:ext>
            </a:extLst>
          </p:cNvPr>
          <p:cNvSpPr>
            <a:spLocks noGrp="1" noChangeArrowheads="1"/>
          </p:cNvSpPr>
          <p:nvPr>
            <p:ph type="body" idx="1"/>
          </p:nvPr>
        </p:nvSpPr>
        <p:spPr>
          <a:xfrm>
            <a:off x="825271" y="965201"/>
            <a:ext cx="6774409" cy="4622799"/>
          </a:xfrm>
        </p:spPr>
        <p:txBody>
          <a:bodyPr/>
          <a:lstStyle/>
          <a:p>
            <a:r>
              <a:rPr lang="en-US" altLang="en-US" dirty="0"/>
              <a:t>How to select CPU-scheduling algorithm for an OS?</a:t>
            </a:r>
          </a:p>
          <a:p>
            <a:r>
              <a:rPr lang="en-US" altLang="en-US" dirty="0"/>
              <a:t>Determine criteria, then evaluate algorithms</a:t>
            </a:r>
          </a:p>
          <a:p>
            <a:r>
              <a:rPr lang="en-US" altLang="en-US" b="1" dirty="0">
                <a:solidFill>
                  <a:srgbClr val="006699"/>
                </a:solidFill>
                <a:latin typeface="+mj-lt"/>
              </a:rPr>
              <a:t>Deterministic modeling</a:t>
            </a:r>
          </a:p>
          <a:p>
            <a:pPr lvl="1"/>
            <a:r>
              <a:rPr lang="en-US" altLang="en-US" dirty="0"/>
              <a:t>Type of </a:t>
            </a:r>
            <a:r>
              <a:rPr lang="en-US" altLang="en-US" b="1" dirty="0">
                <a:solidFill>
                  <a:srgbClr val="006699"/>
                </a:solidFill>
                <a:latin typeface="+mj-lt"/>
              </a:rPr>
              <a:t>analytic evaluation</a:t>
            </a:r>
          </a:p>
          <a:p>
            <a:pPr lvl="1"/>
            <a:r>
              <a:rPr lang="en-US" altLang="en-US" dirty="0"/>
              <a:t>Takes a particular predetermined workload and defines the performance of each algorithm  for that workload</a:t>
            </a:r>
          </a:p>
          <a:p>
            <a:r>
              <a:rPr lang="en-US" altLang="en-US" dirty="0"/>
              <a:t>Consider 5 processes arriving at time 0:</a:t>
            </a:r>
          </a:p>
        </p:txBody>
      </p:sp>
      <p:pic>
        <p:nvPicPr>
          <p:cNvPr id="130051" name="Picture 1" descr="Screen Shot 2012-12-17 at 9.44.14 PM.png">
            <a:extLst>
              <a:ext uri="{FF2B5EF4-FFF2-40B4-BE49-F238E27FC236}">
                <a16:creationId xmlns="" xmlns:a16="http://schemas.microsoft.com/office/drawing/2014/main" id="{1186B308-DDF2-452D-A47E-6EF7019C0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3526473"/>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 xmlns:a16="http://schemas.microsoft.com/office/drawing/2014/main" id="{0C6E6845-850D-4810-9EA5-1EB2B3843012}"/>
              </a:ext>
            </a:extLst>
          </p:cNvPr>
          <p:cNvSpPr>
            <a:spLocks noGrp="1" noChangeArrowheads="1"/>
          </p:cNvSpPr>
          <p:nvPr>
            <p:ph type="title"/>
          </p:nvPr>
        </p:nvSpPr>
        <p:spPr>
          <a:xfrm>
            <a:off x="1069975" y="89747"/>
            <a:ext cx="7616825" cy="576262"/>
          </a:xfrm>
        </p:spPr>
        <p:txBody>
          <a:bodyPr/>
          <a:lstStyle/>
          <a:p>
            <a:pPr eaLnBrk="1" hangingPunct="1"/>
            <a:r>
              <a:rPr lang="en-US" altLang="en-US" dirty="0"/>
              <a:t>Deterministic Evaluation</a:t>
            </a:r>
          </a:p>
        </p:txBody>
      </p:sp>
      <p:sp>
        <p:nvSpPr>
          <p:cNvPr id="101378" name="Rectangle 3">
            <a:extLst>
              <a:ext uri="{FF2B5EF4-FFF2-40B4-BE49-F238E27FC236}">
                <a16:creationId xmlns="" xmlns:a16="http://schemas.microsoft.com/office/drawing/2014/main" id="{42D64333-B7E5-4612-A296-895B3529B10E}"/>
              </a:ext>
            </a:extLst>
          </p:cNvPr>
          <p:cNvSpPr>
            <a:spLocks noGrp="1" noChangeArrowheads="1"/>
          </p:cNvSpPr>
          <p:nvPr>
            <p:ph type="body" idx="1"/>
          </p:nvPr>
        </p:nvSpPr>
        <p:spPr>
          <a:xfrm>
            <a:off x="827089" y="1097280"/>
            <a:ext cx="7087552" cy="4683760"/>
          </a:xfrm>
        </p:spPr>
        <p:txBody>
          <a:bodyPr/>
          <a:lstStyle/>
          <a:p>
            <a:pPr marL="341313" indent="-341313"/>
            <a:r>
              <a:rPr lang="en-US" altLang="en-US" dirty="0"/>
              <a:t>For each algorithm, calculate minimum average waiting time</a:t>
            </a:r>
          </a:p>
          <a:p>
            <a:pPr marL="341313" indent="-341313"/>
            <a:r>
              <a:rPr lang="en-US" altLang="en-US" dirty="0"/>
              <a:t>Simple and fast, but requires exact numbers for input, applies only to those inputs</a:t>
            </a:r>
          </a:p>
          <a:p>
            <a:pPr marL="741363" lvl="1" indent="-284163"/>
            <a:r>
              <a:rPr lang="en-US" altLang="en-US" dirty="0"/>
              <a:t>FCS is 28ms:</a:t>
            </a:r>
          </a:p>
          <a:p>
            <a:pPr marL="341313" indent="-341313"/>
            <a:endParaRPr lang="en-US" altLang="en-US" dirty="0"/>
          </a:p>
          <a:p>
            <a:pPr marL="341313" indent="-341313">
              <a:buFont typeface="Monotype Sorts" pitchFamily="-84" charset="2"/>
              <a:buNone/>
            </a:pPr>
            <a:endParaRPr lang="en-US" altLang="en-US" dirty="0"/>
          </a:p>
          <a:p>
            <a:pPr marL="741363" lvl="1" indent="-284163"/>
            <a:r>
              <a:rPr lang="en-US" altLang="en-US" dirty="0"/>
              <a:t>Non-preemptive SFJ is 13ms:</a:t>
            </a:r>
          </a:p>
          <a:p>
            <a:pPr marL="341313" indent="-341313"/>
            <a:endParaRPr lang="en-US" altLang="en-US" dirty="0"/>
          </a:p>
          <a:p>
            <a:pPr marL="341313" indent="-341313">
              <a:buFont typeface="Monotype Sorts" pitchFamily="-84" charset="2"/>
              <a:buNone/>
            </a:pPr>
            <a:endParaRPr lang="en-US" altLang="en-US" dirty="0"/>
          </a:p>
          <a:p>
            <a:pPr marL="741363" lvl="1" indent="-284163"/>
            <a:r>
              <a:rPr lang="en-US" altLang="en-US" dirty="0"/>
              <a:t>RR is 23ms:</a:t>
            </a:r>
          </a:p>
          <a:p>
            <a:pPr marL="341313" indent="-341313">
              <a:buFont typeface="Monotype Sorts" pitchFamily="-84" charset="2"/>
              <a:buNone/>
            </a:pPr>
            <a:endParaRPr lang="en-US" altLang="en-US" dirty="0"/>
          </a:p>
        </p:txBody>
      </p:sp>
      <p:pic>
        <p:nvPicPr>
          <p:cNvPr id="132099" name="Picture 2" descr="Screen Shot 2012-12-17 at 9.47.12 PM.png">
            <a:extLst>
              <a:ext uri="{FF2B5EF4-FFF2-40B4-BE49-F238E27FC236}">
                <a16:creationId xmlns="" xmlns:a16="http://schemas.microsoft.com/office/drawing/2014/main" id="{72B613C9-9DEE-4CD7-ABD1-8B5F8F52BB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5163" y="2517775"/>
            <a:ext cx="4445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3" descr="Screen Shot 2012-12-17 at 9.47.18 PM.png">
            <a:extLst>
              <a:ext uri="{FF2B5EF4-FFF2-40B4-BE49-F238E27FC236}">
                <a16:creationId xmlns="" xmlns:a16="http://schemas.microsoft.com/office/drawing/2014/main" id="{F75A4BF0-7381-4B89-90CE-E8DC92F8F2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3888" y="3596641"/>
            <a:ext cx="452913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descr="Screen Shot 2012-12-17 at 9.47.24 PM.png">
            <a:extLst>
              <a:ext uri="{FF2B5EF4-FFF2-40B4-BE49-F238E27FC236}">
                <a16:creationId xmlns="" xmlns:a16="http://schemas.microsoft.com/office/drawing/2014/main" id="{00B7072B-4655-4652-80B5-B7ADAFC32C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477012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a:extLst>
              <a:ext uri="{FF2B5EF4-FFF2-40B4-BE49-F238E27FC236}">
                <a16:creationId xmlns="" xmlns:a16="http://schemas.microsoft.com/office/drawing/2014/main" id="{4D59D635-40DB-4181-BA9E-36E3809C0F54}"/>
              </a:ext>
            </a:extLst>
          </p:cNvPr>
          <p:cNvSpPr>
            <a:spLocks noGrp="1"/>
          </p:cNvSpPr>
          <p:nvPr>
            <p:ph type="title"/>
          </p:nvPr>
        </p:nvSpPr>
        <p:spPr>
          <a:xfrm>
            <a:off x="457200" y="144071"/>
            <a:ext cx="8229600" cy="576262"/>
          </a:xfrm>
        </p:spPr>
        <p:txBody>
          <a:bodyPr/>
          <a:lstStyle/>
          <a:p>
            <a:r>
              <a:rPr lang="en-US" altLang="en-US" dirty="0"/>
              <a:t>Queueing Models</a:t>
            </a:r>
          </a:p>
        </p:txBody>
      </p:sp>
      <p:sp>
        <p:nvSpPr>
          <p:cNvPr id="134146" name="Content Placeholder 2">
            <a:extLst>
              <a:ext uri="{FF2B5EF4-FFF2-40B4-BE49-F238E27FC236}">
                <a16:creationId xmlns="" xmlns:a16="http://schemas.microsoft.com/office/drawing/2014/main" id="{51085166-B3B1-42A3-B00E-DD980BA90BA0}"/>
              </a:ext>
            </a:extLst>
          </p:cNvPr>
          <p:cNvSpPr>
            <a:spLocks noGrp="1"/>
          </p:cNvSpPr>
          <p:nvPr>
            <p:ph idx="1"/>
          </p:nvPr>
        </p:nvSpPr>
        <p:spPr>
          <a:xfrm>
            <a:off x="833402" y="1050609"/>
            <a:ext cx="7213318" cy="4517072"/>
          </a:xfrm>
        </p:spPr>
        <p:txBody>
          <a:bodyPr/>
          <a:lstStyle/>
          <a:p>
            <a:r>
              <a:rPr lang="en-US" altLang="en-US" dirty="0"/>
              <a:t>Describes the arrival of processes, and CPU and I/O bursts probabilistically</a:t>
            </a:r>
          </a:p>
          <a:p>
            <a:pPr lvl="1"/>
            <a:r>
              <a:rPr lang="en-US" altLang="en-US" dirty="0" smtClean="0"/>
              <a:t>Computes </a:t>
            </a:r>
            <a:r>
              <a:rPr lang="en-US" altLang="en-US" dirty="0"/>
              <a:t>average throughput, utilization, waiting time, etc.</a:t>
            </a:r>
          </a:p>
          <a:p>
            <a:r>
              <a:rPr lang="en-US" altLang="en-US" dirty="0"/>
              <a:t>Computer system described as network of servers, each with queue of waiting processes</a:t>
            </a:r>
          </a:p>
          <a:p>
            <a:pPr lvl="1"/>
            <a:r>
              <a:rPr lang="en-US" altLang="en-US" dirty="0"/>
              <a:t>Knowing arrival rates and service rates</a:t>
            </a:r>
          </a:p>
          <a:p>
            <a:pPr lvl="1"/>
            <a:r>
              <a:rPr lang="en-US" altLang="en-US" dirty="0"/>
              <a:t>Computes utilization, average queue length, average wait time,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a:extLst>
              <a:ext uri="{FF2B5EF4-FFF2-40B4-BE49-F238E27FC236}">
                <a16:creationId xmlns="" xmlns:a16="http://schemas.microsoft.com/office/drawing/2014/main" id="{88836614-251E-456A-8F63-CF63948BE84F}"/>
              </a:ext>
            </a:extLst>
          </p:cNvPr>
          <p:cNvSpPr>
            <a:spLocks noGrp="1"/>
          </p:cNvSpPr>
          <p:nvPr>
            <p:ph type="title"/>
          </p:nvPr>
        </p:nvSpPr>
        <p:spPr>
          <a:xfrm>
            <a:off x="457200" y="113591"/>
            <a:ext cx="8229600" cy="576262"/>
          </a:xfrm>
        </p:spPr>
        <p:txBody>
          <a:bodyPr/>
          <a:lstStyle/>
          <a:p>
            <a:r>
              <a:rPr lang="en-US" altLang="en-US" dirty="0"/>
              <a:t>Little</a:t>
            </a:r>
            <a:r>
              <a:rPr lang="ja-JP" altLang="en-US" dirty="0"/>
              <a:t>’</a:t>
            </a:r>
            <a:r>
              <a:rPr lang="en-US" altLang="ja-JP" dirty="0"/>
              <a:t>s Formula</a:t>
            </a:r>
            <a:endParaRPr lang="en-US" altLang="en-US" dirty="0"/>
          </a:p>
        </p:txBody>
      </p:sp>
      <p:sp>
        <p:nvSpPr>
          <p:cNvPr id="135170" name="Content Placeholder 2">
            <a:extLst>
              <a:ext uri="{FF2B5EF4-FFF2-40B4-BE49-F238E27FC236}">
                <a16:creationId xmlns="" xmlns:a16="http://schemas.microsoft.com/office/drawing/2014/main" id="{0FB86F5A-AC04-4507-85EB-409F60BB9661}"/>
              </a:ext>
            </a:extLst>
          </p:cNvPr>
          <p:cNvSpPr>
            <a:spLocks noGrp="1"/>
          </p:cNvSpPr>
          <p:nvPr>
            <p:ph idx="1"/>
          </p:nvPr>
        </p:nvSpPr>
        <p:spPr>
          <a:xfrm>
            <a:off x="858026" y="1016001"/>
            <a:ext cx="7137894" cy="4551680"/>
          </a:xfrm>
        </p:spPr>
        <p:txBody>
          <a:bodyPr/>
          <a:lstStyle/>
          <a:p>
            <a:r>
              <a:rPr lang="en-US" altLang="en-US" i="1" dirty="0"/>
              <a:t>n</a:t>
            </a:r>
            <a:r>
              <a:rPr lang="en-US" altLang="en-US" dirty="0"/>
              <a:t> = average queue length</a:t>
            </a:r>
          </a:p>
          <a:p>
            <a:r>
              <a:rPr lang="en-US" altLang="en-US" i="1" dirty="0"/>
              <a:t>W</a:t>
            </a:r>
            <a:r>
              <a:rPr lang="en-US" altLang="en-US" dirty="0"/>
              <a:t> = average waiting time in queue</a:t>
            </a:r>
          </a:p>
          <a:p>
            <a:r>
              <a:rPr lang="en-US" altLang="en-US" i="1" dirty="0"/>
              <a:t>λ</a:t>
            </a:r>
            <a:r>
              <a:rPr lang="en-US" altLang="en-US" dirty="0"/>
              <a:t> = average arrival rate into queue</a:t>
            </a:r>
          </a:p>
          <a:p>
            <a:r>
              <a:rPr lang="en-US" altLang="en-US" dirty="0"/>
              <a:t>Little</a:t>
            </a:r>
            <a:r>
              <a:rPr lang="ja-JP" altLang="en-US" dirty="0"/>
              <a:t>’</a:t>
            </a:r>
            <a:r>
              <a:rPr lang="en-US" altLang="ja-JP" dirty="0"/>
              <a:t>s law – in steady state, processes leaving queue must equal processes arriving, thus:</a:t>
            </a:r>
            <a:br>
              <a:rPr lang="en-US" altLang="ja-JP" dirty="0"/>
            </a:br>
            <a:r>
              <a:rPr lang="en-US" altLang="ja-JP" dirty="0"/>
              <a:t>      </a:t>
            </a:r>
            <a:r>
              <a:rPr lang="en-US" altLang="ja-JP" i="1" dirty="0"/>
              <a:t>n </a:t>
            </a:r>
            <a:r>
              <a:rPr lang="en-US" altLang="ja-JP" dirty="0"/>
              <a:t>= </a:t>
            </a:r>
            <a:r>
              <a:rPr lang="en-US" altLang="ja-JP" i="1" dirty="0"/>
              <a:t>λ </a:t>
            </a:r>
            <a:r>
              <a:rPr lang="en-US" altLang="ja-JP" dirty="0"/>
              <a:t>x</a:t>
            </a:r>
            <a:r>
              <a:rPr lang="en-US" altLang="ja-JP" i="1" dirty="0"/>
              <a:t> W</a:t>
            </a:r>
          </a:p>
          <a:p>
            <a:pPr lvl="1"/>
            <a:r>
              <a:rPr lang="en-US" altLang="en-US" dirty="0"/>
              <a:t>Valid for any scheduling algorithm and arrival distribution</a:t>
            </a:r>
          </a:p>
          <a:p>
            <a:r>
              <a:rPr lang="en-US" altLang="en-US" dirty="0"/>
              <a:t>For example, if on average 7 processes arrive per second, and normally 14 processes in queue, then average wait time per process = 2 seconds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a:extLst>
              <a:ext uri="{FF2B5EF4-FFF2-40B4-BE49-F238E27FC236}">
                <a16:creationId xmlns="" xmlns:a16="http://schemas.microsoft.com/office/drawing/2014/main" id="{3F4B6F1F-014D-4B12-B2C5-CED652555A6A}"/>
              </a:ext>
            </a:extLst>
          </p:cNvPr>
          <p:cNvSpPr>
            <a:spLocks noGrp="1"/>
          </p:cNvSpPr>
          <p:nvPr>
            <p:ph type="title"/>
          </p:nvPr>
        </p:nvSpPr>
        <p:spPr>
          <a:xfrm>
            <a:off x="457200" y="122922"/>
            <a:ext cx="8229600" cy="576262"/>
          </a:xfrm>
        </p:spPr>
        <p:txBody>
          <a:bodyPr/>
          <a:lstStyle/>
          <a:p>
            <a:r>
              <a:rPr lang="en-US" altLang="en-US" dirty="0"/>
              <a:t>Simulations</a:t>
            </a:r>
          </a:p>
        </p:txBody>
      </p:sp>
      <p:sp>
        <p:nvSpPr>
          <p:cNvPr id="136194" name="Content Placeholder 2">
            <a:extLst>
              <a:ext uri="{FF2B5EF4-FFF2-40B4-BE49-F238E27FC236}">
                <a16:creationId xmlns="" xmlns:a16="http://schemas.microsoft.com/office/drawing/2014/main" id="{31DCE5BD-01E8-435B-870B-5EBAC0600C01}"/>
              </a:ext>
            </a:extLst>
          </p:cNvPr>
          <p:cNvSpPr>
            <a:spLocks noGrp="1"/>
          </p:cNvSpPr>
          <p:nvPr>
            <p:ph idx="1"/>
          </p:nvPr>
        </p:nvSpPr>
        <p:spPr>
          <a:xfrm>
            <a:off x="834443" y="1060768"/>
            <a:ext cx="7727950" cy="4530725"/>
          </a:xfrm>
        </p:spPr>
        <p:txBody>
          <a:bodyPr/>
          <a:lstStyle/>
          <a:p>
            <a:r>
              <a:rPr lang="en-US" altLang="en-US" dirty="0"/>
              <a:t>Queueing models limited</a:t>
            </a:r>
          </a:p>
          <a:p>
            <a:r>
              <a:rPr lang="en-US" altLang="en-US" b="1" dirty="0">
                <a:solidFill>
                  <a:srgbClr val="006699"/>
                </a:solidFill>
                <a:latin typeface="+mj-lt"/>
              </a:rPr>
              <a:t>Simulations</a:t>
            </a:r>
            <a:r>
              <a:rPr lang="en-US" altLang="en-US" b="1" dirty="0"/>
              <a:t> </a:t>
            </a:r>
            <a:r>
              <a:rPr lang="en-US" altLang="en-US" dirty="0"/>
              <a:t>more accurate</a:t>
            </a:r>
          </a:p>
          <a:p>
            <a:pPr lvl="1"/>
            <a:r>
              <a:rPr lang="en-US" altLang="en-US" dirty="0"/>
              <a:t>Programmed model of computer system</a:t>
            </a:r>
          </a:p>
          <a:p>
            <a:pPr lvl="1"/>
            <a:r>
              <a:rPr lang="en-US" altLang="en-US" dirty="0"/>
              <a:t>Clock is a variable</a:t>
            </a:r>
          </a:p>
          <a:p>
            <a:pPr lvl="1"/>
            <a:r>
              <a:rPr lang="en-US" altLang="en-US" dirty="0"/>
              <a:t>Gather statistics  indicating algorithm performance</a:t>
            </a:r>
          </a:p>
          <a:p>
            <a:pPr lvl="1"/>
            <a:r>
              <a:rPr lang="en-US" altLang="en-US" dirty="0"/>
              <a:t>Data to drive simulation gathered via</a:t>
            </a:r>
          </a:p>
          <a:p>
            <a:pPr lvl="2"/>
            <a:r>
              <a:rPr lang="en-US" altLang="en-US" dirty="0"/>
              <a:t>Random number generator according to probabilities</a:t>
            </a:r>
          </a:p>
          <a:p>
            <a:pPr lvl="2"/>
            <a:r>
              <a:rPr lang="en-US" altLang="en-US" dirty="0"/>
              <a:t>Distributions defined mathematically or empirically</a:t>
            </a:r>
          </a:p>
          <a:p>
            <a:pPr lvl="2"/>
            <a:endParaRPr lang="en-US" altLang="en-US" dirty="0"/>
          </a:p>
          <a:p>
            <a:pPr lvl="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 xmlns:a16="http://schemas.microsoft.com/office/drawing/2014/main" id="{E376DC34-4892-46A6-9D5E-C8B743E88B4A}"/>
              </a:ext>
            </a:extLst>
          </p:cNvPr>
          <p:cNvSpPr>
            <a:spLocks noGrp="1" noChangeArrowheads="1"/>
          </p:cNvSpPr>
          <p:nvPr>
            <p:ph type="title"/>
          </p:nvPr>
        </p:nvSpPr>
        <p:spPr>
          <a:xfrm>
            <a:off x="1287537" y="100754"/>
            <a:ext cx="7850187" cy="576262"/>
          </a:xfrm>
        </p:spPr>
        <p:txBody>
          <a:bodyPr/>
          <a:lstStyle/>
          <a:p>
            <a:pPr eaLnBrk="1" hangingPunct="1"/>
            <a:r>
              <a:rPr lang="en-US" altLang="en-US" sz="2800" dirty="0"/>
              <a:t>Evaluation of CPU Schedulers by Simulation</a:t>
            </a:r>
          </a:p>
        </p:txBody>
      </p:sp>
      <p:pic>
        <p:nvPicPr>
          <p:cNvPr id="137218" name="Picture 1">
            <a:extLst>
              <a:ext uri="{FF2B5EF4-FFF2-40B4-BE49-F238E27FC236}">
                <a16:creationId xmlns="" xmlns:a16="http://schemas.microsoft.com/office/drawing/2014/main" id="{AD0A361C-0911-4B85-9766-5E4140F2E0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3215" y="1150938"/>
            <a:ext cx="59531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a:extLst>
              <a:ext uri="{FF2B5EF4-FFF2-40B4-BE49-F238E27FC236}">
                <a16:creationId xmlns="" xmlns:a16="http://schemas.microsoft.com/office/drawing/2014/main" id="{2B258A3D-0DCD-4490-A722-4FB661159D96}"/>
              </a:ext>
            </a:extLst>
          </p:cNvPr>
          <p:cNvSpPr>
            <a:spLocks noGrp="1"/>
          </p:cNvSpPr>
          <p:nvPr>
            <p:ph type="title" idx="4294967295"/>
          </p:nvPr>
        </p:nvSpPr>
        <p:spPr>
          <a:xfrm>
            <a:off x="1404938" y="124637"/>
            <a:ext cx="6824662" cy="576262"/>
          </a:xfrm>
        </p:spPr>
        <p:txBody>
          <a:bodyPr/>
          <a:lstStyle/>
          <a:p>
            <a:r>
              <a:rPr lang="en-US" altLang="en-US" dirty="0"/>
              <a:t>Implementation</a:t>
            </a:r>
          </a:p>
        </p:txBody>
      </p:sp>
      <p:sp>
        <p:nvSpPr>
          <p:cNvPr id="139266" name="Content Placeholder 2">
            <a:extLst>
              <a:ext uri="{FF2B5EF4-FFF2-40B4-BE49-F238E27FC236}">
                <a16:creationId xmlns="" xmlns:a16="http://schemas.microsoft.com/office/drawing/2014/main" id="{3D12B624-FA4C-4339-BD1B-8776B542F48E}"/>
              </a:ext>
            </a:extLst>
          </p:cNvPr>
          <p:cNvSpPr txBox="1">
            <a:spLocks/>
          </p:cNvSpPr>
          <p:nvPr/>
        </p:nvSpPr>
        <p:spPr bwMode="auto">
          <a:xfrm>
            <a:off x="850900" y="1055688"/>
            <a:ext cx="75311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anose="020B0604030504040204" pitchFamily="34" charset="0"/>
                <a:ea typeface="MS PGothic" panose="020B0600070205080204" pitchFamily="34" charset="-128"/>
              </a:defRPr>
            </a:lvl1pPr>
            <a:lvl2pPr marL="1141413" indent="-488950" defTabSz="1304925">
              <a:defRPr>
                <a:solidFill>
                  <a:schemeClr val="tx1"/>
                </a:solidFill>
                <a:latin typeface="Verdana" panose="020B0604030504040204" pitchFamily="34" charset="0"/>
                <a:ea typeface="MS PGothic" panose="020B0600070205080204" pitchFamily="34" charset="-128"/>
              </a:defRPr>
            </a:lvl2pPr>
            <a:lvl3pPr marL="1550988" indent="-325438" defTabSz="1304925">
              <a:defRPr>
                <a:solidFill>
                  <a:schemeClr val="tx1"/>
                </a:solidFill>
                <a:latin typeface="Verdana" panose="020B0604030504040204" pitchFamily="34" charset="0"/>
                <a:ea typeface="MS PGothic" panose="020B0600070205080204" pitchFamily="34" charset="-128"/>
              </a:defRPr>
            </a:lvl3pPr>
            <a:lvl4pPr marL="1600200" indent="-228600" defTabSz="1304925">
              <a:defRPr>
                <a:solidFill>
                  <a:schemeClr val="tx1"/>
                </a:solidFill>
                <a:latin typeface="Verdana" panose="020B0604030504040204" pitchFamily="34" charset="0"/>
                <a:ea typeface="MS PGothic" panose="020B0600070205080204" pitchFamily="34" charset="-128"/>
              </a:defRPr>
            </a:lvl4pPr>
            <a:lvl5pPr marL="2057400" indent="-228600" defTabSz="1304925">
              <a:defRPr>
                <a:solidFill>
                  <a:schemeClr val="tx1"/>
                </a:solidFill>
                <a:latin typeface="Verdana" panose="020B0604030504040204" pitchFamily="34" charset="0"/>
                <a:ea typeface="MS PGothic" panose="020B0600070205080204" pitchFamily="34" charset="-128"/>
              </a:defRPr>
            </a:lvl5pPr>
            <a:lvl6pPr marL="25146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Even simulations have limited accuracy</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Just implement new scheduler and test in real systems</a:t>
            </a:r>
          </a:p>
          <a:p>
            <a:pPr lvl="1">
              <a:spcBef>
                <a:spcPct val="35000"/>
              </a:spcBef>
              <a:buClr>
                <a:srgbClr val="993300"/>
              </a:buClr>
              <a:buSzPct val="110000"/>
              <a:buFont typeface="Arial" panose="020B0604020202020204" pitchFamily="34" charset="0"/>
              <a:buChar char="•"/>
            </a:pPr>
            <a:r>
              <a:rPr kumimoji="1" lang="en-US" altLang="en-US" dirty="0">
                <a:latin typeface="Helvetica" panose="020B0604020202020204" pitchFamily="34" charset="0"/>
              </a:rPr>
              <a:t>High cost, high risk</a:t>
            </a:r>
          </a:p>
          <a:p>
            <a:pPr lvl="1">
              <a:spcBef>
                <a:spcPct val="35000"/>
              </a:spcBef>
              <a:buClr>
                <a:srgbClr val="993300"/>
              </a:buClr>
              <a:buSzPct val="110000"/>
              <a:buFont typeface="Arial" panose="020B0604020202020204" pitchFamily="34" charset="0"/>
              <a:buChar char="•"/>
            </a:pPr>
            <a:r>
              <a:rPr kumimoji="1" lang="en-US" altLang="en-US" dirty="0">
                <a:latin typeface="Helvetica" panose="020B0604020202020204" pitchFamily="34" charset="0"/>
              </a:rPr>
              <a:t>Environments vary</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Most flexible schedulers can be modified per-site or per-system</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Or APIs to modify priorities</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But again environments vary</a:t>
            </a:r>
          </a:p>
          <a:p>
            <a:pPr>
              <a:spcBef>
                <a:spcPct val="35000"/>
              </a:spcBef>
              <a:buClr>
                <a:srgbClr val="993300"/>
              </a:buClr>
              <a:buSzPct val="90000"/>
              <a:buFont typeface="Monotype Sorts" pitchFamily="-84" charset="2"/>
              <a:buChar char="n"/>
            </a:pPr>
            <a:endParaRPr kumimoji="1" lang="en-US" altLang="en-US" dirty="0">
              <a:latin typeface="Helvetica" panose="020B0604020202020204" pitchFamily="34" charset="0"/>
            </a:endParaRPr>
          </a:p>
          <a:p>
            <a:pPr lvl="2">
              <a:spcBef>
                <a:spcPct val="35000"/>
              </a:spcBef>
              <a:buClr>
                <a:srgbClr val="009900"/>
              </a:buClr>
              <a:buSzPct val="75000"/>
              <a:buFont typeface="Webdings" panose="05030102010509060703" pitchFamily="18" charset="2"/>
              <a:buChar char="4"/>
            </a:pPr>
            <a:endParaRPr kumimoji="1" lang="en-US" altLang="en-US" dirty="0">
              <a:latin typeface="Helvetica" panose="020B0604020202020204" pitchFamily="34" charset="0"/>
            </a:endParaRPr>
          </a:p>
          <a:p>
            <a:pPr lvl="1">
              <a:spcBef>
                <a:spcPct val="35000"/>
              </a:spcBef>
              <a:buClr>
                <a:srgbClr val="CC6600"/>
              </a:buClr>
              <a:buSzPct val="80000"/>
              <a:buFont typeface="Monotype Sorts" pitchFamily="-84" charset="2"/>
              <a:buChar char="l"/>
            </a:pPr>
            <a:endParaRPr kumimoji="1" lang="en-US" altLang="en-US" dirty="0">
              <a:latin typeface="Helvetica"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14583</TotalTime>
  <Words>2074</Words>
  <Application>Microsoft Office PowerPoint</Application>
  <PresentationFormat>On-screen Show (4:3)</PresentationFormat>
  <Paragraphs>374</Paragraphs>
  <Slides>52</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MS PGothic</vt:lpstr>
      <vt:lpstr>MS PGothic</vt:lpstr>
      <vt:lpstr>Arial</vt:lpstr>
      <vt:lpstr>Helvetica</vt:lpstr>
      <vt:lpstr>Monotype Sorts</vt:lpstr>
      <vt:lpstr>Symbol</vt:lpstr>
      <vt:lpstr>Times New Roman</vt:lpstr>
      <vt:lpstr>Verdana</vt:lpstr>
      <vt:lpstr>Webdings</vt:lpstr>
      <vt:lpstr>Wingdings</vt:lpstr>
      <vt:lpstr>os-8</vt:lpstr>
      <vt:lpstr>Chapter 5:  CPU Scheduling</vt:lpstr>
      <vt:lpstr>Outline</vt:lpstr>
      <vt:lpstr>Objectives</vt:lpstr>
      <vt:lpstr>Basic Concepts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Shortest Remaining Time First Scheduling</vt:lpstr>
      <vt:lpstr>Example of Shortest-remaining-time-first</vt:lpstr>
      <vt:lpstr>Round Robin (RR)</vt:lpstr>
      <vt:lpstr>Example of RR with Time Quantum = 4</vt:lpstr>
      <vt:lpstr>Time Quantum and Context Switch Time</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 Interrupt Latency</vt:lpstr>
      <vt:lpstr> Dispatch Latency</vt:lpstr>
      <vt:lpstr>Priority-based Scheduling</vt:lpstr>
      <vt:lpstr>Rate Monotonic Scheduling</vt:lpstr>
      <vt:lpstr>Earliest Deadline First Scheduling (EDF)</vt:lpstr>
      <vt:lpstr>Algorithm Evaluation</vt:lpstr>
      <vt:lpstr>Deterministic Evaluation</vt:lpstr>
      <vt:lpstr>Queueing Models</vt:lpstr>
      <vt:lpstr>Little’s Formula</vt:lpstr>
      <vt:lpstr>Simulations</vt:lpstr>
      <vt:lpstr>Evaluation of CPU Schedulers by Simulation</vt:lpstr>
      <vt:lpstr>Implementation</vt:lpstr>
      <vt:lpstr>End of Chapter 5</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Abqa</cp:lastModifiedBy>
  <cp:revision>278</cp:revision>
  <cp:lastPrinted>2013-09-10T17:57:57Z</cp:lastPrinted>
  <dcterms:created xsi:type="dcterms:W3CDTF">2011-01-13T23:43:38Z</dcterms:created>
  <dcterms:modified xsi:type="dcterms:W3CDTF">2023-03-07T08:48:19Z</dcterms:modified>
</cp:coreProperties>
</file>