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4.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20.xml.rels" ContentType="application/vnd.openxmlformats-package.relationships+xml"/>
  <Override PartName="/ppt/notesSlides/_rels/notesSlide23.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4.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85"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6"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7"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8"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2142C131-6B9A-46E2-B6F1-04F174C6C62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DC58519-EA67-4FD5-81A6-CE2D8B1F7395}" type="slidenum">
              <a:rPr b="0" lang="en-GB" sz="1200" spc="-1" strike="noStrike">
                <a:solidFill>
                  <a:srgbClr val="000000"/>
                </a:solidFill>
                <a:latin typeface="+mn-lt"/>
                <a:ea typeface="+mn-ea"/>
              </a:rPr>
              <a:t>19</a:t>
            </a:fld>
            <a:endParaRPr b="0" lang="en-US" sz="1200" spc="-1" strike="noStrike">
              <a:latin typeface="Arial"/>
            </a:endParaRPr>
          </a:p>
        </p:txBody>
      </p:sp>
      <p:sp>
        <p:nvSpPr>
          <p:cNvPr id="191" name="CustomShape 2"/>
          <p:cNvSpPr/>
          <p:nvPr/>
        </p:nvSpPr>
        <p:spPr>
          <a:xfrm>
            <a:off x="3970440" y="8829720"/>
            <a:ext cx="3037680" cy="464400"/>
          </a:xfrm>
          <a:prstGeom prst="rect">
            <a:avLst/>
          </a:prstGeom>
          <a:noFill/>
          <a:ln w="936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A442A55-E038-46A7-8979-803FB39E8C3A}" type="slidenum">
              <a:rPr b="0" lang="en-GB" sz="1200" spc="-1" strike="noStrike">
                <a:solidFill>
                  <a:srgbClr val="000000"/>
                </a:solidFill>
                <a:latin typeface="Times New Roman"/>
                <a:ea typeface="+mn-ea"/>
              </a:rPr>
              <a:t>19</a:t>
            </a:fld>
            <a:endParaRPr b="0" lang="en-US" sz="1200" spc="-1" strike="noStrike">
              <a:latin typeface="Arial"/>
            </a:endParaRPr>
          </a:p>
        </p:txBody>
      </p:sp>
      <p:sp>
        <p:nvSpPr>
          <p:cNvPr id="192" name="CustomShape 3"/>
          <p:cNvSpPr/>
          <p:nvPr/>
        </p:nvSpPr>
        <p:spPr>
          <a:xfrm>
            <a:off x="1181160" y="696960"/>
            <a:ext cx="4647600" cy="3485520"/>
          </a:xfrm>
          <a:prstGeom prst="rect">
            <a:avLst/>
          </a:prstGeom>
          <a:solidFill>
            <a:srgbClr val="ffffff"/>
          </a:solidFill>
          <a:ln w="9360">
            <a:solidFill>
              <a:srgbClr val="000000"/>
            </a:solidFill>
            <a:miter/>
          </a:ln>
        </p:spPr>
        <p:style>
          <a:lnRef idx="0"/>
          <a:fillRef idx="0"/>
          <a:effectRef idx="0"/>
          <a:fontRef idx="minor"/>
        </p:style>
      </p:sp>
      <p:sp>
        <p:nvSpPr>
          <p:cNvPr id="193" name="PlaceHolder 4"/>
          <p:cNvSpPr>
            <a:spLocks noGrp="1"/>
          </p:cNvSpPr>
          <p:nvPr>
            <p:ph type="body"/>
          </p:nvPr>
        </p:nvSpPr>
        <p:spPr>
          <a:xfrm>
            <a:off x="701640" y="4416480"/>
            <a:ext cx="5606280" cy="418248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6A34C22-F1AD-47A8-80DA-F62D0AA063DF}" type="slidenum">
              <a:rPr b="0" lang="en-GB" sz="1200" spc="-1" strike="noStrike">
                <a:solidFill>
                  <a:srgbClr val="000000"/>
                </a:solidFill>
                <a:latin typeface="+mn-lt"/>
                <a:ea typeface="+mn-ea"/>
              </a:rPr>
              <a:t>19</a:t>
            </a:fld>
            <a:endParaRPr b="0" lang="en-US" sz="1200" spc="-1" strike="noStrike">
              <a:latin typeface="Arial"/>
            </a:endParaRPr>
          </a:p>
        </p:txBody>
      </p:sp>
      <p:sp>
        <p:nvSpPr>
          <p:cNvPr id="221" name="PlaceHolder 2"/>
          <p:cNvSpPr>
            <a:spLocks noGrp="1"/>
          </p:cNvSpPr>
          <p:nvPr>
            <p:ph type="sldImg"/>
          </p:nvPr>
        </p:nvSpPr>
        <p:spPr>
          <a:xfrm>
            <a:off x="406440" y="696960"/>
            <a:ext cx="6197040" cy="3485520"/>
          </a:xfrm>
          <a:prstGeom prst="rect">
            <a:avLst/>
          </a:prstGeom>
        </p:spPr>
      </p:sp>
      <p:sp>
        <p:nvSpPr>
          <p:cNvPr id="222" name="PlaceHolder 3"/>
          <p:cNvSpPr>
            <a:spLocks noGrp="1"/>
          </p:cNvSpPr>
          <p:nvPr>
            <p:ph type="body"/>
          </p:nvPr>
        </p:nvSpPr>
        <p:spPr>
          <a:xfrm>
            <a:off x="701640" y="4416480"/>
            <a:ext cx="5606280" cy="418248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B97A19E-DC90-439C-9467-C79499D54595}" type="slidenum">
              <a:rPr b="0" lang="en-GB" sz="1200" spc="-1" strike="noStrike">
                <a:solidFill>
                  <a:srgbClr val="000000"/>
                </a:solidFill>
                <a:latin typeface="+mn-lt"/>
                <a:ea typeface="+mn-ea"/>
              </a:rPr>
              <a:t>19</a:t>
            </a:fld>
            <a:endParaRPr b="0" lang="en-US" sz="1200" spc="-1" strike="noStrike">
              <a:latin typeface="Arial"/>
            </a:endParaRPr>
          </a:p>
        </p:txBody>
      </p:sp>
      <p:sp>
        <p:nvSpPr>
          <p:cNvPr id="224" name="PlaceHolder 2"/>
          <p:cNvSpPr>
            <a:spLocks noGrp="1"/>
          </p:cNvSpPr>
          <p:nvPr>
            <p:ph type="sldImg"/>
          </p:nvPr>
        </p:nvSpPr>
        <p:spPr>
          <a:xfrm>
            <a:off x="406440" y="696960"/>
            <a:ext cx="6197040" cy="3485520"/>
          </a:xfrm>
          <a:prstGeom prst="rect">
            <a:avLst/>
          </a:prstGeom>
        </p:spPr>
      </p:sp>
      <p:sp>
        <p:nvSpPr>
          <p:cNvPr id="225" name="PlaceHolder 3"/>
          <p:cNvSpPr>
            <a:spLocks noGrp="1"/>
          </p:cNvSpPr>
          <p:nvPr>
            <p:ph type="body"/>
          </p:nvPr>
        </p:nvSpPr>
        <p:spPr>
          <a:xfrm>
            <a:off x="701640" y="4416480"/>
            <a:ext cx="5606280" cy="418248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3A1FDAB-05CB-4E3E-89E3-1030B385D0F5}" type="slidenum">
              <a:rPr b="0" lang="en-GB" sz="1200" spc="-1" strike="noStrike">
                <a:solidFill>
                  <a:srgbClr val="000000"/>
                </a:solidFill>
                <a:latin typeface="+mn-lt"/>
                <a:ea typeface="+mn-ea"/>
              </a:rPr>
              <a:t>19</a:t>
            </a:fld>
            <a:endParaRPr b="0" lang="en-US" sz="1200" spc="-1" strike="noStrike">
              <a:latin typeface="Arial"/>
            </a:endParaRPr>
          </a:p>
        </p:txBody>
      </p:sp>
      <p:sp>
        <p:nvSpPr>
          <p:cNvPr id="227" name="PlaceHolder 2"/>
          <p:cNvSpPr>
            <a:spLocks noGrp="1"/>
          </p:cNvSpPr>
          <p:nvPr>
            <p:ph type="sldImg"/>
          </p:nvPr>
        </p:nvSpPr>
        <p:spPr>
          <a:xfrm>
            <a:off x="406440" y="696960"/>
            <a:ext cx="6197040" cy="3485520"/>
          </a:xfrm>
          <a:prstGeom prst="rect">
            <a:avLst/>
          </a:prstGeom>
        </p:spPr>
      </p:sp>
      <p:sp>
        <p:nvSpPr>
          <p:cNvPr id="228" name="PlaceHolder 3"/>
          <p:cNvSpPr>
            <a:spLocks noGrp="1"/>
          </p:cNvSpPr>
          <p:nvPr>
            <p:ph type="body"/>
          </p:nvPr>
        </p:nvSpPr>
        <p:spPr>
          <a:xfrm>
            <a:off x="701640" y="4416480"/>
            <a:ext cx="5606280" cy="418248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78EE96F-8D10-44FF-AA73-FC41E08E6356}" type="slidenum">
              <a:rPr b="0" lang="en-GB" sz="1200" spc="-1" strike="noStrike">
                <a:solidFill>
                  <a:srgbClr val="000000"/>
                </a:solidFill>
                <a:latin typeface="+mn-lt"/>
                <a:ea typeface="+mn-ea"/>
              </a:rPr>
              <a:t>19</a:t>
            </a:fld>
            <a:endParaRPr b="0" lang="en-US" sz="1200" spc="-1" strike="noStrike">
              <a:latin typeface="Arial"/>
            </a:endParaRPr>
          </a:p>
        </p:txBody>
      </p:sp>
      <p:sp>
        <p:nvSpPr>
          <p:cNvPr id="230" name="CustomShape 2"/>
          <p:cNvSpPr/>
          <p:nvPr/>
        </p:nvSpPr>
        <p:spPr>
          <a:xfrm>
            <a:off x="3970440" y="8829720"/>
            <a:ext cx="3037680" cy="464400"/>
          </a:xfrm>
          <a:prstGeom prst="rect">
            <a:avLst/>
          </a:prstGeom>
          <a:noFill/>
          <a:ln w="936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E5F51D1-54F8-464A-B849-9E8F4F994729}" type="slidenum">
              <a:rPr b="0" lang="en-GB" sz="1200" spc="-1" strike="noStrike">
                <a:solidFill>
                  <a:srgbClr val="000000"/>
                </a:solidFill>
                <a:latin typeface="Times New Roman"/>
                <a:ea typeface="+mn-ea"/>
              </a:rPr>
              <a:t>19</a:t>
            </a:fld>
            <a:endParaRPr b="0" lang="en-US" sz="1200" spc="-1" strike="noStrike">
              <a:latin typeface="Arial"/>
            </a:endParaRPr>
          </a:p>
        </p:txBody>
      </p:sp>
      <p:sp>
        <p:nvSpPr>
          <p:cNvPr id="231" name="CustomShape 3"/>
          <p:cNvSpPr/>
          <p:nvPr/>
        </p:nvSpPr>
        <p:spPr>
          <a:xfrm>
            <a:off x="1181160" y="696960"/>
            <a:ext cx="4647600" cy="3485520"/>
          </a:xfrm>
          <a:prstGeom prst="rect">
            <a:avLst/>
          </a:prstGeom>
          <a:solidFill>
            <a:srgbClr val="ffffff"/>
          </a:solidFill>
          <a:ln w="9360">
            <a:solidFill>
              <a:srgbClr val="000000"/>
            </a:solidFill>
            <a:miter/>
          </a:ln>
        </p:spPr>
        <p:style>
          <a:lnRef idx="0"/>
          <a:fillRef idx="0"/>
          <a:effectRef idx="0"/>
          <a:fontRef idx="minor"/>
        </p:style>
      </p:sp>
      <p:sp>
        <p:nvSpPr>
          <p:cNvPr id="232" name="PlaceHolder 4"/>
          <p:cNvSpPr>
            <a:spLocks noGrp="1"/>
          </p:cNvSpPr>
          <p:nvPr>
            <p:ph type="body"/>
          </p:nvPr>
        </p:nvSpPr>
        <p:spPr>
          <a:xfrm>
            <a:off x="701640" y="4416480"/>
            <a:ext cx="5606280" cy="418248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BDE0328-3B77-4006-AEDF-F78394834EF3}" type="slidenum">
              <a:rPr b="0" lang="en-GB" sz="1200" spc="-1" strike="noStrike">
                <a:solidFill>
                  <a:srgbClr val="000000"/>
                </a:solidFill>
                <a:latin typeface="+mn-lt"/>
                <a:ea typeface="+mn-ea"/>
              </a:rPr>
              <a:t>19</a:t>
            </a:fld>
            <a:endParaRPr b="0" lang="en-US" sz="1200" spc="-1" strike="noStrike">
              <a:latin typeface="Arial"/>
            </a:endParaRPr>
          </a:p>
        </p:txBody>
      </p:sp>
      <p:sp>
        <p:nvSpPr>
          <p:cNvPr id="234" name="CustomShape 2"/>
          <p:cNvSpPr/>
          <p:nvPr/>
        </p:nvSpPr>
        <p:spPr>
          <a:xfrm>
            <a:off x="3970440" y="8829720"/>
            <a:ext cx="3037680" cy="464400"/>
          </a:xfrm>
          <a:prstGeom prst="rect">
            <a:avLst/>
          </a:prstGeom>
          <a:noFill/>
          <a:ln w="936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5EFF927-5D1E-4590-A6FA-0B1E2BF8ECC1}" type="slidenum">
              <a:rPr b="0" lang="en-GB" sz="1200" spc="-1" strike="noStrike">
                <a:solidFill>
                  <a:srgbClr val="000000"/>
                </a:solidFill>
                <a:latin typeface="Times New Roman"/>
                <a:ea typeface="+mn-ea"/>
              </a:rPr>
              <a:t>19</a:t>
            </a:fld>
            <a:endParaRPr b="0" lang="en-US" sz="1200" spc="-1" strike="noStrike">
              <a:latin typeface="Arial"/>
            </a:endParaRPr>
          </a:p>
        </p:txBody>
      </p:sp>
      <p:sp>
        <p:nvSpPr>
          <p:cNvPr id="235" name="CustomShape 3"/>
          <p:cNvSpPr/>
          <p:nvPr/>
        </p:nvSpPr>
        <p:spPr>
          <a:xfrm>
            <a:off x="1181160" y="696960"/>
            <a:ext cx="4647600" cy="3485520"/>
          </a:xfrm>
          <a:prstGeom prst="rect">
            <a:avLst/>
          </a:prstGeom>
          <a:solidFill>
            <a:srgbClr val="ffffff"/>
          </a:solidFill>
          <a:ln w="9360">
            <a:solidFill>
              <a:srgbClr val="000000"/>
            </a:solidFill>
            <a:miter/>
          </a:ln>
        </p:spPr>
        <p:style>
          <a:lnRef idx="0"/>
          <a:fillRef idx="0"/>
          <a:effectRef idx="0"/>
          <a:fontRef idx="minor"/>
        </p:style>
      </p:sp>
      <p:sp>
        <p:nvSpPr>
          <p:cNvPr id="236" name="PlaceHolder 4"/>
          <p:cNvSpPr>
            <a:spLocks noGrp="1"/>
          </p:cNvSpPr>
          <p:nvPr>
            <p:ph type="body"/>
          </p:nvPr>
        </p:nvSpPr>
        <p:spPr>
          <a:xfrm>
            <a:off x="701640" y="4416480"/>
            <a:ext cx="5606280" cy="418248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4EF6BDD-C459-4E93-82AA-F963B163529E}" type="slidenum">
              <a:rPr b="0" lang="en-GB" sz="1200" spc="-1" strike="noStrike">
                <a:solidFill>
                  <a:srgbClr val="000000"/>
                </a:solidFill>
                <a:latin typeface="+mn-lt"/>
                <a:ea typeface="+mn-ea"/>
              </a:rPr>
              <a:t>19</a:t>
            </a:fld>
            <a:endParaRPr b="0" lang="en-US" sz="1200" spc="-1" strike="noStrike">
              <a:latin typeface="Arial"/>
            </a:endParaRPr>
          </a:p>
        </p:txBody>
      </p:sp>
      <p:sp>
        <p:nvSpPr>
          <p:cNvPr id="238" name="PlaceHolder 2"/>
          <p:cNvSpPr>
            <a:spLocks noGrp="1"/>
          </p:cNvSpPr>
          <p:nvPr>
            <p:ph type="sldImg"/>
          </p:nvPr>
        </p:nvSpPr>
        <p:spPr>
          <a:xfrm>
            <a:off x="406440" y="696960"/>
            <a:ext cx="6197040" cy="3485520"/>
          </a:xfrm>
          <a:prstGeom prst="rect">
            <a:avLst/>
          </a:prstGeom>
        </p:spPr>
      </p:sp>
      <p:sp>
        <p:nvSpPr>
          <p:cNvPr id="239" name="PlaceHolder 3"/>
          <p:cNvSpPr>
            <a:spLocks noGrp="1"/>
          </p:cNvSpPr>
          <p:nvPr>
            <p:ph type="body"/>
          </p:nvPr>
        </p:nvSpPr>
        <p:spPr>
          <a:xfrm>
            <a:off x="701640" y="4416480"/>
            <a:ext cx="5606280" cy="418248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BB6D9A6-AF2B-4199-BDDD-E20F3BFAD594}" type="slidenum">
              <a:rPr b="0" lang="en-GB" sz="1200" spc="-1" strike="noStrike">
                <a:solidFill>
                  <a:srgbClr val="000000"/>
                </a:solidFill>
                <a:latin typeface="+mn-lt"/>
                <a:ea typeface="+mn-ea"/>
              </a:rPr>
              <a:t>19</a:t>
            </a:fld>
            <a:endParaRPr b="0" lang="en-US" sz="1200" spc="-1" strike="noStrike">
              <a:latin typeface="Arial"/>
            </a:endParaRPr>
          </a:p>
        </p:txBody>
      </p:sp>
      <p:sp>
        <p:nvSpPr>
          <p:cNvPr id="241" name="PlaceHolder 2"/>
          <p:cNvSpPr>
            <a:spLocks noGrp="1"/>
          </p:cNvSpPr>
          <p:nvPr>
            <p:ph type="sldImg"/>
          </p:nvPr>
        </p:nvSpPr>
        <p:spPr>
          <a:xfrm>
            <a:off x="406440" y="696960"/>
            <a:ext cx="6197040" cy="3485520"/>
          </a:xfrm>
          <a:prstGeom prst="rect">
            <a:avLst/>
          </a:prstGeom>
        </p:spPr>
      </p:sp>
      <p:sp>
        <p:nvSpPr>
          <p:cNvPr id="242" name="PlaceHolder 3"/>
          <p:cNvSpPr>
            <a:spLocks noGrp="1"/>
          </p:cNvSpPr>
          <p:nvPr>
            <p:ph type="body"/>
          </p:nvPr>
        </p:nvSpPr>
        <p:spPr>
          <a:xfrm>
            <a:off x="701640" y="4416480"/>
            <a:ext cx="5606280" cy="418248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4303CAA-A724-4134-88C3-7FEF75A53202}" type="slidenum">
              <a:rPr b="0" lang="en-GB" sz="1200" spc="-1" strike="noStrike">
                <a:solidFill>
                  <a:srgbClr val="000000"/>
                </a:solidFill>
                <a:latin typeface="+mn-lt"/>
                <a:ea typeface="+mn-ea"/>
              </a:rPr>
              <a:t>19</a:t>
            </a:fld>
            <a:endParaRPr b="0" lang="en-US" sz="1200" spc="-1" strike="noStrike">
              <a:latin typeface="Arial"/>
            </a:endParaRPr>
          </a:p>
        </p:txBody>
      </p:sp>
      <p:sp>
        <p:nvSpPr>
          <p:cNvPr id="195" name="PlaceHolder 2"/>
          <p:cNvSpPr>
            <a:spLocks noGrp="1"/>
          </p:cNvSpPr>
          <p:nvPr>
            <p:ph type="sldImg"/>
          </p:nvPr>
        </p:nvSpPr>
        <p:spPr>
          <a:xfrm>
            <a:off x="406440" y="696960"/>
            <a:ext cx="6197040" cy="3485520"/>
          </a:xfrm>
          <a:prstGeom prst="rect">
            <a:avLst/>
          </a:prstGeom>
        </p:spPr>
      </p:sp>
      <p:sp>
        <p:nvSpPr>
          <p:cNvPr id="196" name="PlaceHolder 3"/>
          <p:cNvSpPr>
            <a:spLocks noGrp="1"/>
          </p:cNvSpPr>
          <p:nvPr>
            <p:ph type="body"/>
          </p:nvPr>
        </p:nvSpPr>
        <p:spPr>
          <a:xfrm>
            <a:off x="701640" y="4416480"/>
            <a:ext cx="5606280" cy="418248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5928CEB-7B1A-4B9C-9B6F-C1A4F7E3E8E5}" type="slidenum">
              <a:rPr b="0" lang="en-GB" sz="1200" spc="-1" strike="noStrike">
                <a:solidFill>
                  <a:srgbClr val="000000"/>
                </a:solidFill>
                <a:latin typeface="+mn-lt"/>
                <a:ea typeface="+mn-ea"/>
              </a:rPr>
              <a:t>19</a:t>
            </a:fld>
            <a:endParaRPr b="0" lang="en-US" sz="1200" spc="-1" strike="noStrike">
              <a:latin typeface="Arial"/>
            </a:endParaRPr>
          </a:p>
        </p:txBody>
      </p:sp>
      <p:sp>
        <p:nvSpPr>
          <p:cNvPr id="244" name="PlaceHolder 2"/>
          <p:cNvSpPr>
            <a:spLocks noGrp="1"/>
          </p:cNvSpPr>
          <p:nvPr>
            <p:ph type="sldImg"/>
          </p:nvPr>
        </p:nvSpPr>
        <p:spPr>
          <a:xfrm>
            <a:off x="406440" y="696960"/>
            <a:ext cx="6197040" cy="3485520"/>
          </a:xfrm>
          <a:prstGeom prst="rect">
            <a:avLst/>
          </a:prstGeom>
        </p:spPr>
      </p:sp>
      <p:sp>
        <p:nvSpPr>
          <p:cNvPr id="245" name="PlaceHolder 3"/>
          <p:cNvSpPr>
            <a:spLocks noGrp="1"/>
          </p:cNvSpPr>
          <p:nvPr>
            <p:ph type="body"/>
          </p:nvPr>
        </p:nvSpPr>
        <p:spPr>
          <a:xfrm>
            <a:off x="701640" y="4416480"/>
            <a:ext cx="5606280" cy="418248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62A99C9-D044-4E1A-B7E6-6730CE4B0A75}" type="slidenum">
              <a:rPr b="0" lang="en-GB" sz="1200" spc="-1" strike="noStrike">
                <a:solidFill>
                  <a:srgbClr val="000000"/>
                </a:solidFill>
                <a:latin typeface="+mn-lt"/>
                <a:ea typeface="+mn-ea"/>
              </a:rPr>
              <a:t>19</a:t>
            </a:fld>
            <a:endParaRPr b="0" lang="en-US" sz="1200" spc="-1" strike="noStrike">
              <a:latin typeface="Arial"/>
            </a:endParaRPr>
          </a:p>
        </p:txBody>
      </p:sp>
      <p:sp>
        <p:nvSpPr>
          <p:cNvPr id="247" name="CustomShape 2"/>
          <p:cNvSpPr/>
          <p:nvPr/>
        </p:nvSpPr>
        <p:spPr>
          <a:xfrm>
            <a:off x="3970440" y="8829720"/>
            <a:ext cx="3037680" cy="464400"/>
          </a:xfrm>
          <a:prstGeom prst="rect">
            <a:avLst/>
          </a:prstGeom>
          <a:noFill/>
          <a:ln w="936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A62B119-B141-470D-A151-8CB5592084B6}" type="slidenum">
              <a:rPr b="0" lang="en-GB" sz="1200" spc="-1" strike="noStrike">
                <a:solidFill>
                  <a:srgbClr val="000000"/>
                </a:solidFill>
                <a:latin typeface="Times New Roman"/>
                <a:ea typeface="+mn-ea"/>
              </a:rPr>
              <a:t>19</a:t>
            </a:fld>
            <a:endParaRPr b="0" lang="en-US" sz="1200" spc="-1" strike="noStrike">
              <a:latin typeface="Arial"/>
            </a:endParaRPr>
          </a:p>
        </p:txBody>
      </p:sp>
      <p:sp>
        <p:nvSpPr>
          <p:cNvPr id="248" name="CustomShape 3"/>
          <p:cNvSpPr/>
          <p:nvPr/>
        </p:nvSpPr>
        <p:spPr>
          <a:xfrm>
            <a:off x="1181160" y="696960"/>
            <a:ext cx="4647600" cy="3485520"/>
          </a:xfrm>
          <a:prstGeom prst="rect">
            <a:avLst/>
          </a:prstGeom>
          <a:solidFill>
            <a:srgbClr val="ffffff"/>
          </a:solidFill>
          <a:ln w="9360">
            <a:solidFill>
              <a:srgbClr val="000000"/>
            </a:solidFill>
            <a:miter/>
          </a:ln>
        </p:spPr>
        <p:style>
          <a:lnRef idx="0"/>
          <a:fillRef idx="0"/>
          <a:effectRef idx="0"/>
          <a:fontRef idx="minor"/>
        </p:style>
      </p:sp>
      <p:sp>
        <p:nvSpPr>
          <p:cNvPr id="249" name="PlaceHolder 4"/>
          <p:cNvSpPr>
            <a:spLocks noGrp="1"/>
          </p:cNvSpPr>
          <p:nvPr>
            <p:ph type="body"/>
          </p:nvPr>
        </p:nvSpPr>
        <p:spPr>
          <a:xfrm>
            <a:off x="701640" y="4416480"/>
            <a:ext cx="5606280" cy="4182480"/>
          </a:xfrm>
          <a:prstGeom prst="rect">
            <a:avLst/>
          </a:prstGeom>
        </p:spPr>
        <p:txBody>
          <a:bodyPr lIns="0" rIns="0" tIns="0" bIns="0">
            <a:noAutofit/>
          </a:bodyPr>
          <a:p>
            <a:pPr marL="216000" indent="-215640">
              <a:lnSpc>
                <a:spcPct val="100000"/>
              </a:lnSpc>
              <a:spcBef>
                <a:spcPts val="451"/>
              </a:spcBef>
              <a:tabLst>
                <a:tab algn="l" pos="0"/>
              </a:tabLst>
            </a:pPr>
            <a:r>
              <a:rPr b="0" lang="en-GB" sz="2000" spc="-1" strike="noStrike">
                <a:latin typeface="Arial"/>
              </a:rPr>
              <a:t>These are commands related with process management. Kill is used </a:t>
            </a:r>
            <a:r>
              <a:rPr b="0" lang="en-GB" sz="2000" spc="-1" strike="noStrike">
                <a:latin typeface="Arial"/>
              </a:rPr>
              <a:t>to stop your program. </a:t>
            </a:r>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272708C-3B1F-4A02-B492-EED35B2B4941}" type="slidenum">
              <a:rPr b="0" lang="en-GB" sz="1200" spc="-1" strike="noStrike">
                <a:solidFill>
                  <a:srgbClr val="000000"/>
                </a:solidFill>
                <a:latin typeface="+mn-lt"/>
                <a:ea typeface="+mn-ea"/>
              </a:rPr>
              <a:t>19</a:t>
            </a:fld>
            <a:endParaRPr b="0" lang="en-US" sz="1200" spc="-1" strike="noStrike">
              <a:latin typeface="Arial"/>
            </a:endParaRPr>
          </a:p>
        </p:txBody>
      </p:sp>
      <p:sp>
        <p:nvSpPr>
          <p:cNvPr id="251" name="CustomShape 2"/>
          <p:cNvSpPr/>
          <p:nvPr/>
        </p:nvSpPr>
        <p:spPr>
          <a:xfrm>
            <a:off x="3970440" y="8829720"/>
            <a:ext cx="3037680" cy="464400"/>
          </a:xfrm>
          <a:prstGeom prst="rect">
            <a:avLst/>
          </a:prstGeom>
          <a:noFill/>
          <a:ln w="936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28CF69F-25CF-4F72-BF3F-BE7C4181B22C}" type="slidenum">
              <a:rPr b="0" lang="en-GB" sz="1200" spc="-1" strike="noStrike">
                <a:solidFill>
                  <a:srgbClr val="000000"/>
                </a:solidFill>
                <a:latin typeface="Times New Roman"/>
                <a:ea typeface="+mn-ea"/>
              </a:rPr>
              <a:t>19</a:t>
            </a:fld>
            <a:endParaRPr b="0" lang="en-US" sz="1200" spc="-1" strike="noStrike">
              <a:latin typeface="Arial"/>
            </a:endParaRPr>
          </a:p>
        </p:txBody>
      </p:sp>
      <p:sp>
        <p:nvSpPr>
          <p:cNvPr id="252" name="CustomShape 3"/>
          <p:cNvSpPr/>
          <p:nvPr/>
        </p:nvSpPr>
        <p:spPr>
          <a:xfrm>
            <a:off x="1181160" y="696960"/>
            <a:ext cx="4647600" cy="3485520"/>
          </a:xfrm>
          <a:prstGeom prst="rect">
            <a:avLst/>
          </a:prstGeom>
          <a:solidFill>
            <a:srgbClr val="ffffff"/>
          </a:solidFill>
          <a:ln w="9360">
            <a:solidFill>
              <a:srgbClr val="000000"/>
            </a:solidFill>
            <a:miter/>
          </a:ln>
        </p:spPr>
        <p:style>
          <a:lnRef idx="0"/>
          <a:fillRef idx="0"/>
          <a:effectRef idx="0"/>
          <a:fontRef idx="minor"/>
        </p:style>
      </p:sp>
      <p:sp>
        <p:nvSpPr>
          <p:cNvPr id="253" name="PlaceHolder 4"/>
          <p:cNvSpPr>
            <a:spLocks noGrp="1"/>
          </p:cNvSpPr>
          <p:nvPr>
            <p:ph type="body"/>
          </p:nvPr>
        </p:nvSpPr>
        <p:spPr>
          <a:xfrm>
            <a:off x="701640" y="4416480"/>
            <a:ext cx="5606280" cy="4182480"/>
          </a:xfrm>
          <a:prstGeom prst="rect">
            <a:avLst/>
          </a:prstGeom>
        </p:spPr>
        <p:txBody>
          <a:bodyPr lIns="0" rIns="0" tIns="0" bIns="0">
            <a:noAutofit/>
          </a:bodyPr>
          <a:p>
            <a:pPr marL="216000" indent="-215640">
              <a:lnSpc>
                <a:spcPct val="100000"/>
              </a:lnSpc>
              <a:spcBef>
                <a:spcPts val="451"/>
              </a:spcBef>
              <a:tabLst>
                <a:tab algn="l" pos="0"/>
              </a:tabLst>
            </a:pPr>
            <a:r>
              <a:rPr b="0" lang="en-GB" sz="2000" spc="-1" strike="noStrike">
                <a:latin typeface="Arial"/>
              </a:rPr>
              <a:t>These are commands related with process management. Kill is used to stop your program. </a:t>
            </a:r>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1D09A90-ED5F-492A-A7F8-A83B46D482B5}" type="slidenum">
              <a:rPr b="0" lang="en-GB" sz="1200" spc="-1" strike="noStrike">
                <a:solidFill>
                  <a:srgbClr val="000000"/>
                </a:solidFill>
                <a:latin typeface="+mn-lt"/>
                <a:ea typeface="+mn-ea"/>
              </a:rPr>
              <a:t>19</a:t>
            </a:fld>
            <a:endParaRPr b="0" lang="en-US" sz="1200" spc="-1" strike="noStrike">
              <a:latin typeface="Arial"/>
            </a:endParaRPr>
          </a:p>
        </p:txBody>
      </p:sp>
      <p:sp>
        <p:nvSpPr>
          <p:cNvPr id="255" name="CustomShape 2"/>
          <p:cNvSpPr/>
          <p:nvPr/>
        </p:nvSpPr>
        <p:spPr>
          <a:xfrm>
            <a:off x="3970440" y="8829720"/>
            <a:ext cx="3037680" cy="464400"/>
          </a:xfrm>
          <a:prstGeom prst="rect">
            <a:avLst/>
          </a:prstGeom>
          <a:noFill/>
          <a:ln w="936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F907248-333E-4E2C-836A-0D7DC6F91F99}" type="slidenum">
              <a:rPr b="0" lang="en-GB" sz="1200" spc="-1" strike="noStrike">
                <a:solidFill>
                  <a:srgbClr val="000000"/>
                </a:solidFill>
                <a:latin typeface="Times New Roman"/>
                <a:ea typeface="+mn-ea"/>
              </a:rPr>
              <a:t>19</a:t>
            </a:fld>
            <a:endParaRPr b="0" lang="en-US" sz="1200" spc="-1" strike="noStrike">
              <a:latin typeface="Arial"/>
            </a:endParaRPr>
          </a:p>
        </p:txBody>
      </p:sp>
      <p:sp>
        <p:nvSpPr>
          <p:cNvPr id="256" name="CustomShape 3"/>
          <p:cNvSpPr/>
          <p:nvPr/>
        </p:nvSpPr>
        <p:spPr>
          <a:xfrm>
            <a:off x="1181160" y="696960"/>
            <a:ext cx="4647600" cy="3485520"/>
          </a:xfrm>
          <a:prstGeom prst="rect">
            <a:avLst/>
          </a:prstGeom>
          <a:solidFill>
            <a:srgbClr val="ffffff"/>
          </a:solidFill>
          <a:ln w="9360">
            <a:solidFill>
              <a:srgbClr val="000000"/>
            </a:solidFill>
            <a:miter/>
          </a:ln>
        </p:spPr>
        <p:style>
          <a:lnRef idx="0"/>
          <a:fillRef idx="0"/>
          <a:effectRef idx="0"/>
          <a:fontRef idx="minor"/>
        </p:style>
      </p:sp>
      <p:sp>
        <p:nvSpPr>
          <p:cNvPr id="257" name="PlaceHolder 4"/>
          <p:cNvSpPr>
            <a:spLocks noGrp="1"/>
          </p:cNvSpPr>
          <p:nvPr>
            <p:ph type="body"/>
          </p:nvPr>
        </p:nvSpPr>
        <p:spPr>
          <a:xfrm>
            <a:off x="701640" y="4416480"/>
            <a:ext cx="5606280" cy="4182480"/>
          </a:xfrm>
          <a:prstGeom prst="rect">
            <a:avLst/>
          </a:prstGeom>
        </p:spPr>
        <p:txBody>
          <a:bodyPr lIns="0" rIns="0" tIns="0" bIns="0">
            <a:noAutofit/>
          </a:bodyPr>
          <a:p>
            <a:pPr marL="216000" indent="-215640">
              <a:lnSpc>
                <a:spcPct val="100000"/>
              </a:lnSpc>
              <a:spcBef>
                <a:spcPts val="451"/>
              </a:spcBef>
              <a:tabLst>
                <a:tab algn="l" pos="0"/>
              </a:tabLst>
            </a:pPr>
            <a:r>
              <a:rPr b="0" lang="en-GB" sz="2000" spc="-1" strike="noStrike">
                <a:latin typeface="Arial"/>
              </a:rPr>
              <a:t>These are commands related with process management. Kill is used to stop your program. </a:t>
            </a:r>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364EF3A-7BB0-4460-A2F1-737ADF41A1CC}" type="slidenum">
              <a:rPr b="0" lang="en-GB" sz="1200" spc="-1" strike="noStrike">
                <a:solidFill>
                  <a:srgbClr val="000000"/>
                </a:solidFill>
                <a:latin typeface="+mn-lt"/>
                <a:ea typeface="+mn-ea"/>
              </a:rPr>
              <a:t>19</a:t>
            </a:fld>
            <a:endParaRPr b="0" lang="en-US" sz="1200" spc="-1" strike="noStrike">
              <a:latin typeface="Arial"/>
            </a:endParaRPr>
          </a:p>
        </p:txBody>
      </p:sp>
      <p:sp>
        <p:nvSpPr>
          <p:cNvPr id="198" name="PlaceHolder 2"/>
          <p:cNvSpPr>
            <a:spLocks noGrp="1"/>
          </p:cNvSpPr>
          <p:nvPr>
            <p:ph type="sldImg"/>
          </p:nvPr>
        </p:nvSpPr>
        <p:spPr>
          <a:xfrm>
            <a:off x="406440" y="696960"/>
            <a:ext cx="6197040" cy="3485520"/>
          </a:xfrm>
          <a:prstGeom prst="rect">
            <a:avLst/>
          </a:prstGeom>
        </p:spPr>
      </p:sp>
      <p:sp>
        <p:nvSpPr>
          <p:cNvPr id="199" name="PlaceHolder 3"/>
          <p:cNvSpPr>
            <a:spLocks noGrp="1"/>
          </p:cNvSpPr>
          <p:nvPr>
            <p:ph type="body"/>
          </p:nvPr>
        </p:nvSpPr>
        <p:spPr>
          <a:xfrm>
            <a:off x="701640" y="4416480"/>
            <a:ext cx="5606280" cy="418248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63A402D-BCAE-46D9-819E-2B7DEACB310B}" type="slidenum">
              <a:rPr b="0" lang="en-GB" sz="1200" spc="-1" strike="noStrike">
                <a:solidFill>
                  <a:srgbClr val="000000"/>
                </a:solidFill>
                <a:latin typeface="+mn-lt"/>
                <a:ea typeface="+mn-ea"/>
              </a:rPr>
              <a:t>19</a:t>
            </a:fld>
            <a:endParaRPr b="0" lang="en-US" sz="1200" spc="-1" strike="noStrike">
              <a:latin typeface="Arial"/>
            </a:endParaRPr>
          </a:p>
        </p:txBody>
      </p:sp>
      <p:sp>
        <p:nvSpPr>
          <p:cNvPr id="201" name="CustomShape 2"/>
          <p:cNvSpPr/>
          <p:nvPr/>
        </p:nvSpPr>
        <p:spPr>
          <a:xfrm>
            <a:off x="3970440" y="8829720"/>
            <a:ext cx="3037680" cy="464400"/>
          </a:xfrm>
          <a:prstGeom prst="rect">
            <a:avLst/>
          </a:prstGeom>
          <a:noFill/>
          <a:ln w="936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31E3C6E-470A-4DD6-B1BD-3DC15A4E45E0}" type="slidenum">
              <a:rPr b="0" lang="en-GB" sz="1200" spc="-1" strike="noStrike">
                <a:solidFill>
                  <a:srgbClr val="000000"/>
                </a:solidFill>
                <a:latin typeface="Times New Roman"/>
                <a:ea typeface="+mn-ea"/>
              </a:rPr>
              <a:t>19</a:t>
            </a:fld>
            <a:endParaRPr b="0" lang="en-US" sz="1200" spc="-1" strike="noStrike">
              <a:latin typeface="Arial"/>
            </a:endParaRPr>
          </a:p>
        </p:txBody>
      </p:sp>
      <p:sp>
        <p:nvSpPr>
          <p:cNvPr id="202" name="CustomShape 3"/>
          <p:cNvSpPr/>
          <p:nvPr/>
        </p:nvSpPr>
        <p:spPr>
          <a:xfrm>
            <a:off x="1181160" y="696960"/>
            <a:ext cx="4647600" cy="3485520"/>
          </a:xfrm>
          <a:prstGeom prst="rect">
            <a:avLst/>
          </a:prstGeom>
          <a:solidFill>
            <a:srgbClr val="ffffff"/>
          </a:solidFill>
          <a:ln w="9360">
            <a:solidFill>
              <a:srgbClr val="000000"/>
            </a:solidFill>
            <a:miter/>
          </a:ln>
        </p:spPr>
        <p:style>
          <a:lnRef idx="0"/>
          <a:fillRef idx="0"/>
          <a:effectRef idx="0"/>
          <a:fontRef idx="minor"/>
        </p:style>
      </p:sp>
      <p:sp>
        <p:nvSpPr>
          <p:cNvPr id="203" name="PlaceHolder 4"/>
          <p:cNvSpPr>
            <a:spLocks noGrp="1"/>
          </p:cNvSpPr>
          <p:nvPr>
            <p:ph type="body"/>
          </p:nvPr>
        </p:nvSpPr>
        <p:spPr>
          <a:xfrm>
            <a:off x="701640" y="4416480"/>
            <a:ext cx="5606280" cy="4182480"/>
          </a:xfrm>
          <a:prstGeom prst="rect">
            <a:avLst/>
          </a:prstGeom>
        </p:spPr>
        <p:txBody>
          <a:bodyPr lIns="0" rIns="0" tIns="0" bIns="0">
            <a:noAutofit/>
          </a:bodyPr>
          <a:p>
            <a:pPr marL="216000" indent="-215640">
              <a:lnSpc>
                <a:spcPct val="100000"/>
              </a:lnSpc>
              <a:spcBef>
                <a:spcPts val="451"/>
              </a:spcBef>
              <a:tabLst>
                <a:tab algn="l" pos="0"/>
              </a:tabLst>
            </a:pPr>
            <a:r>
              <a:rPr b="0" lang="en-GB" sz="2000" spc="-1" strike="noStrike">
                <a:latin typeface="Arial"/>
              </a:rPr>
              <a:t>“</a:t>
            </a:r>
            <a:r>
              <a:rPr b="0" lang="en-GB" sz="2000" spc="-1" strike="noStrike">
                <a:latin typeface="Arial"/>
              </a:rPr>
              <a:t>ls” stands for list. </a:t>
            </a:r>
            <a:endParaRPr b="0" lang="en-US" sz="2000" spc="-1" strike="noStrike">
              <a:latin typeface="Arial"/>
            </a:endParaRPr>
          </a:p>
          <a:p>
            <a:pPr marL="216000" indent="-215640">
              <a:lnSpc>
                <a:spcPct val="100000"/>
              </a:lnSpc>
              <a:spcBef>
                <a:spcPts val="451"/>
              </a:spcBef>
              <a:tabLst>
                <a:tab algn="l" pos="0"/>
              </a:tabLst>
            </a:pPr>
            <a:r>
              <a:rPr b="0" lang="en-GB" sz="2000" spc="-1" strike="noStrike">
                <a:latin typeface="Arial"/>
              </a:rPr>
              <a:t>Pwd stands for present working directory</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9D1D55D-B7B6-4254-8A8C-AC5DAA308CB9}" type="slidenum">
              <a:rPr b="0" lang="en-GB" sz="1200" spc="-1" strike="noStrike">
                <a:solidFill>
                  <a:srgbClr val="000000"/>
                </a:solidFill>
                <a:latin typeface="+mn-lt"/>
                <a:ea typeface="+mn-ea"/>
              </a:rPr>
              <a:t>19</a:t>
            </a:fld>
            <a:endParaRPr b="0" lang="en-US" sz="1200" spc="-1" strike="noStrike">
              <a:latin typeface="Arial"/>
            </a:endParaRPr>
          </a:p>
        </p:txBody>
      </p:sp>
      <p:sp>
        <p:nvSpPr>
          <p:cNvPr id="205" name="CustomShape 2"/>
          <p:cNvSpPr/>
          <p:nvPr/>
        </p:nvSpPr>
        <p:spPr>
          <a:xfrm>
            <a:off x="3970440" y="8829720"/>
            <a:ext cx="3037680" cy="464400"/>
          </a:xfrm>
          <a:prstGeom prst="rect">
            <a:avLst/>
          </a:prstGeom>
          <a:noFill/>
          <a:ln w="936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50C4F7C-E468-465D-A04E-7B16A01D6971}" type="slidenum">
              <a:rPr b="0" lang="en-GB" sz="1200" spc="-1" strike="noStrike">
                <a:solidFill>
                  <a:srgbClr val="000000"/>
                </a:solidFill>
                <a:latin typeface="Times New Roman"/>
                <a:ea typeface="+mn-ea"/>
              </a:rPr>
              <a:t>19</a:t>
            </a:fld>
            <a:endParaRPr b="0" lang="en-US" sz="1200" spc="-1" strike="noStrike">
              <a:latin typeface="Arial"/>
            </a:endParaRPr>
          </a:p>
        </p:txBody>
      </p:sp>
      <p:sp>
        <p:nvSpPr>
          <p:cNvPr id="206" name="CustomShape 3"/>
          <p:cNvSpPr/>
          <p:nvPr/>
        </p:nvSpPr>
        <p:spPr>
          <a:xfrm>
            <a:off x="1181160" y="696960"/>
            <a:ext cx="4647600" cy="3485520"/>
          </a:xfrm>
          <a:prstGeom prst="rect">
            <a:avLst/>
          </a:prstGeom>
          <a:solidFill>
            <a:srgbClr val="ffffff"/>
          </a:solidFill>
          <a:ln w="9360">
            <a:solidFill>
              <a:srgbClr val="000000"/>
            </a:solidFill>
            <a:miter/>
          </a:ln>
        </p:spPr>
        <p:style>
          <a:lnRef idx="0"/>
          <a:fillRef idx="0"/>
          <a:effectRef idx="0"/>
          <a:fontRef idx="minor"/>
        </p:style>
      </p:sp>
      <p:sp>
        <p:nvSpPr>
          <p:cNvPr id="207" name="PlaceHolder 4"/>
          <p:cNvSpPr>
            <a:spLocks noGrp="1"/>
          </p:cNvSpPr>
          <p:nvPr>
            <p:ph type="body"/>
          </p:nvPr>
        </p:nvSpPr>
        <p:spPr>
          <a:xfrm>
            <a:off x="701640" y="4416480"/>
            <a:ext cx="5606280" cy="4182480"/>
          </a:xfrm>
          <a:prstGeom prst="rect">
            <a:avLst/>
          </a:prstGeom>
        </p:spPr>
        <p:txBody>
          <a:bodyPr lIns="0" rIns="0" tIns="0" bIns="0">
            <a:noAutofit/>
          </a:bodyPr>
          <a:p>
            <a:pPr marL="216000" indent="-215640">
              <a:lnSpc>
                <a:spcPct val="100000"/>
              </a:lnSpc>
              <a:spcBef>
                <a:spcPts val="451"/>
              </a:spcBef>
              <a:tabLst>
                <a:tab algn="l" pos="0"/>
              </a:tabLst>
            </a:pPr>
            <a:r>
              <a:rPr b="0" lang="en-GB" sz="2000" spc="-1" strike="noStrike">
                <a:latin typeface="Arial"/>
              </a:rPr>
              <a:t>“</a:t>
            </a:r>
            <a:r>
              <a:rPr b="0" lang="en-GB" sz="2000" spc="-1" strike="noStrike">
                <a:latin typeface="Arial"/>
              </a:rPr>
              <a:t>ls” stands for list. </a:t>
            </a:r>
            <a:endParaRPr b="0" lang="en-US" sz="2000" spc="-1" strike="noStrike">
              <a:latin typeface="Arial"/>
            </a:endParaRPr>
          </a:p>
          <a:p>
            <a:pPr marL="216000" indent="-215640">
              <a:lnSpc>
                <a:spcPct val="100000"/>
              </a:lnSpc>
              <a:spcBef>
                <a:spcPts val="451"/>
              </a:spcBef>
              <a:tabLst>
                <a:tab algn="l" pos="0"/>
              </a:tabLst>
            </a:pPr>
            <a:r>
              <a:rPr b="0" lang="en-GB" sz="2000" spc="-1" strike="noStrike">
                <a:latin typeface="Arial"/>
              </a:rPr>
              <a:t>Pwd stands for present working directory</a:t>
            </a:r>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D31BFE2B-B858-4B60-8B58-91C7B4C57D0E}" type="slidenum">
              <a:rPr b="0" lang="en-GB" sz="1200" spc="-1" strike="noStrike">
                <a:solidFill>
                  <a:srgbClr val="000000"/>
                </a:solidFill>
                <a:latin typeface="+mn-lt"/>
                <a:ea typeface="+mn-ea"/>
              </a:rPr>
              <a:t>19</a:t>
            </a:fld>
            <a:endParaRPr b="0" lang="en-US" sz="1200" spc="-1" strike="noStrike">
              <a:latin typeface="Arial"/>
            </a:endParaRPr>
          </a:p>
        </p:txBody>
      </p:sp>
      <p:sp>
        <p:nvSpPr>
          <p:cNvPr id="209" name="CustomShape 2"/>
          <p:cNvSpPr/>
          <p:nvPr/>
        </p:nvSpPr>
        <p:spPr>
          <a:xfrm>
            <a:off x="3970440" y="8829720"/>
            <a:ext cx="3037680" cy="464400"/>
          </a:xfrm>
          <a:prstGeom prst="rect">
            <a:avLst/>
          </a:prstGeom>
          <a:noFill/>
          <a:ln w="936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0B7D057-2D2D-4389-958C-CD44C996A1CD}" type="slidenum">
              <a:rPr b="0" lang="en-GB" sz="1200" spc="-1" strike="noStrike">
                <a:solidFill>
                  <a:srgbClr val="000000"/>
                </a:solidFill>
                <a:latin typeface="Times New Roman"/>
                <a:ea typeface="+mn-ea"/>
              </a:rPr>
              <a:t>19</a:t>
            </a:fld>
            <a:endParaRPr b="0" lang="en-US" sz="1200" spc="-1" strike="noStrike">
              <a:latin typeface="Arial"/>
            </a:endParaRPr>
          </a:p>
        </p:txBody>
      </p:sp>
      <p:sp>
        <p:nvSpPr>
          <p:cNvPr id="210" name="CustomShape 3"/>
          <p:cNvSpPr/>
          <p:nvPr/>
        </p:nvSpPr>
        <p:spPr>
          <a:xfrm>
            <a:off x="1181160" y="696960"/>
            <a:ext cx="4647600" cy="3485520"/>
          </a:xfrm>
          <a:prstGeom prst="rect">
            <a:avLst/>
          </a:prstGeom>
          <a:solidFill>
            <a:srgbClr val="ffffff"/>
          </a:solidFill>
          <a:ln w="9360">
            <a:solidFill>
              <a:srgbClr val="000000"/>
            </a:solidFill>
            <a:miter/>
          </a:ln>
        </p:spPr>
        <p:style>
          <a:lnRef idx="0"/>
          <a:fillRef idx="0"/>
          <a:effectRef idx="0"/>
          <a:fontRef idx="minor"/>
        </p:style>
      </p:sp>
      <p:sp>
        <p:nvSpPr>
          <p:cNvPr id="211" name="PlaceHolder 4"/>
          <p:cNvSpPr>
            <a:spLocks noGrp="1"/>
          </p:cNvSpPr>
          <p:nvPr>
            <p:ph type="body"/>
          </p:nvPr>
        </p:nvSpPr>
        <p:spPr>
          <a:xfrm>
            <a:off x="701640" y="4416480"/>
            <a:ext cx="5606280" cy="4182480"/>
          </a:xfrm>
          <a:prstGeom prst="rect">
            <a:avLst/>
          </a:prstGeom>
        </p:spPr>
        <p:txBody>
          <a:bodyPr lIns="0" rIns="0" tIns="0" bIns="0">
            <a:noAutofit/>
          </a:bodyPr>
          <a:p>
            <a:pPr marL="216000" indent="-215640">
              <a:lnSpc>
                <a:spcPct val="100000"/>
              </a:lnSpc>
              <a:spcBef>
                <a:spcPts val="451"/>
              </a:spcBef>
              <a:tabLst>
                <a:tab algn="l" pos="0"/>
              </a:tabLst>
            </a:pPr>
            <a:r>
              <a:rPr b="0" lang="en-GB" sz="2000" spc="-1" strike="noStrike">
                <a:latin typeface="Arial"/>
              </a:rPr>
              <a:t>“</a:t>
            </a:r>
            <a:r>
              <a:rPr b="0" lang="en-GB" sz="2000" spc="-1" strike="noStrike">
                <a:latin typeface="Arial"/>
              </a:rPr>
              <a:t>ls” stands for list. </a:t>
            </a:r>
            <a:endParaRPr b="0" lang="en-US" sz="2000" spc="-1" strike="noStrike">
              <a:latin typeface="Arial"/>
            </a:endParaRPr>
          </a:p>
          <a:p>
            <a:pPr marL="216000" indent="-215640">
              <a:lnSpc>
                <a:spcPct val="100000"/>
              </a:lnSpc>
              <a:spcBef>
                <a:spcPts val="451"/>
              </a:spcBef>
              <a:tabLst>
                <a:tab algn="l" pos="0"/>
              </a:tabLst>
            </a:pPr>
            <a:r>
              <a:rPr b="0" lang="en-GB" sz="2000" spc="-1" strike="noStrike">
                <a:latin typeface="Arial"/>
              </a:rPr>
              <a:t>Pwd stands for present working directory</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98E1D10-8737-4443-B60C-3507FACDE569}" type="slidenum">
              <a:rPr b="0" lang="en-GB" sz="1200" spc="-1" strike="noStrike">
                <a:solidFill>
                  <a:srgbClr val="000000"/>
                </a:solidFill>
                <a:latin typeface="+mn-lt"/>
                <a:ea typeface="+mn-ea"/>
              </a:rPr>
              <a:t>19</a:t>
            </a:fld>
            <a:endParaRPr b="0" lang="en-US" sz="1200" spc="-1" strike="noStrike">
              <a:latin typeface="Arial"/>
            </a:endParaRPr>
          </a:p>
        </p:txBody>
      </p:sp>
      <p:sp>
        <p:nvSpPr>
          <p:cNvPr id="213" name="CustomShape 2"/>
          <p:cNvSpPr/>
          <p:nvPr/>
        </p:nvSpPr>
        <p:spPr>
          <a:xfrm>
            <a:off x="3970440" y="8829720"/>
            <a:ext cx="3037680" cy="464400"/>
          </a:xfrm>
          <a:prstGeom prst="rect">
            <a:avLst/>
          </a:prstGeom>
          <a:noFill/>
          <a:ln w="936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2108A5B-6E7F-4CC3-BD6E-92C3EC7158BE}" type="slidenum">
              <a:rPr b="0" lang="en-GB" sz="1200" spc="-1" strike="noStrike">
                <a:solidFill>
                  <a:srgbClr val="000000"/>
                </a:solidFill>
                <a:latin typeface="Times New Roman"/>
                <a:ea typeface="+mn-ea"/>
              </a:rPr>
              <a:t>19</a:t>
            </a:fld>
            <a:endParaRPr b="0" lang="en-US" sz="1200" spc="-1" strike="noStrike">
              <a:latin typeface="Arial"/>
            </a:endParaRPr>
          </a:p>
        </p:txBody>
      </p:sp>
      <p:sp>
        <p:nvSpPr>
          <p:cNvPr id="214" name="CustomShape 3"/>
          <p:cNvSpPr/>
          <p:nvPr/>
        </p:nvSpPr>
        <p:spPr>
          <a:xfrm>
            <a:off x="1181160" y="696960"/>
            <a:ext cx="4647600" cy="3485520"/>
          </a:xfrm>
          <a:prstGeom prst="rect">
            <a:avLst/>
          </a:prstGeom>
          <a:solidFill>
            <a:srgbClr val="ffffff"/>
          </a:solidFill>
          <a:ln w="9360">
            <a:solidFill>
              <a:srgbClr val="000000"/>
            </a:solidFill>
            <a:miter/>
          </a:ln>
        </p:spPr>
        <p:style>
          <a:lnRef idx="0"/>
          <a:fillRef idx="0"/>
          <a:effectRef idx="0"/>
          <a:fontRef idx="minor"/>
        </p:style>
      </p:sp>
      <p:sp>
        <p:nvSpPr>
          <p:cNvPr id="215" name="PlaceHolder 4"/>
          <p:cNvSpPr>
            <a:spLocks noGrp="1"/>
          </p:cNvSpPr>
          <p:nvPr>
            <p:ph type="body"/>
          </p:nvPr>
        </p:nvSpPr>
        <p:spPr>
          <a:xfrm>
            <a:off x="701640" y="4416480"/>
            <a:ext cx="5606280" cy="4182480"/>
          </a:xfrm>
          <a:prstGeom prst="rect">
            <a:avLst/>
          </a:prstGeom>
        </p:spPr>
        <p:txBody>
          <a:bodyPr lIns="0" rIns="0" tIns="0" bIns="0">
            <a:noAutofit/>
          </a:bodyPr>
          <a:p>
            <a:pPr marL="216000" indent="-215640">
              <a:lnSpc>
                <a:spcPct val="100000"/>
              </a:lnSpc>
              <a:spcBef>
                <a:spcPts val="451"/>
              </a:spcBef>
              <a:tabLst>
                <a:tab algn="l" pos="0"/>
              </a:tabLst>
            </a:pPr>
            <a:r>
              <a:rPr b="0" lang="en-GB" sz="2000" spc="-1" strike="noStrike">
                <a:latin typeface="Arial"/>
              </a:rPr>
              <a:t>“</a:t>
            </a:r>
            <a:r>
              <a:rPr b="0" lang="en-GB" sz="2000" spc="-1" strike="noStrike">
                <a:latin typeface="Arial"/>
              </a:rPr>
              <a:t>ls” stands for list. </a:t>
            </a:r>
            <a:endParaRPr b="0" lang="en-US" sz="2000" spc="-1" strike="noStrike">
              <a:latin typeface="Arial"/>
            </a:endParaRPr>
          </a:p>
          <a:p>
            <a:pPr marL="216000" indent="-215640">
              <a:lnSpc>
                <a:spcPct val="100000"/>
              </a:lnSpc>
              <a:spcBef>
                <a:spcPts val="451"/>
              </a:spcBef>
              <a:tabLst>
                <a:tab algn="l" pos="0"/>
              </a:tabLst>
            </a:pPr>
            <a:r>
              <a:rPr b="0" lang="en-GB" sz="2000" spc="-1" strike="noStrike">
                <a:latin typeface="Arial"/>
              </a:rPr>
              <a:t>Pwd stands for present working directory</a:t>
            </a:r>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0E65A4F-62A0-4930-99DE-9E137B0BFC10}" type="slidenum">
              <a:rPr b="0" lang="en-GB" sz="1200" spc="-1" strike="noStrike">
                <a:solidFill>
                  <a:srgbClr val="000000"/>
                </a:solidFill>
                <a:latin typeface="+mn-lt"/>
                <a:ea typeface="+mn-ea"/>
              </a:rPr>
              <a:t>19</a:t>
            </a:fld>
            <a:endParaRPr b="0" lang="en-US" sz="1200" spc="-1" strike="noStrike">
              <a:latin typeface="Arial"/>
            </a:endParaRPr>
          </a:p>
        </p:txBody>
      </p:sp>
      <p:sp>
        <p:nvSpPr>
          <p:cNvPr id="217" name="CustomShape 2"/>
          <p:cNvSpPr/>
          <p:nvPr/>
        </p:nvSpPr>
        <p:spPr>
          <a:xfrm>
            <a:off x="3970440" y="8829720"/>
            <a:ext cx="3037680" cy="464400"/>
          </a:xfrm>
          <a:prstGeom prst="rect">
            <a:avLst/>
          </a:prstGeom>
          <a:noFill/>
          <a:ln w="9360">
            <a:noFill/>
          </a:ln>
        </p:spPr>
        <p:style>
          <a:lnRef idx="0"/>
          <a:fillRef idx="0"/>
          <a:effectRef idx="0"/>
          <a:fontRef idx="minor"/>
        </p:style>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3D3916B-003D-4E74-860E-6B8211E6F9B3}" type="slidenum">
              <a:rPr b="0" lang="en-GB" sz="1200" spc="-1" strike="noStrike">
                <a:solidFill>
                  <a:srgbClr val="000000"/>
                </a:solidFill>
                <a:latin typeface="Times New Roman"/>
                <a:ea typeface="+mn-ea"/>
              </a:rPr>
              <a:t>19</a:t>
            </a:fld>
            <a:endParaRPr b="0" lang="en-US" sz="1200" spc="-1" strike="noStrike">
              <a:latin typeface="Arial"/>
            </a:endParaRPr>
          </a:p>
        </p:txBody>
      </p:sp>
      <p:sp>
        <p:nvSpPr>
          <p:cNvPr id="218" name="CustomShape 3"/>
          <p:cNvSpPr/>
          <p:nvPr/>
        </p:nvSpPr>
        <p:spPr>
          <a:xfrm>
            <a:off x="1181160" y="696960"/>
            <a:ext cx="4647600" cy="3485520"/>
          </a:xfrm>
          <a:prstGeom prst="rect">
            <a:avLst/>
          </a:prstGeom>
          <a:solidFill>
            <a:srgbClr val="ffffff"/>
          </a:solidFill>
          <a:ln w="9360">
            <a:solidFill>
              <a:srgbClr val="000000"/>
            </a:solidFill>
            <a:miter/>
          </a:ln>
        </p:spPr>
        <p:style>
          <a:lnRef idx="0"/>
          <a:fillRef idx="0"/>
          <a:effectRef idx="0"/>
          <a:fontRef idx="minor"/>
        </p:style>
      </p:sp>
      <p:sp>
        <p:nvSpPr>
          <p:cNvPr id="219" name="PlaceHolder 4"/>
          <p:cNvSpPr>
            <a:spLocks noGrp="1"/>
          </p:cNvSpPr>
          <p:nvPr>
            <p:ph type="body"/>
          </p:nvPr>
        </p:nvSpPr>
        <p:spPr>
          <a:xfrm>
            <a:off x="701640" y="4416480"/>
            <a:ext cx="5606280" cy="4182480"/>
          </a:xfrm>
          <a:prstGeom prst="rect">
            <a:avLst/>
          </a:prstGeom>
        </p:spPr>
        <p:txBody>
          <a:bodyPr lIns="0" rIns="0" tIns="0" bIns="0">
            <a:noAutofit/>
          </a:bodyPr>
          <a:p>
            <a:pPr marL="216000" indent="-215640">
              <a:lnSpc>
                <a:spcPct val="100000"/>
              </a:lnSpc>
              <a:spcBef>
                <a:spcPts val="451"/>
              </a:spcBef>
              <a:tabLst>
                <a:tab algn="l" pos="0"/>
              </a:tabLst>
            </a:pPr>
            <a:r>
              <a:rPr b="0" lang="en-GB" sz="2000" spc="-1" strike="noStrike">
                <a:latin typeface="Arial"/>
              </a:rPr>
              <a:t>“</a:t>
            </a:r>
            <a:r>
              <a:rPr b="0" lang="en-GB" sz="2000" spc="-1" strike="noStrike">
                <a:latin typeface="Arial"/>
              </a:rPr>
              <a:t>su” means switch user. When you have several user account on one machine.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1e1db"/>
        </a:solidFill>
      </p:bgPr>
    </p:bg>
    <p:spTree>
      <p:nvGrpSpPr>
        <p:cNvPr id="1" name=""/>
        <p:cNvGrpSpPr/>
        <p:nvPr/>
      </p:nvGrpSpPr>
      <p:grpSpPr>
        <a:xfrm>
          <a:off x="0" y="0"/>
          <a:ext cx="0" cy="0"/>
          <a:chOff x="0" y="0"/>
          <a:chExt cx="0" cy="0"/>
        </a:xfrm>
      </p:grpSpPr>
      <p:sp>
        <p:nvSpPr>
          <p:cNvPr id="0" name="CustomShape 1" hidden="1"/>
          <p:cNvSpPr/>
          <p:nvPr/>
        </p:nvSpPr>
        <p:spPr>
          <a:xfrm>
            <a:off x="0" y="6400800"/>
            <a:ext cx="12191400" cy="4564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0" y="6334200"/>
            <a:ext cx="12191400" cy="65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160" cy="4564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160" cy="63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1e1db"/>
        </a:solidFill>
      </p:bgPr>
    </p:bg>
    <p:spTree>
      <p:nvGrpSpPr>
        <p:cNvPr id="1" name=""/>
        <p:cNvGrpSpPr/>
        <p:nvPr/>
      </p:nvGrpSpPr>
      <p:grpSpPr>
        <a:xfrm>
          <a:off x="0" y="0"/>
          <a:ext cx="0" cy="0"/>
          <a:chOff x="0" y="0"/>
          <a:chExt cx="0" cy="0"/>
        </a:xfrm>
      </p:grpSpPr>
      <p:sp>
        <p:nvSpPr>
          <p:cNvPr id="43" name="CustomShape 1"/>
          <p:cNvSpPr/>
          <p:nvPr/>
        </p:nvSpPr>
        <p:spPr>
          <a:xfrm>
            <a:off x="0" y="6400800"/>
            <a:ext cx="12191400" cy="4564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0" y="6334200"/>
            <a:ext cx="12191400" cy="658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45"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46"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7"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hyperlink" Target="https://linoxide.com/linux-command/essential-linux-basic-commands/" TargetMode="External"/><Relationship Id="rId2" Type="http://schemas.openxmlformats.org/officeDocument/2006/relationships/hyperlink" Target="https://linoxide.com/linux-how-to/linux-commands-brief-outline-examples/" TargetMode="External"/><Relationship Id="rId3" Type="http://schemas.openxmlformats.org/officeDocument/2006/relationships/hyperlink" Target="https://www.maketecheasier.com/file-permissions-what-does-chmod-777-means/" TargetMode="External"/><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276720" y="307800"/>
            <a:ext cx="6628680" cy="1434240"/>
          </a:xfrm>
          <a:prstGeom prst="rect">
            <a:avLst/>
          </a:prstGeom>
          <a:noFill/>
          <a:ln w="9360">
            <a:noFill/>
          </a:ln>
        </p:spPr>
        <p:style>
          <a:lnRef idx="0"/>
          <a:fillRef idx="0"/>
          <a:effectRef idx="0"/>
          <a:fontRef idx="minor"/>
        </p:style>
      </p:sp>
      <p:sp>
        <p:nvSpPr>
          <p:cNvPr id="91" name="CustomShape 2"/>
          <p:cNvSpPr/>
          <p:nvPr/>
        </p:nvSpPr>
        <p:spPr>
          <a:xfrm>
            <a:off x="3988800" y="4654800"/>
            <a:ext cx="5204160" cy="1447200"/>
          </a:xfrm>
          <a:prstGeom prst="rect">
            <a:avLst/>
          </a:prstGeom>
          <a:noFill/>
          <a:ln w="9360">
            <a:noFill/>
          </a:ln>
        </p:spPr>
        <p:style>
          <a:lnRef idx="0"/>
          <a:fillRef idx="0"/>
          <a:effectRef idx="0"/>
          <a:fontRef idx="minor"/>
        </p:style>
        <p:txBody>
          <a:bodyPr lIns="90000" rIns="90000" tIns="45000" bIns="45000">
            <a:noAutofit/>
          </a:bodyPr>
          <a:p>
            <a:pPr algn="ctr">
              <a:lnSpc>
                <a:spcPct val="10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400" spc="-1" strike="noStrike">
                <a:solidFill>
                  <a:srgbClr val="2c3036"/>
                </a:solidFill>
                <a:latin typeface="Times New Roman"/>
                <a:ea typeface="DejaVu Sans"/>
              </a:rPr>
              <a:t>Instructor Info.</a:t>
            </a:r>
            <a:endParaRPr b="0" lang="en-US" sz="2400" spc="-1" strike="noStrike">
              <a:latin typeface="Arial"/>
            </a:endParaRPr>
          </a:p>
          <a:p>
            <a:pPr algn="ctr">
              <a:lnSpc>
                <a:spcPct val="10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92" name="CustomShape 3"/>
          <p:cNvSpPr/>
          <p:nvPr/>
        </p:nvSpPr>
        <p:spPr>
          <a:xfrm>
            <a:off x="2819520" y="3048120"/>
            <a:ext cx="6628680" cy="828000"/>
          </a:xfrm>
          <a:prstGeom prst="rect">
            <a:avLst/>
          </a:prstGeom>
          <a:noFill/>
          <a:ln w="9360">
            <a:noFill/>
          </a:ln>
        </p:spPr>
        <p:style>
          <a:lnRef idx="0"/>
          <a:fillRef idx="0"/>
          <a:effectRef idx="0"/>
          <a:fontRef idx="minor"/>
        </p:style>
        <p:txBody>
          <a:bodyPr lIns="90000" rIns="90000" tIns="46800" bIns="46800" anchor="b">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4400" spc="-1" strike="noStrike">
                <a:solidFill>
                  <a:srgbClr val="414752"/>
                </a:solidFill>
                <a:latin typeface="Century Schoolbook"/>
                <a:ea typeface="DejaVu Sans"/>
              </a:rPr>
              <a:t>Operating System LAB 2</a:t>
            </a:r>
            <a:endParaRPr b="0" lang="en-US" sz="4400" spc="-1" strike="noStrike">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2800" spc="-1" strike="noStrike">
                <a:solidFill>
                  <a:srgbClr val="414752"/>
                </a:solidFill>
                <a:latin typeface="Century Schoolbook"/>
                <a:ea typeface="DejaVu Sans"/>
              </a:rPr>
              <a:t>Linux Shell Commands</a:t>
            </a:r>
            <a:endParaRPr b="0" lang="en-US" sz="2800" spc="-1" strike="noStrike">
              <a:latin typeface="Arial"/>
            </a:endParaRPr>
          </a:p>
        </p:txBody>
      </p:sp>
      <p:sp>
        <p:nvSpPr>
          <p:cNvPr id="93" name="CustomShape 4"/>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D10825B9-F24F-4F84-A953-C471816059CF}" type="datetime1">
              <a:rPr b="0" lang="en-US" sz="900" spc="-1" strike="noStrike">
                <a:solidFill>
                  <a:srgbClr val="ffffff"/>
                </a:solidFill>
                <a:latin typeface="Calibri"/>
              </a:rPr>
              <a:t>01/22/2023</a:t>
            </a:fld>
            <a:endParaRPr b="0" lang="en-US" sz="900" spc="-1" strike="noStrike">
              <a:latin typeface="Arial"/>
            </a:endParaRPr>
          </a:p>
        </p:txBody>
      </p:sp>
      <p:sp>
        <p:nvSpPr>
          <p:cNvPr id="94" name="CustomShape 5"/>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798ED2C-065F-4839-87AF-2A779DD4F4F2}"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2001600" y="524520"/>
            <a:ext cx="7466760" cy="1142280"/>
          </a:xfrm>
          <a:prstGeom prst="rect">
            <a:avLst/>
          </a:prstGeom>
          <a:noFill/>
          <a:ln w="9360">
            <a:noFill/>
          </a:ln>
        </p:spPr>
        <p:style>
          <a:lnRef idx="0"/>
          <a:fillRef idx="0"/>
          <a:effectRef idx="0"/>
          <a:fontRef idx="minor"/>
        </p:style>
        <p:txBody>
          <a:bodyPr lIns="90000" rIns="90000" tIns="46800" bIns="46800" anchor="b">
            <a:noAutofit/>
          </a:bodyPr>
          <a:p>
            <a:pPr algn="just">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Relative and Absolute path</a:t>
            </a:r>
            <a:endParaRPr b="0" lang="en-US" sz="30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Absolute path</a:t>
            </a:r>
            <a:endParaRPr b="0" lang="en-US" sz="3000" spc="-1" strike="noStrike">
              <a:latin typeface="Arial"/>
            </a:endParaRPr>
          </a:p>
        </p:txBody>
      </p:sp>
      <p:sp>
        <p:nvSpPr>
          <p:cNvPr id="126" name="CustomShape 2"/>
          <p:cNvSpPr/>
          <p:nvPr/>
        </p:nvSpPr>
        <p:spPr>
          <a:xfrm>
            <a:off x="2057400" y="1828800"/>
            <a:ext cx="7543080" cy="4342680"/>
          </a:xfrm>
          <a:prstGeom prst="rect">
            <a:avLst/>
          </a:prstGeom>
          <a:noFill/>
          <a:ln w="9360">
            <a:noFill/>
          </a:ln>
        </p:spPr>
        <p:style>
          <a:lnRef idx="0"/>
          <a:fillRef idx="0"/>
          <a:effectRef idx="0"/>
          <a:fontRef idx="minor"/>
        </p:style>
        <p:txBody>
          <a:bodyPr lIns="90000" rIns="90000" tIns="45000" bIns="45000">
            <a:noAutofit/>
          </a:bodyPr>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entury Schoolbook"/>
                <a:ea typeface="DejaVu Sans"/>
              </a:rPr>
              <a:t>Address from the root</a:t>
            </a:r>
            <a:endParaRPr b="0" lang="en-US" sz="2000" spc="-1" strike="noStrike">
              <a:latin typeface="Arial"/>
            </a:endParaRPr>
          </a:p>
          <a:p>
            <a:pPr marL="271440" indent="-270720" algn="just">
              <a:lnSpc>
                <a:spcPct val="100000"/>
              </a:lnSpc>
              <a:spcBef>
                <a:spcPts val="601"/>
              </a:spcBef>
              <a:tabLst>
                <a:tab algn="l" pos="0"/>
              </a:tabLst>
            </a:pP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/home/linux/</a:t>
            </a:r>
            <a:endParaRPr b="0" lang="en-US" sz="2000" spc="-1" strike="noStrike">
              <a:latin typeface="Arial"/>
            </a:endParaRPr>
          </a:p>
          <a:p>
            <a:pPr marL="271440" indent="-270720" algn="just">
              <a:lnSpc>
                <a:spcPct val="100000"/>
              </a:lnSpc>
              <a:spcBef>
                <a:spcPts val="601"/>
              </a:spcBef>
              <a:tabLst>
                <a:tab algn="l" pos="0"/>
              </a:tabLst>
            </a:pP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~/linux</a:t>
            </a:r>
            <a:endParaRPr b="0" lang="en-US" sz="2000" spc="-1" strike="noStrike">
              <a:latin typeface="Arial"/>
            </a:endParaRPr>
          </a:p>
          <a:p>
            <a:pPr marL="271440" indent="-270720" algn="just">
              <a:lnSpc>
                <a:spcPct val="100000"/>
              </a:lnSpc>
              <a:spcBef>
                <a:spcPts val="601"/>
              </a:spcBef>
              <a:tabLst>
                <a:tab algn="l" pos="0"/>
              </a:tabLst>
            </a:pP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endParaRPr b="0" lang="en-US" sz="20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entury Schoolbook"/>
                <a:ea typeface="DejaVu Sans"/>
              </a:rPr>
              <a:t>Similar to:</a:t>
            </a:r>
            <a:endParaRPr b="0" lang="en-US" sz="2000" spc="-1" strike="noStrike">
              <a:latin typeface="Arial"/>
            </a:endParaRPr>
          </a:p>
          <a:p>
            <a:pPr marL="271440" indent="-270720" algn="just">
              <a:lnSpc>
                <a:spcPct val="100000"/>
              </a:lnSpc>
              <a:spcBef>
                <a:spcPts val="601"/>
              </a:spcBef>
              <a:tabLst>
                <a:tab algn="l" pos="0"/>
              </a:tabLst>
            </a:pP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UET/ Lahore Campus/ CS Department/ 2020 Batch/ Section A </a:t>
            </a:r>
            <a:endParaRPr b="0" lang="en-US" sz="2000" spc="-1" strike="noStrike">
              <a:latin typeface="Arial"/>
            </a:endParaRPr>
          </a:p>
        </p:txBody>
      </p:sp>
      <p:sp>
        <p:nvSpPr>
          <p:cNvPr id="127" name="CustomShape 3"/>
          <p:cNvSpPr/>
          <p:nvPr/>
        </p:nvSpPr>
        <p:spPr>
          <a:xfrm>
            <a:off x="4746600" y="1668600"/>
            <a:ext cx="183600" cy="366120"/>
          </a:xfrm>
          <a:prstGeom prst="rect">
            <a:avLst/>
          </a:prstGeom>
          <a:noFill/>
          <a:ln w="9360">
            <a:noFill/>
          </a:ln>
        </p:spPr>
        <p:style>
          <a:lnRef idx="0"/>
          <a:fillRef idx="0"/>
          <a:effectRef idx="0"/>
          <a:fontRef idx="minor"/>
        </p:style>
      </p:sp>
      <p:sp>
        <p:nvSpPr>
          <p:cNvPr id="128" name="CustomShape 4"/>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DE675881-5BCA-4F6C-9E6B-5E99E3091A12}" type="datetime1">
              <a:rPr b="0" lang="en-US" sz="900" spc="-1" strike="noStrike">
                <a:solidFill>
                  <a:srgbClr val="ffffff"/>
                </a:solidFill>
                <a:latin typeface="Calibri"/>
              </a:rPr>
              <a:t>01/22/2023</a:t>
            </a:fld>
            <a:endParaRPr b="0" lang="en-US" sz="900" spc="-1" strike="noStrike">
              <a:latin typeface="Arial"/>
            </a:endParaRPr>
          </a:p>
        </p:txBody>
      </p:sp>
      <p:sp>
        <p:nvSpPr>
          <p:cNvPr id="129" name="CustomShape 5"/>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E55464F-FD53-488B-8EAA-2CB19144756F}"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981080" y="152280"/>
            <a:ext cx="746676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Relative path</a:t>
            </a:r>
            <a:endParaRPr b="0" lang="en-US" sz="3000" spc="-1" strike="noStrike">
              <a:latin typeface="Arial"/>
            </a:endParaRPr>
          </a:p>
        </p:txBody>
      </p:sp>
      <p:sp>
        <p:nvSpPr>
          <p:cNvPr id="131" name="CustomShape 2"/>
          <p:cNvSpPr/>
          <p:nvPr/>
        </p:nvSpPr>
        <p:spPr>
          <a:xfrm>
            <a:off x="2057400" y="1828800"/>
            <a:ext cx="7543080" cy="4647600"/>
          </a:xfrm>
          <a:prstGeom prst="rect">
            <a:avLst/>
          </a:prstGeom>
          <a:noFill/>
          <a:ln w="9360">
            <a:noFill/>
          </a:ln>
        </p:spPr>
        <p:style>
          <a:lnRef idx="0"/>
          <a:fillRef idx="0"/>
          <a:effectRef idx="0"/>
          <a:fontRef idx="minor"/>
        </p:style>
        <p:txBody>
          <a:bodyPr lIns="90000" rIns="90000" tIns="45000" bIns="45000">
            <a:noAutofit/>
          </a:bodyPr>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400" spc="-1" strike="noStrike">
                <a:solidFill>
                  <a:srgbClr val="000000"/>
                </a:solidFill>
                <a:latin typeface="Century Schoolbook"/>
                <a:ea typeface="DejaVu Sans"/>
              </a:rPr>
              <a:t>Relative to your current location</a:t>
            </a:r>
            <a:endParaRPr b="0" lang="en-US" sz="2400" spc="-1" strike="noStrike">
              <a:latin typeface="Arial"/>
            </a:endParaRPr>
          </a:p>
          <a:p>
            <a:pPr marL="271440" indent="-270720">
              <a:lnSpc>
                <a:spcPct val="90000"/>
              </a:lnSpc>
              <a:spcBef>
                <a:spcPts val="601"/>
              </a:spcBef>
              <a:tabLst>
                <a:tab algn="l" pos="0"/>
              </a:tabLst>
            </a:pPr>
            <a:r>
              <a:rPr b="0" lang="en-GB" sz="2400" spc="-1" strike="noStrike">
                <a:solidFill>
                  <a:srgbClr val="000000"/>
                </a:solidFill>
                <a:latin typeface="Century Schoolbook"/>
                <a:ea typeface="DejaVu Sans"/>
              </a:rPr>
              <a:t>	</a:t>
            </a:r>
            <a:r>
              <a:rPr b="0" lang="en-GB" sz="2400" spc="-1" strike="noStrike">
                <a:solidFill>
                  <a:srgbClr val="000000"/>
                </a:solidFill>
                <a:latin typeface="Century Schoolbook"/>
                <a:ea typeface="DejaVu Sans"/>
              </a:rPr>
              <a:t>	</a:t>
            </a:r>
            <a:r>
              <a:rPr b="0" lang="en-GB" sz="2400" spc="-1" strike="noStrike">
                <a:solidFill>
                  <a:srgbClr val="000000"/>
                </a:solidFill>
                <a:latin typeface="Century Schoolbook"/>
                <a:ea typeface="DejaVu Sans"/>
              </a:rPr>
              <a:t>“</a:t>
            </a:r>
            <a:r>
              <a:rPr b="0" lang="en-GB" sz="2400" spc="-1" strike="noStrike">
                <a:solidFill>
                  <a:srgbClr val="000000"/>
                </a:solidFill>
                <a:latin typeface="Courier New"/>
                <a:ea typeface="DejaVu Sans"/>
              </a:rPr>
              <a:t>.</a:t>
            </a:r>
            <a:r>
              <a:rPr b="0" lang="en-GB" sz="2400" spc="-1" strike="noStrike">
                <a:solidFill>
                  <a:srgbClr val="000000"/>
                </a:solidFill>
                <a:latin typeface="Century Schoolbook"/>
                <a:ea typeface="DejaVu Sans"/>
              </a:rPr>
              <a:t>” your current location</a:t>
            </a:r>
            <a:endParaRPr b="0" lang="en-US" sz="2400" spc="-1" strike="noStrike">
              <a:latin typeface="Arial"/>
            </a:endParaRPr>
          </a:p>
          <a:p>
            <a:pPr marL="271440" indent="-270720">
              <a:lnSpc>
                <a:spcPct val="90000"/>
              </a:lnSpc>
              <a:spcBef>
                <a:spcPts val="601"/>
              </a:spcBef>
              <a:tabLst>
                <a:tab algn="l" pos="0"/>
              </a:tabLst>
            </a:pPr>
            <a:r>
              <a:rPr b="0" lang="en-GB" sz="2400" spc="-1" strike="noStrike">
                <a:solidFill>
                  <a:srgbClr val="000000"/>
                </a:solidFill>
                <a:latin typeface="Century Schoolbook"/>
                <a:ea typeface="DejaVu Sans"/>
              </a:rPr>
              <a:t>	</a:t>
            </a:r>
            <a:r>
              <a:rPr b="0" lang="en-GB" sz="2400" spc="-1" strike="noStrike">
                <a:solidFill>
                  <a:srgbClr val="000000"/>
                </a:solidFill>
                <a:latin typeface="Century Schoolbook"/>
                <a:ea typeface="DejaVu Sans"/>
              </a:rPr>
              <a:t>	</a:t>
            </a:r>
            <a:r>
              <a:rPr b="0" lang="en-GB" sz="2400" spc="-1" strike="noStrike">
                <a:solidFill>
                  <a:srgbClr val="000000"/>
                </a:solidFill>
                <a:latin typeface="Century Schoolbook"/>
                <a:ea typeface="DejaVu Sans"/>
              </a:rPr>
              <a:t>“</a:t>
            </a:r>
            <a:r>
              <a:rPr b="0" lang="en-GB" sz="2400" spc="-1" strike="noStrike">
                <a:solidFill>
                  <a:srgbClr val="000000"/>
                </a:solidFill>
                <a:latin typeface="Century Schoolbook"/>
                <a:ea typeface="DejaVu Sans"/>
              </a:rPr>
              <a:t>..” one directory above your current location</a:t>
            </a:r>
            <a:endParaRPr b="0" lang="en-US" sz="2400" spc="-1" strike="noStrike">
              <a:latin typeface="Arial"/>
            </a:endParaRPr>
          </a:p>
          <a:p>
            <a:pPr marL="271440" indent="-270720">
              <a:lnSpc>
                <a:spcPct val="90000"/>
              </a:lnSpc>
              <a:spcBef>
                <a:spcPts val="601"/>
              </a:spcBef>
              <a:tabLst>
                <a:tab algn="l" pos="0"/>
              </a:tabLst>
            </a:pPr>
            <a:r>
              <a:rPr b="0" lang="en-GB" sz="2400" spc="-1" strike="noStrike">
                <a:solidFill>
                  <a:srgbClr val="000000"/>
                </a:solidFill>
                <a:latin typeface="Century Schoolbook"/>
                <a:ea typeface="DejaVu Sans"/>
              </a:rPr>
              <a:t>	</a:t>
            </a:r>
            <a:r>
              <a:rPr b="0" lang="en-GB" sz="2400" spc="-1" strike="noStrike">
                <a:solidFill>
                  <a:srgbClr val="000000"/>
                </a:solidFill>
                <a:latin typeface="Century Schoolbook"/>
                <a:ea typeface="DejaVu Sans"/>
              </a:rPr>
              <a:t>	</a:t>
            </a:r>
            <a:r>
              <a:rPr b="0" lang="en-GB" sz="2400" spc="-1" strike="noStrike">
                <a:solidFill>
                  <a:srgbClr val="000000"/>
                </a:solidFill>
                <a:latin typeface="Century Schoolbook"/>
                <a:ea typeface="DejaVu Sans"/>
              </a:rPr>
              <a:t>“</a:t>
            </a:r>
            <a:r>
              <a:rPr b="0" lang="en-GB" sz="2400" spc="-1" strike="noStrike">
                <a:solidFill>
                  <a:srgbClr val="000000"/>
                </a:solidFill>
                <a:latin typeface="Courier New"/>
                <a:ea typeface="DejaVu Sans"/>
              </a:rPr>
              <a:t>pwd</a:t>
            </a:r>
            <a:r>
              <a:rPr b="0" lang="en-GB" sz="2400" spc="-1" strike="noStrike">
                <a:solidFill>
                  <a:srgbClr val="000000"/>
                </a:solidFill>
                <a:latin typeface="Century Schoolbook"/>
                <a:ea typeface="DejaVu Sans"/>
              </a:rPr>
              <a:t>” </a:t>
            </a:r>
            <a:r>
              <a:rPr b="0" i="1" lang="en-GB" sz="2000" spc="-1" strike="noStrike">
                <a:solidFill>
                  <a:srgbClr val="000000"/>
                </a:solidFill>
                <a:latin typeface="Century Schoolbook"/>
                <a:ea typeface="DejaVu Sans"/>
              </a:rPr>
              <a:t>(present working directory )</a:t>
            </a:r>
            <a:r>
              <a:rPr b="0" lang="en-GB" sz="2400" spc="-1" strike="noStrike">
                <a:solidFill>
                  <a:srgbClr val="000000"/>
                </a:solidFill>
                <a:latin typeface="Century Schoolbook"/>
                <a:ea typeface="DejaVu Sans"/>
              </a:rPr>
              <a:t>gives you your current location of working directory </a:t>
            </a:r>
            <a:endParaRPr b="0" lang="en-US" sz="2400" spc="-1" strike="noStrike">
              <a:latin typeface="Arial"/>
            </a:endParaRPr>
          </a:p>
          <a:p>
            <a:pPr marL="271440" indent="-270720">
              <a:lnSpc>
                <a:spcPct val="90000"/>
              </a:lnSpc>
              <a:spcBef>
                <a:spcPts val="601"/>
              </a:spcBef>
              <a:tabLst>
                <a:tab algn="l" pos="0"/>
              </a:tabLst>
            </a:pPr>
            <a:endParaRPr b="0" lang="en-US" sz="24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400" spc="-1" strike="noStrike">
                <a:solidFill>
                  <a:srgbClr val="000000"/>
                </a:solidFill>
                <a:latin typeface="Century Schoolbook"/>
                <a:ea typeface="DejaVu Sans"/>
              </a:rPr>
              <a:t>Example</a:t>
            </a:r>
            <a:endParaRPr b="0" lang="en-US" sz="2400" spc="-1" strike="noStrike">
              <a:latin typeface="Arial"/>
            </a:endParaRPr>
          </a:p>
          <a:p>
            <a:pPr marL="914400" indent="-181800">
              <a:lnSpc>
                <a:spcPct val="90000"/>
              </a:lnSpc>
              <a:spcBef>
                <a:spcPts val="524"/>
              </a:spcBef>
              <a:tabLst>
                <a:tab algn="l" pos="0"/>
              </a:tabLst>
            </a:pPr>
            <a:r>
              <a:rPr b="0" lang="en-GB" sz="2100" spc="-1" strike="noStrike">
                <a:solidFill>
                  <a:srgbClr val="000000"/>
                </a:solidFill>
                <a:latin typeface="Courier New"/>
                <a:ea typeface="DejaVu Sans"/>
              </a:rPr>
              <a:t>ls</a:t>
            </a:r>
            <a:r>
              <a:rPr b="0" lang="en-GB" sz="2100" spc="-1" strike="noStrike">
                <a:solidFill>
                  <a:srgbClr val="000000"/>
                </a:solidFill>
                <a:latin typeface="Century Schoolbook"/>
                <a:ea typeface="DejaVu Sans"/>
              </a:rPr>
              <a:t> ./</a:t>
            </a:r>
            <a:r>
              <a:rPr b="0" lang="en-GB" sz="2100" spc="-1" strike="noStrike">
                <a:solidFill>
                  <a:srgbClr val="000000"/>
                </a:solidFill>
                <a:latin typeface="Courier New"/>
                <a:ea typeface="DejaVu Sans"/>
              </a:rPr>
              <a:t>linux</a:t>
            </a:r>
            <a:r>
              <a:rPr b="0" lang="en-GB" sz="2100" spc="-1" strike="noStrike">
                <a:solidFill>
                  <a:srgbClr val="000000"/>
                </a:solidFill>
                <a:latin typeface="Century Schoolbook"/>
                <a:ea typeface="DejaVu Sans"/>
              </a:rPr>
              <a:t> : lists the content of the dir linux</a:t>
            </a:r>
            <a:endParaRPr b="0" lang="en-US" sz="2100" spc="-1" strike="noStrike">
              <a:latin typeface="Arial"/>
            </a:endParaRPr>
          </a:p>
          <a:p>
            <a:pPr marL="914400" indent="-181800">
              <a:lnSpc>
                <a:spcPct val="90000"/>
              </a:lnSpc>
              <a:spcBef>
                <a:spcPts val="524"/>
              </a:spcBef>
              <a:tabLst>
                <a:tab algn="l" pos="0"/>
              </a:tabLst>
            </a:pPr>
            <a:r>
              <a:rPr b="0" lang="en-GB" sz="2100" spc="-1" strike="noStrike">
                <a:solidFill>
                  <a:srgbClr val="000000"/>
                </a:solidFill>
                <a:latin typeface="Courier New"/>
                <a:ea typeface="DejaVu Sans"/>
              </a:rPr>
              <a:t>ls</a:t>
            </a:r>
            <a:r>
              <a:rPr b="0" lang="en-GB" sz="2100" spc="-1" strike="noStrike">
                <a:solidFill>
                  <a:srgbClr val="000000"/>
                </a:solidFill>
                <a:latin typeface="Century Schoolbook"/>
                <a:ea typeface="DejaVu Sans"/>
              </a:rPr>
              <a:t> ../../ </a:t>
            </a:r>
            <a:r>
              <a:rPr b="0" lang="en-GB" sz="2100" spc="-1" strike="noStrike">
                <a:solidFill>
                  <a:srgbClr val="000000"/>
                </a:solidFill>
                <a:latin typeface="Century Schoolbook"/>
                <a:ea typeface="DejaVu Sans"/>
              </a:rPr>
              <a:t>	</a:t>
            </a:r>
            <a:r>
              <a:rPr b="0" lang="en-GB" sz="2100" spc="-1" strike="noStrike">
                <a:solidFill>
                  <a:srgbClr val="000000"/>
                </a:solidFill>
                <a:latin typeface="Century Schoolbook"/>
                <a:ea typeface="DejaVu Sans"/>
              </a:rPr>
              <a:t>: lists everything that is two dir higher</a:t>
            </a:r>
            <a:r>
              <a:rPr b="0" lang="en-GB" sz="2100" spc="-1" strike="noStrike">
                <a:solidFill>
                  <a:srgbClr val="000000"/>
                </a:solidFill>
                <a:latin typeface="Century Schoolbook"/>
                <a:ea typeface="DejaVu Sans"/>
              </a:rPr>
              <a:t>	</a:t>
            </a:r>
            <a:endParaRPr b="0" lang="en-US" sz="2100" spc="-1" strike="noStrike">
              <a:latin typeface="Arial"/>
            </a:endParaRPr>
          </a:p>
          <a:p>
            <a:pPr marL="914400" indent="-181800">
              <a:lnSpc>
                <a:spcPct val="90000"/>
              </a:lnSpc>
              <a:spcBef>
                <a:spcPts val="524"/>
              </a:spcBef>
              <a:tabLst>
                <a:tab algn="l" pos="0"/>
              </a:tabLst>
            </a:pPr>
            <a:endParaRPr b="0" lang="en-US" sz="21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400" spc="-1" strike="noStrike">
                <a:solidFill>
                  <a:srgbClr val="000000"/>
                </a:solidFill>
                <a:latin typeface="Century Schoolbook"/>
                <a:ea typeface="DejaVu Sans"/>
              </a:rPr>
              <a:t>Similar to:</a:t>
            </a:r>
            <a:endParaRPr b="0" lang="en-US" sz="2400" spc="-1" strike="noStrike">
              <a:latin typeface="Arial"/>
            </a:endParaRPr>
          </a:p>
          <a:p>
            <a:pPr marL="271440" indent="-270720">
              <a:lnSpc>
                <a:spcPct val="90000"/>
              </a:lnSpc>
              <a:spcBef>
                <a:spcPts val="601"/>
              </a:spcBef>
              <a:tabLst>
                <a:tab algn="l" pos="0"/>
              </a:tabLst>
            </a:pPr>
            <a:r>
              <a:rPr b="0" lang="en-GB" sz="2400" spc="-1" strike="noStrike">
                <a:solidFill>
                  <a:srgbClr val="000000"/>
                </a:solidFill>
                <a:latin typeface="Century Schoolbook"/>
                <a:ea typeface="DejaVu Sans"/>
              </a:rPr>
              <a:t>   </a:t>
            </a:r>
            <a:r>
              <a:rPr b="0" lang="en-GB" sz="2400" spc="-1" strike="noStrike">
                <a:solidFill>
                  <a:srgbClr val="000000"/>
                </a:solidFill>
                <a:latin typeface="Century Schoolbook"/>
                <a:ea typeface="DejaVu Sans"/>
              </a:rPr>
              <a:t>	</a:t>
            </a:r>
            <a:r>
              <a:rPr b="0" lang="en-GB" sz="2400" spc="-1" strike="noStrike">
                <a:solidFill>
                  <a:srgbClr val="000000"/>
                </a:solidFill>
                <a:latin typeface="Century Schoolbook"/>
                <a:ea typeface="DejaVu Sans"/>
              </a:rPr>
              <a:t>	</a:t>
            </a:r>
            <a:r>
              <a:rPr b="0" lang="en-GB" sz="2400" spc="-1" strike="noStrike">
                <a:solidFill>
                  <a:srgbClr val="000000"/>
                </a:solidFill>
                <a:latin typeface="Century Schoolbook"/>
                <a:ea typeface="DejaVu Sans"/>
              </a:rPr>
              <a:t>Go Left/turn right/take the TSOL/go </a:t>
            </a:r>
            <a:endParaRPr b="0" lang="en-US" sz="2400" spc="-1" strike="noStrike">
              <a:latin typeface="Arial"/>
            </a:endParaRPr>
          </a:p>
        </p:txBody>
      </p:sp>
      <p:sp>
        <p:nvSpPr>
          <p:cNvPr id="132" name="CustomShape 3"/>
          <p:cNvSpPr/>
          <p:nvPr/>
        </p:nvSpPr>
        <p:spPr>
          <a:xfrm>
            <a:off x="4746600" y="1668600"/>
            <a:ext cx="183600" cy="366120"/>
          </a:xfrm>
          <a:prstGeom prst="rect">
            <a:avLst/>
          </a:prstGeom>
          <a:noFill/>
          <a:ln w="9360">
            <a:noFill/>
          </a:ln>
        </p:spPr>
        <p:style>
          <a:lnRef idx="0"/>
          <a:fillRef idx="0"/>
          <a:effectRef idx="0"/>
          <a:fontRef idx="minor"/>
        </p:style>
      </p:sp>
      <p:sp>
        <p:nvSpPr>
          <p:cNvPr id="133" name="CustomShape 4"/>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8427041E-F7A1-43F2-933C-C0DAD64D5BBA}" type="datetime1">
              <a:rPr b="0" lang="en-US" sz="900" spc="-1" strike="noStrike">
                <a:solidFill>
                  <a:srgbClr val="ffffff"/>
                </a:solidFill>
                <a:latin typeface="Calibri"/>
              </a:rPr>
              <a:t>01/22/2023</a:t>
            </a:fld>
            <a:endParaRPr b="0" lang="en-US" sz="900" spc="-1" strike="noStrike">
              <a:latin typeface="Arial"/>
            </a:endParaRPr>
          </a:p>
        </p:txBody>
      </p:sp>
      <p:sp>
        <p:nvSpPr>
          <p:cNvPr id="134" name="CustomShape 5"/>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7C0D8FF-1A85-470D-9387-329227B734DB}"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981080" y="274680"/>
            <a:ext cx="746676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Redirect, append and pipe</a:t>
            </a:r>
            <a:endParaRPr b="0" lang="en-US" sz="3000" spc="-1" strike="noStrike">
              <a:latin typeface="Arial"/>
            </a:endParaRPr>
          </a:p>
        </p:txBody>
      </p:sp>
      <p:sp>
        <p:nvSpPr>
          <p:cNvPr id="136" name="CustomShape 2"/>
          <p:cNvSpPr/>
          <p:nvPr/>
        </p:nvSpPr>
        <p:spPr>
          <a:xfrm>
            <a:off x="2362320" y="1752480"/>
            <a:ext cx="7619400" cy="4571280"/>
          </a:xfrm>
          <a:prstGeom prst="rect">
            <a:avLst/>
          </a:prstGeom>
          <a:noFill/>
          <a:ln w="9360">
            <a:noFill/>
          </a:ln>
        </p:spPr>
        <p:style>
          <a:lnRef idx="0"/>
          <a:fillRef idx="0"/>
          <a:effectRef idx="0"/>
          <a:fontRef idx="minor"/>
        </p:style>
        <p:txBody>
          <a:bodyPr lIns="90000" rIns="90000" tIns="45000" bIns="45000">
            <a:noAutofit/>
          </a:bodyPr>
          <a:p>
            <a:pPr marL="271440" indent="-270720" algn="just">
              <a:lnSpc>
                <a:spcPct val="100000"/>
              </a:lnSpc>
              <a:spcBef>
                <a:spcPts val="601"/>
              </a:spcBef>
              <a:tabLst>
                <a:tab algn="l" pos="0"/>
              </a:tabLst>
            </a:pPr>
            <a:r>
              <a:rPr b="0" lang="en-GB" sz="2400" spc="-1" strike="noStrike" u="sng">
                <a:solidFill>
                  <a:srgbClr val="000000"/>
                </a:solidFill>
                <a:uFillTx/>
                <a:latin typeface="Century Schoolbook"/>
                <a:ea typeface="DejaVu Sans"/>
              </a:rPr>
              <a:t>Redirect and append</a:t>
            </a:r>
            <a:endParaRPr b="0" lang="en-US" sz="24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Output of command is displayed on screen. </a:t>
            </a:r>
            <a:endParaRPr b="0" lang="en-US" sz="18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Using “&gt;”, you can </a:t>
            </a:r>
            <a:r>
              <a:rPr b="0" lang="en-GB" sz="1800" spc="-1" strike="noStrike" u="sng">
                <a:solidFill>
                  <a:srgbClr val="000000"/>
                </a:solidFill>
                <a:uFillTx/>
                <a:latin typeface="Century Schoolbook"/>
                <a:ea typeface="DejaVu Sans"/>
              </a:rPr>
              <a:t>redirect</a:t>
            </a:r>
            <a:r>
              <a:rPr b="0" lang="en-GB" sz="1800" spc="-1" strike="noStrike">
                <a:solidFill>
                  <a:srgbClr val="000000"/>
                </a:solidFill>
                <a:latin typeface="Century Schoolbook"/>
                <a:ea typeface="DejaVu Sans"/>
              </a:rPr>
              <a:t> the output from screen to a file. </a:t>
            </a:r>
            <a:endParaRPr b="0" lang="en-US" sz="18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Using “&gt;&gt;” you can </a:t>
            </a:r>
            <a:r>
              <a:rPr b="0" lang="en-GB" sz="1800" spc="-1" strike="noStrike" u="sng">
                <a:solidFill>
                  <a:srgbClr val="000000"/>
                </a:solidFill>
                <a:uFillTx/>
                <a:latin typeface="Century Schoolbook"/>
                <a:ea typeface="DejaVu Sans"/>
              </a:rPr>
              <a:t>append</a:t>
            </a:r>
            <a:r>
              <a:rPr b="0" lang="en-GB" sz="1800" spc="-1" strike="noStrike">
                <a:solidFill>
                  <a:srgbClr val="000000"/>
                </a:solidFill>
                <a:latin typeface="Century Schoolbook"/>
                <a:ea typeface="DejaVu Sans"/>
              </a:rPr>
              <a:t> the output at the end of the file.</a:t>
            </a:r>
            <a:endParaRPr b="0" lang="en-US" sz="1800" spc="-1" strike="noStrike">
              <a:latin typeface="Arial"/>
            </a:endParaRPr>
          </a:p>
          <a:p>
            <a:pPr marL="271440" indent="-270720" algn="just">
              <a:lnSpc>
                <a:spcPct val="100000"/>
              </a:lnSpc>
              <a:spcBef>
                <a:spcPts val="601"/>
              </a:spcBef>
              <a:tabLst>
                <a:tab algn="l" pos="0"/>
              </a:tabLst>
            </a:pPr>
            <a:r>
              <a:rPr b="0" lang="en-GB" sz="2400" spc="-1" strike="noStrike" u="sng">
                <a:solidFill>
                  <a:srgbClr val="000000"/>
                </a:solidFill>
                <a:uFillTx/>
                <a:latin typeface="Century Schoolbook"/>
                <a:ea typeface="DejaVu Sans"/>
              </a:rPr>
              <a:t>Pipe</a:t>
            </a:r>
            <a:endParaRPr b="0" lang="en-US" sz="24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Some commands require input from a file or </a:t>
            </a:r>
            <a:r>
              <a:rPr b="0" lang="en-GB" sz="1800" spc="-1" strike="noStrike" u="sng">
                <a:solidFill>
                  <a:srgbClr val="000000"/>
                </a:solidFill>
                <a:uFillTx/>
                <a:latin typeface="Century Schoolbook"/>
                <a:ea typeface="DejaVu Sans"/>
              </a:rPr>
              <a:t>other commands </a:t>
            </a:r>
            <a:r>
              <a:rPr b="0" i="1" lang="en-GB" sz="1800" spc="-1" strike="noStrike" u="sng">
                <a:solidFill>
                  <a:srgbClr val="000000"/>
                </a:solidFill>
                <a:uFillTx/>
                <a:latin typeface="Century Schoolbook"/>
                <a:ea typeface="DejaVu Sans"/>
              </a:rPr>
              <a:t>(</a:t>
            </a:r>
            <a:r>
              <a:rPr b="0" i="1" lang="en-US" sz="1800" spc="-1" strike="noStrike" u="sng">
                <a:solidFill>
                  <a:srgbClr val="000000"/>
                </a:solidFill>
                <a:uFillTx/>
                <a:latin typeface="Century Schoolbook"/>
                <a:ea typeface="DejaVu Sans"/>
              </a:rPr>
              <a:t>a mechanism for sending data from one program to another</a:t>
            </a:r>
            <a:r>
              <a:rPr b="0" i="1" lang="en-GB" sz="1800" spc="-1" strike="noStrike" u="sng">
                <a:solidFill>
                  <a:srgbClr val="000000"/>
                </a:solidFill>
                <a:uFillTx/>
                <a:latin typeface="Century Schoolbook"/>
                <a:ea typeface="DejaVu Sans"/>
              </a:rPr>
              <a:t>)</a:t>
            </a:r>
            <a:r>
              <a:rPr b="0" i="1" lang="en-GB" sz="1800" spc="-1" strike="noStrike">
                <a:solidFill>
                  <a:srgbClr val="000000"/>
                </a:solidFill>
                <a:latin typeface="Century Schoolbook"/>
                <a:ea typeface="DejaVu Sans"/>
              </a:rPr>
              <a:t>.</a:t>
            </a:r>
            <a:endParaRPr b="0" lang="en-US" sz="18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Using “|”, you can use output from other command as input to the command.</a:t>
            </a:r>
            <a:endParaRPr b="0" lang="en-US" sz="1800" spc="-1" strike="noStrike">
              <a:latin typeface="Arial"/>
            </a:endParaRPr>
          </a:p>
          <a:p>
            <a:pPr algn="just">
              <a:lnSpc>
                <a:spcPct val="100000"/>
              </a:lnSpc>
              <a:spcBef>
                <a:spcPts val="601"/>
              </a:spcBef>
              <a:tabLst>
                <a:tab algn="l" pos="911160"/>
                <a:tab algn="l" pos="1825560"/>
                <a:tab algn="l" pos="2739960"/>
                <a:tab algn="l" pos="3654360"/>
                <a:tab algn="l" pos="4568760"/>
                <a:tab algn="l" pos="5483160"/>
                <a:tab algn="l" pos="6397560"/>
                <a:tab algn="l" pos="7311960"/>
                <a:tab algn="l" pos="8226360"/>
                <a:tab algn="l" pos="9140760"/>
                <a:tab algn="l" pos="10055160"/>
              </a:tabLst>
            </a:pPr>
            <a:endParaRPr b="0" lang="en-US" sz="1800" spc="-1" strike="noStrike">
              <a:latin typeface="Arial"/>
            </a:endParaRPr>
          </a:p>
        </p:txBody>
      </p:sp>
      <p:pic>
        <p:nvPicPr>
          <p:cNvPr id="137" name="Picture 2" descr=""/>
          <p:cNvPicPr/>
          <p:nvPr/>
        </p:nvPicPr>
        <p:blipFill>
          <a:blip r:embed="rId1"/>
          <a:stretch/>
        </p:blipFill>
        <p:spPr>
          <a:xfrm>
            <a:off x="2743200" y="4876920"/>
            <a:ext cx="6523920" cy="1980360"/>
          </a:xfrm>
          <a:prstGeom prst="rect">
            <a:avLst/>
          </a:prstGeom>
          <a:ln>
            <a:noFill/>
          </a:ln>
        </p:spPr>
      </p:pic>
      <p:sp>
        <p:nvSpPr>
          <p:cNvPr id="138"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114F0E1C-0E45-49B7-A8BB-F858D2820833}" type="datetime1">
              <a:rPr b="0" lang="en-US" sz="900" spc="-1" strike="noStrike">
                <a:solidFill>
                  <a:srgbClr val="ffffff"/>
                </a:solidFill>
                <a:latin typeface="Calibri"/>
              </a:rPr>
              <a:t>01/22/2023</a:t>
            </a:fld>
            <a:endParaRPr b="0" lang="en-US" sz="900" spc="-1" strike="noStrike">
              <a:latin typeface="Arial"/>
            </a:endParaRPr>
          </a:p>
        </p:txBody>
      </p:sp>
      <p:sp>
        <p:nvSpPr>
          <p:cNvPr id="139"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8E4F179-7E20-44E0-B94D-D151058A8A51}"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981080" y="274680"/>
            <a:ext cx="746676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PERMISSION</a:t>
            </a:r>
            <a:r>
              <a:rPr b="0" lang="en-GB" sz="3000" spc="-1" strike="noStrike">
                <a:solidFill>
                  <a:srgbClr val="575f6d"/>
                </a:solidFill>
                <a:latin typeface="Century Schoolbook"/>
                <a:ea typeface="DejaVu Sans"/>
              </a:rPr>
              <a:t> </a:t>
            </a:r>
            <a:endParaRPr b="0" lang="en-US" sz="3000" spc="-1" strike="noStrike">
              <a:latin typeface="Arial"/>
            </a:endParaRPr>
          </a:p>
        </p:txBody>
      </p:sp>
      <p:sp>
        <p:nvSpPr>
          <p:cNvPr id="141" name="CustomShape 2"/>
          <p:cNvSpPr/>
          <p:nvPr/>
        </p:nvSpPr>
        <p:spPr>
          <a:xfrm>
            <a:off x="2209680" y="1752480"/>
            <a:ext cx="8000280" cy="4494960"/>
          </a:xfrm>
          <a:prstGeom prst="rect">
            <a:avLst/>
          </a:prstGeom>
          <a:noFill/>
          <a:ln w="9360">
            <a:noFill/>
          </a:ln>
        </p:spPr>
        <p:style>
          <a:lnRef idx="0"/>
          <a:fillRef idx="0"/>
          <a:effectRef idx="0"/>
          <a:fontRef idx="minor"/>
        </p:style>
        <p:txBody>
          <a:bodyPr lIns="90000" rIns="90000" tIns="45000" bIns="45000">
            <a:noAutofit/>
          </a:bodyPr>
          <a:p>
            <a:pPr marL="271440" indent="-270720" algn="just">
              <a:lnSpc>
                <a:spcPct val="8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entury Schoolbook"/>
                <a:ea typeface="DejaVu Sans"/>
              </a:rPr>
              <a:t>All of files and directories have owner and permission. </a:t>
            </a:r>
            <a:endParaRPr b="0" lang="en-US" sz="2000" spc="-1" strike="noStrike">
              <a:latin typeface="Arial"/>
            </a:endParaRPr>
          </a:p>
          <a:p>
            <a:pPr marL="271440" indent="-270720" algn="just">
              <a:lnSpc>
                <a:spcPct val="8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entury Schoolbook"/>
                <a:ea typeface="DejaVu Sans"/>
              </a:rPr>
              <a:t>There are three types of permission, </a:t>
            </a:r>
            <a:r>
              <a:rPr b="0" lang="en-GB" sz="2000" spc="-1" strike="noStrike" u="sng">
                <a:solidFill>
                  <a:srgbClr val="000000"/>
                </a:solidFill>
                <a:uFillTx/>
                <a:latin typeface="Century Schoolbook"/>
                <a:ea typeface="DejaVu Sans"/>
              </a:rPr>
              <a:t>readable</a:t>
            </a:r>
            <a:r>
              <a:rPr b="0" lang="en-GB" sz="2000" spc="-1" strike="noStrike">
                <a:solidFill>
                  <a:srgbClr val="000000"/>
                </a:solidFill>
                <a:latin typeface="Century Schoolbook"/>
                <a:ea typeface="DejaVu Sans"/>
              </a:rPr>
              <a:t>, </a:t>
            </a:r>
            <a:r>
              <a:rPr b="0" lang="en-GB" sz="2000" spc="-1" strike="noStrike" u="sng">
                <a:solidFill>
                  <a:srgbClr val="000000"/>
                </a:solidFill>
                <a:uFillTx/>
                <a:latin typeface="Century Schoolbook"/>
                <a:ea typeface="DejaVu Sans"/>
              </a:rPr>
              <a:t>writeable </a:t>
            </a:r>
            <a:r>
              <a:rPr b="0" lang="en-GB" sz="2000" spc="-1" strike="noStrike">
                <a:solidFill>
                  <a:srgbClr val="000000"/>
                </a:solidFill>
                <a:latin typeface="Century Schoolbook"/>
                <a:ea typeface="DejaVu Sans"/>
              </a:rPr>
              <a:t>and</a:t>
            </a:r>
            <a:r>
              <a:rPr b="0" lang="en-GB" sz="2000" spc="-1" strike="noStrike" u="sng">
                <a:solidFill>
                  <a:srgbClr val="000000"/>
                </a:solidFill>
                <a:uFillTx/>
                <a:latin typeface="Century Schoolbook"/>
                <a:ea typeface="DejaVu Sans"/>
              </a:rPr>
              <a:t> executable</a:t>
            </a:r>
            <a:r>
              <a:rPr b="0" lang="en-GB" sz="2000" spc="-1" strike="noStrike">
                <a:solidFill>
                  <a:srgbClr val="000000"/>
                </a:solidFill>
                <a:latin typeface="Century Schoolbook"/>
                <a:ea typeface="DejaVu Sans"/>
              </a:rPr>
              <a:t>.</a:t>
            </a:r>
            <a:endParaRPr b="0" lang="en-US" sz="2000" spc="-1" strike="noStrike">
              <a:latin typeface="Arial"/>
            </a:endParaRPr>
          </a:p>
          <a:p>
            <a:pPr marL="271440" indent="-270720" algn="just">
              <a:lnSpc>
                <a:spcPct val="8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entury Schoolbook"/>
                <a:ea typeface="DejaVu Sans"/>
              </a:rPr>
              <a:t>Permissions are given to three kinds of groups. </a:t>
            </a:r>
            <a:r>
              <a:rPr b="0" lang="en-GB" sz="2000" spc="-1" strike="noStrike" u="sng">
                <a:solidFill>
                  <a:srgbClr val="000000"/>
                </a:solidFill>
                <a:uFillTx/>
                <a:latin typeface="Century Schoolbook"/>
                <a:ea typeface="DejaVu Sans"/>
              </a:rPr>
              <a:t>owner</a:t>
            </a:r>
            <a:r>
              <a:rPr b="0" lang="en-GB" sz="2000" spc="-1" strike="noStrike">
                <a:solidFill>
                  <a:srgbClr val="000000"/>
                </a:solidFill>
                <a:latin typeface="Century Schoolbook"/>
                <a:ea typeface="DejaVu Sans"/>
              </a:rPr>
              <a:t>, </a:t>
            </a:r>
            <a:r>
              <a:rPr b="0" lang="en-GB" sz="2000" spc="-1" strike="noStrike" u="sng">
                <a:solidFill>
                  <a:srgbClr val="000000"/>
                </a:solidFill>
                <a:uFillTx/>
                <a:latin typeface="Century Schoolbook"/>
                <a:ea typeface="DejaVu Sans"/>
              </a:rPr>
              <a:t>group member</a:t>
            </a:r>
            <a:r>
              <a:rPr b="0" lang="en-GB" sz="2000" spc="-1" strike="noStrike">
                <a:solidFill>
                  <a:srgbClr val="000000"/>
                </a:solidFill>
                <a:latin typeface="Century Schoolbook"/>
                <a:ea typeface="DejaVu Sans"/>
              </a:rPr>
              <a:t> and </a:t>
            </a:r>
            <a:r>
              <a:rPr b="0" lang="en-GB" sz="2000" spc="-1" strike="noStrike" u="sng">
                <a:solidFill>
                  <a:srgbClr val="000000"/>
                </a:solidFill>
                <a:uFillTx/>
                <a:latin typeface="Century Schoolbook"/>
                <a:ea typeface="DejaVu Sans"/>
              </a:rPr>
              <a:t>others</a:t>
            </a:r>
            <a:r>
              <a:rPr b="0" lang="en-GB" sz="2000" spc="-1" strike="noStrike">
                <a:solidFill>
                  <a:srgbClr val="000000"/>
                </a:solidFill>
                <a:latin typeface="Century Schoolbook"/>
                <a:ea typeface="DejaVu Sans"/>
              </a:rPr>
              <a:t>.</a:t>
            </a:r>
            <a:endParaRPr b="0" lang="en-US" sz="2000" spc="-1" strike="noStrike">
              <a:latin typeface="Arial"/>
            </a:endParaRPr>
          </a:p>
          <a:p>
            <a:pPr marL="271440" indent="-270720" algn="just">
              <a:lnSpc>
                <a:spcPct val="8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entury Schoolbook"/>
                <a:ea typeface="DejaVu Sans"/>
              </a:rPr>
              <a:t>r</a:t>
            </a:r>
            <a:r>
              <a:rPr b="0" lang="en-GB" sz="2000" spc="-1" strike="noStrike">
                <a:solidFill>
                  <a:srgbClr val="000000"/>
                </a:solidFill>
                <a:latin typeface="Wingdings"/>
                <a:ea typeface="DejaVu Sans"/>
              </a:rPr>
              <a:t></a:t>
            </a:r>
            <a:r>
              <a:rPr b="0" lang="en-GB" sz="2000" spc="-1" strike="noStrike">
                <a:solidFill>
                  <a:srgbClr val="000000"/>
                </a:solidFill>
                <a:latin typeface="Century Schoolbook"/>
                <a:ea typeface="DejaVu Sans"/>
              </a:rPr>
              <a:t>readable,  w</a:t>
            </a:r>
            <a:r>
              <a:rPr b="0" lang="en-GB" sz="2000" spc="-1" strike="noStrike">
                <a:solidFill>
                  <a:srgbClr val="000000"/>
                </a:solidFill>
                <a:latin typeface="Wingdings"/>
                <a:ea typeface="DejaVu Sans"/>
              </a:rPr>
              <a:t></a:t>
            </a:r>
            <a:r>
              <a:rPr b="0" lang="en-GB" sz="2000" spc="-1" strike="noStrike">
                <a:solidFill>
                  <a:srgbClr val="000000"/>
                </a:solidFill>
                <a:latin typeface="Century Schoolbook"/>
                <a:ea typeface="DejaVu Sans"/>
              </a:rPr>
              <a:t>writable,  x</a:t>
            </a:r>
            <a:r>
              <a:rPr b="0" lang="en-GB" sz="2000" spc="-1" strike="noStrike">
                <a:solidFill>
                  <a:srgbClr val="000000"/>
                </a:solidFill>
                <a:latin typeface="Wingdings"/>
                <a:ea typeface="DejaVu Sans"/>
              </a:rPr>
              <a:t></a:t>
            </a:r>
            <a:r>
              <a:rPr b="0" lang="en-GB" sz="2000" spc="-1" strike="noStrike">
                <a:solidFill>
                  <a:srgbClr val="000000"/>
                </a:solidFill>
                <a:latin typeface="Century Schoolbook"/>
                <a:ea typeface="DejaVu Sans"/>
              </a:rPr>
              <a:t>executable</a:t>
            </a:r>
            <a:endParaRPr b="0" lang="en-US" sz="2000" spc="-1" strike="noStrike">
              <a:latin typeface="Arial"/>
            </a:endParaRPr>
          </a:p>
          <a:p>
            <a:pPr marL="271440" indent="-270720" algn="just">
              <a:lnSpc>
                <a:spcPct val="80000"/>
              </a:lnSpc>
              <a:spcBef>
                <a:spcPts val="601"/>
              </a:spcBef>
              <a:tabLst>
                <a:tab algn="l" pos="0"/>
              </a:tabLst>
            </a:pPr>
            <a:endParaRPr b="0" lang="en-US" sz="2000" spc="-1" strike="noStrike">
              <a:latin typeface="Arial"/>
            </a:endParaRPr>
          </a:p>
          <a:p>
            <a:pPr marL="271440" indent="-270720" algn="just">
              <a:lnSpc>
                <a:spcPct val="80000"/>
              </a:lnSpc>
              <a:spcBef>
                <a:spcPts val="601"/>
              </a:spcBef>
              <a:tabLst>
                <a:tab algn="l" pos="0"/>
              </a:tabLst>
            </a:pPr>
            <a:r>
              <a:rPr b="0" lang="en-GB" sz="1800" spc="-1" strike="noStrike">
                <a:solidFill>
                  <a:srgbClr val="000000"/>
                </a:solidFill>
                <a:latin typeface="Century Schoolbook"/>
                <a:ea typeface="DejaVu Sans"/>
              </a:rPr>
              <a:t>Example:</a:t>
            </a:r>
            <a:endParaRPr b="0" lang="en-US" sz="1800" spc="-1" strike="noStrike">
              <a:latin typeface="Arial"/>
            </a:endParaRPr>
          </a:p>
          <a:p>
            <a:pPr marL="271440" indent="-270720">
              <a:lnSpc>
                <a:spcPct val="80000"/>
              </a:lnSpc>
              <a:spcBef>
                <a:spcPts val="601"/>
              </a:spcBef>
              <a:tabLst>
                <a:tab algn="l" pos="0"/>
              </a:tabLst>
            </a:pPr>
            <a:endParaRPr b="0" lang="en-US" sz="1800" spc="-1" strike="noStrike">
              <a:latin typeface="Arial"/>
            </a:endParaRPr>
          </a:p>
          <a:p>
            <a:pPr marL="271440" indent="-270720">
              <a:lnSpc>
                <a:spcPct val="100000"/>
              </a:lnSpc>
              <a:spcBef>
                <a:spcPts val="601"/>
              </a:spcBef>
              <a:tabLst>
                <a:tab algn="l" pos="0"/>
              </a:tabLst>
            </a:pPr>
            <a:r>
              <a:rPr b="0" lang="en-GB" sz="1800" spc="-1" strike="noStrike">
                <a:solidFill>
                  <a:srgbClr val="3333ff"/>
                </a:solidFill>
                <a:latin typeface="Century Schoolbook"/>
                <a:ea typeface="DejaVu Sans"/>
              </a:rPr>
              <a:t> </a:t>
            </a:r>
            <a:endParaRPr b="0" lang="en-US" sz="1800" spc="-1" strike="noStrike">
              <a:latin typeface="Arial"/>
            </a:endParaRPr>
          </a:p>
        </p:txBody>
      </p:sp>
      <p:pic>
        <p:nvPicPr>
          <p:cNvPr id="142" name="Picture 1" descr=""/>
          <p:cNvPicPr/>
          <p:nvPr/>
        </p:nvPicPr>
        <p:blipFill>
          <a:blip r:embed="rId1"/>
          <a:stretch/>
        </p:blipFill>
        <p:spPr>
          <a:xfrm>
            <a:off x="2535480" y="4219200"/>
            <a:ext cx="6877440" cy="2028240"/>
          </a:xfrm>
          <a:prstGeom prst="rect">
            <a:avLst/>
          </a:prstGeom>
          <a:ln>
            <a:noFill/>
          </a:ln>
        </p:spPr>
      </p:pic>
      <p:sp>
        <p:nvSpPr>
          <p:cNvPr id="143"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FEED97B7-ACC5-4396-837D-A2A218EE9D52}" type="datetime1">
              <a:rPr b="0" lang="en-US" sz="900" spc="-1" strike="noStrike">
                <a:solidFill>
                  <a:srgbClr val="ffffff"/>
                </a:solidFill>
                <a:latin typeface="Calibri"/>
              </a:rPr>
              <a:t>01/22/2023</a:t>
            </a:fld>
            <a:endParaRPr b="0" lang="en-US" sz="900" spc="-1" strike="noStrike">
              <a:latin typeface="Arial"/>
            </a:endParaRPr>
          </a:p>
        </p:txBody>
      </p:sp>
      <p:sp>
        <p:nvSpPr>
          <p:cNvPr id="144"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C5E07D3-1E8F-43AD-951A-8EC994ECE4FE}"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1981080" y="274680"/>
            <a:ext cx="7466760" cy="181800"/>
          </a:xfrm>
          <a:prstGeom prst="rect">
            <a:avLst/>
          </a:prstGeom>
          <a:noFill/>
          <a:ln w="9360">
            <a:noFill/>
          </a:ln>
        </p:spPr>
        <p:style>
          <a:lnRef idx="0"/>
          <a:fillRef idx="0"/>
          <a:effectRef idx="0"/>
          <a:fontRef idx="minor"/>
        </p:style>
      </p:sp>
      <p:sp>
        <p:nvSpPr>
          <p:cNvPr id="146" name="CustomShape 2"/>
          <p:cNvSpPr/>
          <p:nvPr/>
        </p:nvSpPr>
        <p:spPr>
          <a:xfrm>
            <a:off x="2209680" y="609480"/>
            <a:ext cx="8000280" cy="3552480"/>
          </a:xfrm>
          <a:prstGeom prst="rect">
            <a:avLst/>
          </a:prstGeom>
          <a:noFill/>
          <a:ln w="9360">
            <a:noFill/>
          </a:ln>
        </p:spPr>
        <p:style>
          <a:lnRef idx="0"/>
          <a:fillRef idx="0"/>
          <a:effectRef idx="0"/>
          <a:fontRef idx="minor"/>
        </p:style>
        <p:txBody>
          <a:bodyPr lIns="90000" rIns="90000" tIns="45000" bIns="45000">
            <a:noAutofit/>
          </a:bodyPr>
          <a:p>
            <a:pPr marL="271440" indent="-270720">
              <a:lnSpc>
                <a:spcPct val="80000"/>
              </a:lnSpc>
              <a:spcBef>
                <a:spcPts val="601"/>
              </a:spcBef>
              <a:tabLst>
                <a:tab algn="l" pos="0"/>
              </a:tabLst>
            </a:pPr>
            <a:r>
              <a:rPr b="0" lang="en-GB" sz="1800" spc="-1" strike="noStrike">
                <a:solidFill>
                  <a:srgbClr val="000000"/>
                </a:solidFill>
                <a:latin typeface="Century Schoolbook"/>
                <a:ea typeface="DejaVu Sans"/>
              </a:rPr>
              <a:t>Example:</a:t>
            </a:r>
            <a:endParaRPr b="0" lang="en-US" sz="1800" spc="-1" strike="noStrike">
              <a:latin typeface="Arial"/>
            </a:endParaRPr>
          </a:p>
          <a:p>
            <a:pPr marL="271440" indent="-270720">
              <a:lnSpc>
                <a:spcPct val="80000"/>
              </a:lnSpc>
              <a:spcBef>
                <a:spcPts val="601"/>
              </a:spcBef>
              <a:tabLst>
                <a:tab algn="l" pos="0"/>
              </a:tabLst>
            </a:pPr>
            <a:endParaRPr b="0" lang="en-US" sz="1800" spc="-1" strike="noStrike">
              <a:latin typeface="Arial"/>
            </a:endParaRPr>
          </a:p>
          <a:p>
            <a:pPr marL="271440" indent="-270720">
              <a:lnSpc>
                <a:spcPct val="100000"/>
              </a:lnSpc>
              <a:spcBef>
                <a:spcPts val="601"/>
              </a:spcBef>
              <a:tabLst>
                <a:tab algn="l" pos="0"/>
              </a:tabLst>
            </a:pPr>
            <a:r>
              <a:rPr b="0" lang="en-GB" sz="1800" spc="-1" strike="noStrike">
                <a:solidFill>
                  <a:srgbClr val="3333ff"/>
                </a:solidFill>
                <a:latin typeface="Century Schoolbook"/>
                <a:ea typeface="DejaVu Sans"/>
              </a:rPr>
              <a:t> </a:t>
            </a:r>
            <a:endParaRPr b="0" lang="en-US" sz="1800" spc="-1" strike="noStrike">
              <a:latin typeface="Arial"/>
            </a:endParaRPr>
          </a:p>
        </p:txBody>
      </p:sp>
      <p:pic>
        <p:nvPicPr>
          <p:cNvPr id="147" name="Picture 1" descr=""/>
          <p:cNvPicPr/>
          <p:nvPr/>
        </p:nvPicPr>
        <p:blipFill>
          <a:blip r:embed="rId1"/>
          <a:stretch/>
        </p:blipFill>
        <p:spPr>
          <a:xfrm>
            <a:off x="2275920" y="966600"/>
            <a:ext cx="6877440" cy="2028240"/>
          </a:xfrm>
          <a:prstGeom prst="rect">
            <a:avLst/>
          </a:prstGeom>
          <a:ln>
            <a:noFill/>
          </a:ln>
        </p:spPr>
      </p:pic>
      <p:sp>
        <p:nvSpPr>
          <p:cNvPr id="148" name="CustomShape 3"/>
          <p:cNvSpPr/>
          <p:nvPr/>
        </p:nvSpPr>
        <p:spPr>
          <a:xfrm>
            <a:off x="2104200" y="3124080"/>
            <a:ext cx="8000280" cy="3656160"/>
          </a:xfrm>
          <a:prstGeom prst="rect">
            <a:avLst/>
          </a:prstGeom>
          <a:noFill/>
          <a:ln>
            <a:noFill/>
          </a:ln>
        </p:spPr>
        <p:style>
          <a:lnRef idx="0"/>
          <a:fillRef idx="0"/>
          <a:effectRef idx="0"/>
          <a:fontRef idx="minor"/>
        </p:style>
        <p:txBody>
          <a:bodyPr lIns="90000" rIns="90000" tIns="45000" bIns="45000">
            <a:spAutoFit/>
          </a:bodyPr>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In the above example the first 10 characters of the output are what we look at to identify permissions.</a:t>
            </a:r>
            <a:endParaRPr b="0" lang="en-US"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The first character identifies the file type. If it is a dash ( - ) then it is a normal file. If it is a d then it is a directory.</a:t>
            </a:r>
            <a:endParaRPr b="0" lang="en-US"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The following 3 characters represent the permissions for the owner. </a:t>
            </a:r>
            <a:endParaRPr b="0" lang="en-US"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A letter represents the presence of a permission and a dash ( - ) represents the absence of a permission. In this example the first file owner has all permissions (read, write but not execute).</a:t>
            </a:r>
            <a:endParaRPr b="0" lang="en-US"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The following 3 characters represent the permissions for the group. In this example the group has the ability to read but not write or execute. </a:t>
            </a:r>
            <a:endParaRPr b="0" lang="en-US"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Note that the order of permissions is always read, then write then execute.</a:t>
            </a:r>
            <a:endParaRPr b="0" lang="en-US" sz="1800" spc="-1" strike="noStrike">
              <a:latin typeface="Arial"/>
            </a:endParaRPr>
          </a:p>
          <a:p>
            <a:pPr marL="285840" indent="-285120" algn="just">
              <a:lnSpc>
                <a:spcPct val="100000"/>
              </a:lnSpc>
              <a:buClr>
                <a:srgbClr val="000000"/>
              </a:buClr>
              <a:buFont typeface="Arial"/>
              <a:buChar char="•"/>
            </a:pPr>
            <a:r>
              <a:rPr b="0" lang="en-US" sz="1800" spc="-1" strike="noStrike">
                <a:solidFill>
                  <a:srgbClr val="000000"/>
                </a:solidFill>
                <a:latin typeface="Times New Roman"/>
                <a:ea typeface="DejaVu Sans"/>
              </a:rPr>
              <a:t>Finally the last 3 characters represent the permissions for others (or everyone else). In this example they have the read permission and nothing else.</a:t>
            </a:r>
            <a:endParaRPr b="0" lang="en-US" sz="1800" spc="-1" strike="noStrike">
              <a:latin typeface="Arial"/>
            </a:endParaRPr>
          </a:p>
        </p:txBody>
      </p:sp>
      <p:sp>
        <p:nvSpPr>
          <p:cNvPr id="149" name="CustomShape 4"/>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A7C02733-514F-4DFB-B823-36673DA9AC67}" type="datetime1">
              <a:rPr b="0" lang="en-US" sz="900" spc="-1" strike="noStrike">
                <a:solidFill>
                  <a:srgbClr val="ffffff"/>
                </a:solidFill>
                <a:latin typeface="Calibri"/>
              </a:rPr>
              <a:t>01/22/2023</a:t>
            </a:fld>
            <a:endParaRPr b="0" lang="en-US" sz="900" spc="-1" strike="noStrike">
              <a:latin typeface="Arial"/>
            </a:endParaRPr>
          </a:p>
        </p:txBody>
      </p:sp>
      <p:sp>
        <p:nvSpPr>
          <p:cNvPr id="150" name="CustomShape 5"/>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E79AD51-399B-43D4-AF43-19A74ACC0EC6}"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981080" y="274680"/>
            <a:ext cx="746676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PERMISSION</a:t>
            </a:r>
            <a:r>
              <a:rPr b="0" lang="en-GB" sz="3000" spc="-1" strike="noStrike">
                <a:solidFill>
                  <a:srgbClr val="575f6d"/>
                </a:solidFill>
                <a:latin typeface="Century Schoolbook"/>
                <a:ea typeface="DejaVu Sans"/>
              </a:rPr>
              <a:t> </a:t>
            </a:r>
            <a:endParaRPr b="0" lang="en-US" sz="3000" spc="-1" strike="noStrike">
              <a:latin typeface="Arial"/>
            </a:endParaRPr>
          </a:p>
        </p:txBody>
      </p:sp>
      <p:sp>
        <p:nvSpPr>
          <p:cNvPr id="152" name="CustomShape 2"/>
          <p:cNvSpPr/>
          <p:nvPr/>
        </p:nvSpPr>
        <p:spPr>
          <a:xfrm>
            <a:off x="2151720" y="1725480"/>
            <a:ext cx="7125480" cy="4287240"/>
          </a:xfrm>
          <a:prstGeom prst="rect">
            <a:avLst/>
          </a:prstGeom>
          <a:noFill/>
          <a:ln w="9360">
            <a:noFill/>
          </a:ln>
        </p:spPr>
        <p:style>
          <a:lnRef idx="0"/>
          <a:fillRef idx="0"/>
          <a:effectRef idx="0"/>
          <a:fontRef idx="minor"/>
        </p:style>
        <p:txBody>
          <a:bodyPr lIns="90000" rIns="90000" tIns="45000" bIns="45000">
            <a:noAutofit/>
          </a:bodyPr>
          <a:p>
            <a:pPr marL="271440" indent="-270720" algn="just">
              <a:lnSpc>
                <a:spcPct val="70000"/>
              </a:lnSpc>
              <a:spcBef>
                <a:spcPts val="601"/>
              </a:spcBef>
              <a:tabLst>
                <a:tab algn="l" pos="0"/>
              </a:tabLst>
            </a:pPr>
            <a:r>
              <a:rPr b="1" lang="en-GB" sz="2400" spc="-1" strike="noStrike" u="sng">
                <a:solidFill>
                  <a:srgbClr val="000000"/>
                </a:solidFill>
                <a:uFillTx/>
                <a:latin typeface="Century Schoolbook"/>
                <a:ea typeface="DejaVu Sans"/>
              </a:rPr>
              <a:t>Command</a:t>
            </a:r>
            <a:endParaRPr b="0" lang="en-US" sz="2400" spc="-1" strike="noStrike">
              <a:latin typeface="Arial"/>
            </a:endParaRPr>
          </a:p>
          <a:p>
            <a:pPr marL="271440" indent="-270720" algn="just">
              <a:lnSpc>
                <a:spcPct val="7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chmod</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change file mode, add or remove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permission </a:t>
            </a:r>
            <a:endParaRPr b="0" lang="en-US" sz="2000" spc="-1" strike="noStrike">
              <a:latin typeface="Arial"/>
            </a:endParaRPr>
          </a:p>
          <a:p>
            <a:pPr marL="271440" indent="-270720" algn="just">
              <a:lnSpc>
                <a:spcPct val="7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chown</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change owner of the file</a:t>
            </a:r>
            <a:endParaRPr b="0" lang="en-US" sz="2000" spc="-1" strike="noStrike">
              <a:latin typeface="Arial"/>
            </a:endParaRPr>
          </a:p>
          <a:p>
            <a:pPr algn="just">
              <a:lnSpc>
                <a:spcPct val="70000"/>
              </a:lnSpc>
              <a:spcBef>
                <a:spcPts val="601"/>
              </a:spcBef>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Consolas"/>
                <a:ea typeface="DejaVu Sans"/>
              </a:rPr>
              <a:t>    </a:t>
            </a:r>
            <a:r>
              <a:rPr b="0" lang="en-US" sz="2000" spc="-1" strike="noStrike">
                <a:solidFill>
                  <a:srgbClr val="000000"/>
                </a:solidFill>
                <a:latin typeface="Consolas"/>
                <a:ea typeface="DejaVu Sans"/>
              </a:rPr>
              <a:t>chown owner_name file_name</a:t>
            </a:r>
            <a:r>
              <a:rPr b="0" lang="en-US" sz="1100" spc="-1" strike="noStrike">
                <a:solidFill>
                  <a:srgbClr val="000000"/>
                </a:solidFill>
                <a:latin typeface="Calibri"/>
                <a:ea typeface="DejaVu Sans"/>
              </a:rPr>
              <a:t> </a:t>
            </a:r>
            <a:endParaRPr b="0" lang="en-US" sz="1100" spc="-1" strike="noStrike">
              <a:latin typeface="Arial"/>
            </a:endParaRPr>
          </a:p>
          <a:p>
            <a:pPr marL="271440" indent="-270720" algn="just">
              <a:lnSpc>
                <a:spcPct val="70000"/>
              </a:lnSpc>
              <a:spcBef>
                <a:spcPts val="601"/>
              </a:spcBef>
              <a:tabLst>
                <a:tab algn="l" pos="0"/>
              </a:tabLst>
            </a:pPr>
            <a:endParaRPr b="0" lang="en-US" sz="1100" spc="-1" strike="noStrike">
              <a:latin typeface="Arial"/>
            </a:endParaRPr>
          </a:p>
          <a:p>
            <a:pPr marL="271440" indent="-270720" algn="just">
              <a:lnSpc>
                <a:spcPct val="70000"/>
              </a:lnSpc>
              <a:spcBef>
                <a:spcPts val="601"/>
              </a:spcBef>
              <a:tabLst>
                <a:tab algn="l" pos="0"/>
              </a:tabLst>
            </a:pPr>
            <a:r>
              <a:rPr b="0" lang="en-GB" sz="1800" spc="-1" strike="noStrike">
                <a:solidFill>
                  <a:srgbClr val="000000"/>
                </a:solidFill>
                <a:latin typeface="Century Schoolbook"/>
                <a:ea typeface="DejaVu Sans"/>
              </a:rPr>
              <a:t>Example)</a:t>
            </a:r>
            <a:r>
              <a:rPr b="0" lang="en-GB" sz="1800" spc="-1" strike="noStrike">
                <a:solidFill>
                  <a:srgbClr val="000000"/>
                </a:solidFill>
                <a:latin typeface="Century Schoolbook"/>
                <a:ea typeface="DejaVu Sans"/>
              </a:rPr>
              <a:t>‏</a:t>
            </a:r>
            <a:endParaRPr b="0" lang="en-US" sz="1800" spc="-1" strike="noStrike">
              <a:latin typeface="Arial"/>
            </a:endParaRPr>
          </a:p>
          <a:p>
            <a:pPr marL="271440" indent="-270720" algn="just">
              <a:lnSpc>
                <a:spcPct val="70000"/>
              </a:lnSpc>
              <a:spcBef>
                <a:spcPts val="601"/>
              </a:spcBef>
              <a:tabLst>
                <a:tab algn="l" pos="0"/>
              </a:tabLst>
            </a:pPr>
            <a:r>
              <a:rPr b="0" lang="en-GB" sz="1800" spc="-1" strike="noStrike">
                <a:solidFill>
                  <a:srgbClr val="000000"/>
                </a:solidFill>
                <a:latin typeface="Century Schoolbook"/>
                <a:ea typeface="DejaVu Sans"/>
              </a:rPr>
              <a:t>      </a:t>
            </a:r>
            <a:r>
              <a:rPr b="0" lang="en-GB" sz="1800" spc="-1" strike="noStrike">
                <a:solidFill>
                  <a:srgbClr val="000000"/>
                </a:solidFill>
                <a:latin typeface="Courier New"/>
                <a:ea typeface="DejaVu Sans"/>
              </a:rPr>
              <a:t>chmod a+w </a:t>
            </a:r>
            <a:r>
              <a:rPr b="0" lang="en-GB" sz="1800" spc="-1" strike="noStrike">
                <a:solidFill>
                  <a:srgbClr val="000000"/>
                </a:solidFill>
                <a:latin typeface="Century Schoolbook"/>
                <a:ea typeface="DejaVu Sans"/>
              </a:rPr>
              <a:t>filename</a:t>
            </a:r>
            <a:endParaRPr b="0" lang="en-US" sz="1800" spc="-1" strike="noStrike">
              <a:latin typeface="Arial"/>
            </a:endParaRPr>
          </a:p>
          <a:p>
            <a:pPr marL="271440" indent="-270720" algn="just">
              <a:lnSpc>
                <a:spcPct val="70000"/>
              </a:lnSpc>
              <a:spcBef>
                <a:spcPts val="601"/>
              </a:spcBef>
              <a:tabLst>
                <a:tab algn="l" pos="0"/>
              </a:tabLst>
            </a:pPr>
            <a:r>
              <a:rPr b="0" lang="en-GB" sz="1800" spc="-1" strike="noStrike">
                <a:solidFill>
                  <a:srgbClr val="000000"/>
                </a:solidFill>
                <a:latin typeface="Century Schoolbook"/>
                <a:ea typeface="DejaVu Sans"/>
              </a:rPr>
              <a:t>	</a:t>
            </a:r>
            <a:r>
              <a:rPr b="0" lang="en-GB" sz="1800" spc="-1" strike="noStrike">
                <a:solidFill>
                  <a:srgbClr val="000000"/>
                </a:solidFill>
                <a:latin typeface="Century Schoolbook"/>
                <a:ea typeface="DejaVu Sans"/>
              </a:rPr>
              <a:t>	</a:t>
            </a:r>
            <a:r>
              <a:rPr b="0" lang="en-GB" sz="1800" spc="-1" strike="noStrike">
                <a:solidFill>
                  <a:srgbClr val="000000"/>
                </a:solidFill>
                <a:latin typeface="Century Schoolbook"/>
                <a:ea typeface="DejaVu Sans"/>
              </a:rPr>
              <a:t>	</a:t>
            </a:r>
            <a:r>
              <a:rPr b="0" lang="en-GB" sz="1800" spc="-1" strike="noStrike">
                <a:solidFill>
                  <a:srgbClr val="000000"/>
                </a:solidFill>
                <a:latin typeface="Century Schoolbook"/>
                <a:ea typeface="DejaVu Sans"/>
              </a:rPr>
              <a:t>add writable permission to all users</a:t>
            </a:r>
            <a:endParaRPr b="0" lang="en-US" sz="1800" spc="-1" strike="noStrike">
              <a:latin typeface="Arial"/>
            </a:endParaRPr>
          </a:p>
          <a:p>
            <a:pPr marL="271440" indent="-270720" algn="just">
              <a:lnSpc>
                <a:spcPct val="70000"/>
              </a:lnSpc>
              <a:spcBef>
                <a:spcPts val="601"/>
              </a:spcBef>
              <a:tabLst>
                <a:tab algn="l" pos="0"/>
              </a:tabLst>
            </a:pPr>
            <a:r>
              <a:rPr b="0" lang="en-GB" sz="1800" spc="-1" strike="noStrike">
                <a:solidFill>
                  <a:srgbClr val="000000"/>
                </a:solidFill>
                <a:latin typeface="Century Schoolbook"/>
                <a:ea typeface="DejaVu Sans"/>
              </a:rPr>
              <a:t>      </a:t>
            </a:r>
            <a:r>
              <a:rPr b="0" lang="en-GB" sz="1800" spc="-1" strike="noStrike">
                <a:solidFill>
                  <a:srgbClr val="000000"/>
                </a:solidFill>
                <a:latin typeface="Courier New"/>
                <a:ea typeface="DejaVu Sans"/>
              </a:rPr>
              <a:t>chmod o-x</a:t>
            </a:r>
            <a:r>
              <a:rPr b="0" lang="en-GB" sz="1800" spc="-1" strike="noStrike">
                <a:solidFill>
                  <a:srgbClr val="000000"/>
                </a:solidFill>
                <a:latin typeface="Century Schoolbook"/>
                <a:ea typeface="DejaVu Sans"/>
              </a:rPr>
              <a:t>  filename</a:t>
            </a:r>
            <a:endParaRPr b="0" lang="en-US" sz="1800" spc="-1" strike="noStrike">
              <a:latin typeface="Arial"/>
            </a:endParaRPr>
          </a:p>
          <a:p>
            <a:pPr marL="271440" indent="-270720" algn="just">
              <a:lnSpc>
                <a:spcPct val="70000"/>
              </a:lnSpc>
              <a:spcBef>
                <a:spcPts val="601"/>
              </a:spcBef>
              <a:tabLst>
                <a:tab algn="l" pos="0"/>
              </a:tabLst>
            </a:pPr>
            <a:r>
              <a:rPr b="0" lang="en-GB" sz="1800" spc="-1" strike="noStrike">
                <a:solidFill>
                  <a:srgbClr val="000000"/>
                </a:solidFill>
                <a:latin typeface="Century Schoolbook"/>
                <a:ea typeface="DejaVu Sans"/>
              </a:rPr>
              <a:t>	</a:t>
            </a:r>
            <a:r>
              <a:rPr b="0" lang="en-GB" sz="1800" spc="-1" strike="noStrike">
                <a:solidFill>
                  <a:srgbClr val="000000"/>
                </a:solidFill>
                <a:latin typeface="Century Schoolbook"/>
                <a:ea typeface="DejaVu Sans"/>
              </a:rPr>
              <a:t>	</a:t>
            </a:r>
            <a:r>
              <a:rPr b="0" lang="en-GB" sz="1800" spc="-1" strike="noStrike">
                <a:solidFill>
                  <a:srgbClr val="000000"/>
                </a:solidFill>
                <a:latin typeface="Century Schoolbook"/>
                <a:ea typeface="DejaVu Sans"/>
              </a:rPr>
              <a:t>	</a:t>
            </a:r>
            <a:r>
              <a:rPr b="0" lang="en-GB" sz="1800" spc="-1" strike="noStrike">
                <a:solidFill>
                  <a:srgbClr val="000000"/>
                </a:solidFill>
                <a:latin typeface="Century Schoolbook"/>
                <a:ea typeface="DejaVu Sans"/>
              </a:rPr>
              <a:t>remove executable permission from others</a:t>
            </a:r>
            <a:endParaRPr b="0" lang="en-US" sz="1800" spc="-1" strike="noStrike">
              <a:latin typeface="Arial"/>
            </a:endParaRPr>
          </a:p>
          <a:p>
            <a:pPr marL="271440" indent="-270720" algn="just">
              <a:lnSpc>
                <a:spcPct val="70000"/>
              </a:lnSpc>
              <a:spcBef>
                <a:spcPts val="601"/>
              </a:spcBef>
              <a:tabLst>
                <a:tab algn="l" pos="0"/>
              </a:tabLst>
            </a:pPr>
            <a:r>
              <a:rPr b="0" lang="en-GB" sz="1800" spc="-1" strike="noStrike">
                <a:solidFill>
                  <a:srgbClr val="000000"/>
                </a:solidFill>
                <a:latin typeface="Century Schoolbook"/>
                <a:ea typeface="DejaVu Sans"/>
              </a:rPr>
              <a:t>	</a:t>
            </a:r>
            <a:r>
              <a:rPr b="0" lang="en-GB" sz="1800" spc="-1" strike="noStrike">
                <a:solidFill>
                  <a:srgbClr val="000000"/>
                </a:solidFill>
                <a:latin typeface="Century Schoolbook"/>
                <a:ea typeface="DejaVu Sans"/>
              </a:rPr>
              <a:t>  </a:t>
            </a:r>
            <a:r>
              <a:rPr b="0" lang="en-GB" sz="1800" spc="-1" strike="noStrike">
                <a:solidFill>
                  <a:srgbClr val="000000"/>
                </a:solidFill>
                <a:latin typeface="Courier New"/>
                <a:ea typeface="DejaVu Sans"/>
              </a:rPr>
              <a:t>chmod a+x</a:t>
            </a:r>
            <a:endParaRPr b="0" lang="en-US" sz="1800" spc="-1" strike="noStrike">
              <a:latin typeface="Arial"/>
            </a:endParaRPr>
          </a:p>
          <a:p>
            <a:pPr marL="271440" indent="-270720" algn="just">
              <a:lnSpc>
                <a:spcPct val="70000"/>
              </a:lnSpc>
              <a:spcBef>
                <a:spcPts val="601"/>
              </a:spcBef>
              <a:tabLst>
                <a:tab algn="l" pos="0"/>
              </a:tabLst>
            </a:pPr>
            <a:r>
              <a:rPr b="0" lang="en-GB" sz="1800" spc="-1" strike="noStrike">
                <a:solidFill>
                  <a:srgbClr val="000000"/>
                </a:solidFill>
                <a:latin typeface="Century Schoolbook"/>
                <a:ea typeface="DejaVu Sans"/>
              </a:rPr>
              <a:t>	</a:t>
            </a:r>
            <a:r>
              <a:rPr b="0" lang="en-GB" sz="1800" spc="-1" strike="noStrike">
                <a:solidFill>
                  <a:srgbClr val="000000"/>
                </a:solidFill>
                <a:latin typeface="Century Schoolbook"/>
                <a:ea typeface="DejaVu Sans"/>
              </a:rPr>
              <a:t>	</a:t>
            </a:r>
            <a:r>
              <a:rPr b="0" lang="en-GB" sz="1800" spc="-1" strike="noStrike">
                <a:solidFill>
                  <a:srgbClr val="000000"/>
                </a:solidFill>
                <a:latin typeface="Century Schoolbook"/>
                <a:ea typeface="DejaVu Sans"/>
              </a:rPr>
              <a:t>	</a:t>
            </a:r>
            <a:r>
              <a:rPr b="0" lang="en-GB" sz="1800" spc="-1" strike="noStrike">
                <a:solidFill>
                  <a:srgbClr val="000000"/>
                </a:solidFill>
                <a:latin typeface="Century Schoolbook"/>
                <a:ea typeface="DejaVu Sans"/>
              </a:rPr>
              <a:t>Gives permission to the user to execute a file</a:t>
            </a:r>
            <a:endParaRPr b="0" lang="en-US" sz="1800" spc="-1" strike="noStrike">
              <a:latin typeface="Arial"/>
            </a:endParaRPr>
          </a:p>
          <a:p>
            <a:pPr marL="271440" indent="-270720" algn="just">
              <a:lnSpc>
                <a:spcPct val="70000"/>
              </a:lnSpc>
              <a:spcBef>
                <a:spcPts val="601"/>
              </a:spcBef>
              <a:tabLst>
                <a:tab algn="l" pos="0"/>
              </a:tabLst>
            </a:pPr>
            <a:endParaRPr b="0" lang="en-US" sz="1800" spc="-1" strike="noStrike">
              <a:latin typeface="Arial"/>
            </a:endParaRPr>
          </a:p>
          <a:p>
            <a:pPr marL="271440" indent="-270720" algn="just">
              <a:lnSpc>
                <a:spcPct val="7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entury Schoolbook"/>
                <a:ea typeface="DejaVu Sans"/>
              </a:rPr>
              <a:t>u</a:t>
            </a:r>
            <a:r>
              <a:rPr b="0" lang="en-GB" sz="2000" spc="-1" strike="noStrike">
                <a:solidFill>
                  <a:srgbClr val="000000"/>
                </a:solidFill>
                <a:latin typeface="Wingdings"/>
                <a:ea typeface="DejaVu Sans"/>
              </a:rPr>
              <a:t></a:t>
            </a:r>
            <a:r>
              <a:rPr b="0" lang="en-GB" sz="2000" spc="-1" strike="noStrike">
                <a:solidFill>
                  <a:srgbClr val="000000"/>
                </a:solidFill>
                <a:latin typeface="Century Schoolbook"/>
                <a:ea typeface="DejaVu Sans"/>
              </a:rPr>
              <a:t>user (owner),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g</a:t>
            </a:r>
            <a:r>
              <a:rPr b="0" lang="en-GB" sz="2000" spc="-1" strike="noStrike">
                <a:solidFill>
                  <a:srgbClr val="000000"/>
                </a:solidFill>
                <a:latin typeface="Wingdings"/>
                <a:ea typeface="DejaVu Sans"/>
              </a:rPr>
              <a:t></a:t>
            </a:r>
            <a:r>
              <a:rPr b="0" lang="en-GB" sz="2000" spc="-1" strike="noStrike">
                <a:solidFill>
                  <a:srgbClr val="000000"/>
                </a:solidFill>
                <a:latin typeface="Century Schoolbook"/>
                <a:ea typeface="DejaVu Sans"/>
              </a:rPr>
              <a:t>group,        o</a:t>
            </a:r>
            <a:r>
              <a:rPr b="0" lang="en-GB" sz="2000" spc="-1" strike="noStrike">
                <a:solidFill>
                  <a:srgbClr val="000000"/>
                </a:solidFill>
                <a:latin typeface="Wingdings"/>
                <a:ea typeface="DejaVu Sans"/>
              </a:rPr>
              <a:t></a:t>
            </a:r>
            <a:r>
              <a:rPr b="0" lang="en-GB" sz="2000" spc="-1" strike="noStrike">
                <a:solidFill>
                  <a:srgbClr val="000000"/>
                </a:solidFill>
                <a:latin typeface="Century Schoolbook"/>
                <a:ea typeface="DejaVu Sans"/>
              </a:rPr>
              <a:t>others       a</a:t>
            </a:r>
            <a:r>
              <a:rPr b="0" lang="en-GB" sz="2000" spc="-1" strike="noStrike">
                <a:solidFill>
                  <a:srgbClr val="000000"/>
                </a:solidFill>
                <a:latin typeface="Wingdings"/>
                <a:ea typeface="DejaVu Sans"/>
              </a:rPr>
              <a:t></a:t>
            </a:r>
            <a:r>
              <a:rPr b="0" lang="en-GB" sz="2000" spc="-1" strike="noStrike">
                <a:solidFill>
                  <a:srgbClr val="000000"/>
                </a:solidFill>
                <a:latin typeface="Century Schoolbook"/>
                <a:ea typeface="DejaVu Sans"/>
              </a:rPr>
              <a:t>all</a:t>
            </a:r>
            <a:r>
              <a:rPr b="0" lang="en-GB" sz="1800" spc="-1" strike="noStrike">
                <a:solidFill>
                  <a:srgbClr val="000000"/>
                </a:solidFill>
                <a:latin typeface="Century Schoolbook"/>
                <a:ea typeface="DejaVu Sans"/>
              </a:rPr>
              <a:t> </a:t>
            </a:r>
            <a:endParaRPr b="0" lang="en-US" sz="1800" spc="-1" strike="noStrike">
              <a:latin typeface="Arial"/>
            </a:endParaRPr>
          </a:p>
        </p:txBody>
      </p:sp>
      <p:sp>
        <p:nvSpPr>
          <p:cNvPr id="153"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D5B7BFC2-2DC5-4E58-B690-D2E0206EBF9C}" type="datetime1">
              <a:rPr b="0" lang="en-US" sz="900" spc="-1" strike="noStrike">
                <a:solidFill>
                  <a:srgbClr val="ffffff"/>
                </a:solidFill>
                <a:latin typeface="Calibri"/>
              </a:rPr>
              <a:t>01/22/2023</a:t>
            </a:fld>
            <a:endParaRPr b="0" lang="en-US" sz="900" spc="-1" strike="noStrike">
              <a:latin typeface="Arial"/>
            </a:endParaRPr>
          </a:p>
        </p:txBody>
      </p:sp>
      <p:sp>
        <p:nvSpPr>
          <p:cNvPr id="154"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C73EF3C-C526-4EBC-817C-EFF170CC4613}"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981080" y="274680"/>
            <a:ext cx="746676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PERMISSION</a:t>
            </a:r>
            <a:r>
              <a:rPr b="0" lang="en-GB" sz="3000" spc="-1" strike="noStrike">
                <a:solidFill>
                  <a:srgbClr val="575f6d"/>
                </a:solidFill>
                <a:latin typeface="Century Schoolbook"/>
                <a:ea typeface="DejaVu Sans"/>
              </a:rPr>
              <a:t> </a:t>
            </a:r>
            <a:endParaRPr b="0" lang="en-US" sz="3000" spc="-1" strike="noStrike">
              <a:latin typeface="Arial"/>
            </a:endParaRPr>
          </a:p>
        </p:txBody>
      </p:sp>
      <p:sp>
        <p:nvSpPr>
          <p:cNvPr id="156" name="CustomShape 2"/>
          <p:cNvSpPr/>
          <p:nvPr/>
        </p:nvSpPr>
        <p:spPr>
          <a:xfrm>
            <a:off x="2801880" y="1743120"/>
            <a:ext cx="7125480" cy="4287240"/>
          </a:xfrm>
          <a:prstGeom prst="rect">
            <a:avLst/>
          </a:prstGeom>
          <a:noFill/>
          <a:ln w="9360">
            <a:noFill/>
          </a:ln>
        </p:spPr>
        <p:style>
          <a:lnRef idx="0"/>
          <a:fillRef idx="0"/>
          <a:effectRef idx="0"/>
          <a:fontRef idx="minor"/>
        </p:style>
        <p:txBody>
          <a:bodyPr lIns="90000" rIns="90000" tIns="45000" bIns="45000">
            <a:noAutofit/>
          </a:bodyPr>
          <a:p>
            <a:pPr marL="343080" indent="-342360">
              <a:lnSpc>
                <a:spcPct val="70000"/>
              </a:lnSpc>
              <a:spcBef>
                <a:spcPts val="601"/>
              </a:spcBef>
              <a:buClr>
                <a:srgbClr val="fe8637"/>
              </a:buClr>
              <a:buSzPct val="70000"/>
              <a:buFont typeface="Calibri Light"/>
              <a:buAutoNum type="arabicPeriod"/>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1800" spc="-1" strike="noStrike">
                <a:solidFill>
                  <a:srgbClr val="000000"/>
                </a:solidFill>
                <a:latin typeface="Times New Roman"/>
                <a:ea typeface="DejaVu Sans"/>
              </a:rPr>
              <a:t>Grant the execute permission to the group. </a:t>
            </a:r>
            <a:endParaRPr b="0" lang="en-US" sz="1800" spc="-1" strike="noStrike">
              <a:latin typeface="Arial"/>
            </a:endParaRPr>
          </a:p>
          <a:p>
            <a:pPr marL="343080" indent="-342360">
              <a:lnSpc>
                <a:spcPct val="70000"/>
              </a:lnSpc>
              <a:spcBef>
                <a:spcPts val="601"/>
              </a:spcBef>
              <a:buClr>
                <a:srgbClr val="fe8637"/>
              </a:buClr>
              <a:buSzPct val="70000"/>
              <a:buFont typeface="Calibri Light"/>
              <a:buAutoNum type="arabicPeriod"/>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1800" spc="-1" strike="noStrike">
                <a:solidFill>
                  <a:srgbClr val="000000"/>
                </a:solidFill>
                <a:latin typeface="Times New Roman"/>
                <a:ea typeface="DejaVu Sans"/>
              </a:rPr>
              <a:t>Then remove the write permission for the owner.</a:t>
            </a:r>
            <a:endParaRPr b="0" lang="en-US" sz="1800" spc="-1" strike="noStrike">
              <a:latin typeface="Arial"/>
            </a:endParaRPr>
          </a:p>
          <a:p>
            <a:pPr>
              <a:lnSpc>
                <a:spcPct val="70000"/>
              </a:lnSpc>
              <a:spcBef>
                <a:spcPts val="601"/>
              </a:spcBef>
              <a:tabLst>
                <a:tab algn="l" pos="911160"/>
                <a:tab algn="l" pos="1825560"/>
                <a:tab algn="l" pos="2739960"/>
                <a:tab algn="l" pos="3654360"/>
                <a:tab algn="l" pos="4568760"/>
                <a:tab algn="l" pos="5483160"/>
                <a:tab algn="l" pos="6397560"/>
                <a:tab algn="l" pos="7311960"/>
                <a:tab algn="l" pos="8226360"/>
                <a:tab algn="l" pos="9140760"/>
                <a:tab algn="l" pos="10055160"/>
              </a:tabLst>
            </a:pPr>
            <a:endParaRPr b="0" lang="en-US" sz="1800" spc="-1" strike="noStrike">
              <a:latin typeface="Arial"/>
            </a:endParaRPr>
          </a:p>
          <a:p>
            <a:pPr>
              <a:lnSpc>
                <a:spcPct val="70000"/>
              </a:lnSpc>
              <a:spcBef>
                <a:spcPts val="601"/>
              </a:spcBef>
              <a:tabLst>
                <a:tab algn="l" pos="911160"/>
                <a:tab algn="l" pos="1825560"/>
                <a:tab algn="l" pos="2739960"/>
                <a:tab algn="l" pos="3654360"/>
                <a:tab algn="l" pos="4568760"/>
                <a:tab algn="l" pos="5483160"/>
                <a:tab algn="l" pos="6397560"/>
                <a:tab algn="l" pos="7311960"/>
                <a:tab algn="l" pos="8226360"/>
                <a:tab algn="l" pos="9140760"/>
                <a:tab algn="l" pos="10055160"/>
              </a:tabLst>
            </a:pPr>
            <a:endParaRPr b="0" lang="en-US" sz="1800" spc="-1" strike="noStrike">
              <a:latin typeface="Arial"/>
            </a:endParaRPr>
          </a:p>
        </p:txBody>
      </p:sp>
      <p:pic>
        <p:nvPicPr>
          <p:cNvPr id="157" name="Picture 2" descr=""/>
          <p:cNvPicPr/>
          <p:nvPr/>
        </p:nvPicPr>
        <p:blipFill>
          <a:blip r:embed="rId1"/>
          <a:stretch/>
        </p:blipFill>
        <p:spPr>
          <a:xfrm>
            <a:off x="2848680" y="2514600"/>
            <a:ext cx="5456160" cy="2513880"/>
          </a:xfrm>
          <a:prstGeom prst="rect">
            <a:avLst/>
          </a:prstGeom>
          <a:ln>
            <a:noFill/>
          </a:ln>
        </p:spPr>
      </p:pic>
      <p:sp>
        <p:nvSpPr>
          <p:cNvPr id="158"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77DC276F-5D2E-4387-A0A7-40A7D85AC2BA}" type="datetime1">
              <a:rPr b="0" lang="en-US" sz="900" spc="-1" strike="noStrike">
                <a:solidFill>
                  <a:srgbClr val="ffffff"/>
                </a:solidFill>
                <a:latin typeface="Calibri"/>
              </a:rPr>
              <a:t>01/22/2023</a:t>
            </a:fld>
            <a:endParaRPr b="0" lang="en-US" sz="900" spc="-1" strike="noStrike">
              <a:latin typeface="Arial"/>
            </a:endParaRPr>
          </a:p>
        </p:txBody>
      </p:sp>
      <p:sp>
        <p:nvSpPr>
          <p:cNvPr id="159"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5E1C9D4-0075-42C3-8B45-4F01DEF36646}"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0" name="Picture 1" descr=""/>
          <p:cNvPicPr/>
          <p:nvPr/>
        </p:nvPicPr>
        <p:blipFill>
          <a:blip r:embed="rId1"/>
          <a:stretch/>
        </p:blipFill>
        <p:spPr>
          <a:xfrm>
            <a:off x="2429280" y="1551960"/>
            <a:ext cx="6208560" cy="31971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Picture 1" descr=""/>
          <p:cNvPicPr/>
          <p:nvPr/>
        </p:nvPicPr>
        <p:blipFill>
          <a:blip r:embed="rId1"/>
          <a:stretch/>
        </p:blipFill>
        <p:spPr>
          <a:xfrm>
            <a:off x="1006920" y="272160"/>
            <a:ext cx="5365440" cy="4606920"/>
          </a:xfrm>
          <a:prstGeom prst="rect">
            <a:avLst/>
          </a:prstGeom>
          <a:ln>
            <a:noFill/>
          </a:ln>
        </p:spPr>
      </p:pic>
      <p:pic>
        <p:nvPicPr>
          <p:cNvPr id="162" name="Picture 2" descr=""/>
          <p:cNvPicPr/>
          <p:nvPr/>
        </p:nvPicPr>
        <p:blipFill>
          <a:blip r:embed="rId2"/>
          <a:stretch/>
        </p:blipFill>
        <p:spPr>
          <a:xfrm>
            <a:off x="6738120" y="3755880"/>
            <a:ext cx="5161680" cy="9709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03040" y="230400"/>
            <a:ext cx="11766240" cy="1736640"/>
          </a:xfrm>
          <a:prstGeom prst="rect">
            <a:avLst/>
          </a:prstGeom>
          <a:solidFill>
            <a:srgbClr val="ffffff"/>
          </a:solidFill>
          <a:ln>
            <a:noFill/>
          </a:ln>
        </p:spPr>
        <p:style>
          <a:lnRef idx="0"/>
          <a:fillRef idx="0"/>
          <a:effectRef idx="0"/>
          <a:fontRef idx="minor"/>
        </p:style>
        <p:txBody>
          <a:bodyPr lIns="90000" rIns="90000" tIns="45000" bIns="45000" anchor="ctr">
            <a:spAutoFit/>
          </a:bodyPr>
          <a:p>
            <a:pPr marL="228600" indent="-227880">
              <a:lnSpc>
                <a:spcPct val="100000"/>
              </a:lnSpc>
              <a:buClr>
                <a:srgbClr val="000000"/>
              </a:buClr>
              <a:buFont typeface="Calibri Light"/>
              <a:buAutoNum type="arabicPeriod"/>
            </a:pPr>
            <a:r>
              <a:rPr b="0" lang="en-US" sz="1800" spc="-1" strike="noStrike">
                <a:solidFill>
                  <a:srgbClr val="000000"/>
                </a:solidFill>
                <a:latin typeface="Times New Roman"/>
                <a:ea typeface="DejaVu Sans"/>
              </a:rPr>
              <a:t>Write the permissions you want the file to have. To make your life easier, write the permissions grouped into sets of three letters.</a:t>
            </a:r>
            <a:endParaRPr b="0" lang="en-US" sz="1800" spc="-1" strike="noStrike">
              <a:latin typeface="Arial"/>
            </a:endParaRPr>
          </a:p>
          <a:p>
            <a:pPr marL="228600" indent="-227880">
              <a:lnSpc>
                <a:spcPct val="100000"/>
              </a:lnSpc>
              <a:buClr>
                <a:srgbClr val="000000"/>
              </a:buClr>
              <a:buFont typeface="Calibri Light"/>
              <a:buAutoNum type="arabicPeriod"/>
            </a:pPr>
            <a:r>
              <a:rPr b="0" lang="en-US" sz="1800" spc="-1" strike="noStrike">
                <a:solidFill>
                  <a:srgbClr val="000000"/>
                </a:solidFill>
                <a:latin typeface="Arial"/>
                <a:ea typeface="DejaVu Sans"/>
              </a:rPr>
              <a:t>Under each letter, write a digit 1; under each dash write a digit zero. Ignore the dash at the very beginning that tells you whether it’s a file or directory. This gives you three </a:t>
            </a:r>
            <a:r>
              <a:rPr b="1" lang="en-US" sz="1800" spc="-1" strike="noStrike">
                <a:solidFill>
                  <a:srgbClr val="000000"/>
                </a:solidFill>
                <a:latin typeface="Arial"/>
                <a:ea typeface="DejaVu Sans"/>
              </a:rPr>
              <a:t>binary</a:t>
            </a:r>
            <a:r>
              <a:rPr b="0" lang="en-US" sz="1800" spc="-1" strike="noStrike">
                <a:solidFill>
                  <a:srgbClr val="000000"/>
                </a:solidFill>
                <a:latin typeface="Arial"/>
                <a:ea typeface="DejaVu Sans"/>
              </a:rPr>
              <a:t> numbers.</a:t>
            </a:r>
            <a:endParaRPr b="0" lang="en-US" sz="1800" spc="-1" strike="noStrike">
              <a:latin typeface="Arial"/>
            </a:endParaRPr>
          </a:p>
          <a:p>
            <a:pPr>
              <a:lnSpc>
                <a:spcPct val="100000"/>
              </a:lnSpc>
            </a:pPr>
            <a:endParaRPr b="0" lang="en-US" sz="1800" spc="-1" strike="noStrike">
              <a:latin typeface="Arial"/>
            </a:endParaRPr>
          </a:p>
          <a:p>
            <a:pPr>
              <a:lnSpc>
                <a:spcPct val="100000"/>
              </a:lnSpc>
              <a:tabLst>
                <a:tab algn="l" pos="0"/>
              </a:tabLst>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3. </a:t>
            </a:r>
            <a:endParaRPr b="0" lang="en-US" sz="1800" spc="-1" strike="noStrike">
              <a:latin typeface="Arial"/>
            </a:endParaRPr>
          </a:p>
        </p:txBody>
      </p:sp>
      <p:pic>
        <p:nvPicPr>
          <p:cNvPr id="164" name="Picture 8" descr=""/>
          <p:cNvPicPr/>
          <p:nvPr/>
        </p:nvPicPr>
        <p:blipFill>
          <a:blip r:embed="rId1"/>
          <a:stretch/>
        </p:blipFill>
        <p:spPr>
          <a:xfrm>
            <a:off x="2011320" y="2301120"/>
            <a:ext cx="7152480" cy="2513880"/>
          </a:xfrm>
          <a:prstGeom prst="rect">
            <a:avLst/>
          </a:prstGeom>
          <a:ln>
            <a:noFill/>
          </a:ln>
        </p:spPr>
      </p:pic>
      <p:sp>
        <p:nvSpPr>
          <p:cNvPr id="165" name="CustomShape 2"/>
          <p:cNvSpPr/>
          <p:nvPr/>
        </p:nvSpPr>
        <p:spPr>
          <a:xfrm>
            <a:off x="193320" y="5416200"/>
            <a:ext cx="8835840" cy="365040"/>
          </a:xfrm>
          <a:prstGeom prst="rect">
            <a:avLst/>
          </a:prstGeom>
          <a:solidFill>
            <a:srgbClr val="ffffff"/>
          </a:solidFill>
          <a:ln>
            <a:noFill/>
          </a:ln>
        </p:spPr>
        <p:style>
          <a:lnRef idx="0"/>
          <a:fillRef idx="0"/>
          <a:effectRef idx="0"/>
          <a:fontRef idx="minor"/>
        </p:style>
        <p:txBody>
          <a:bodyPr wrap="none" lIns="90000" rIns="90000" tIns="45000" bIns="45000" anchor="ctr">
            <a:spAutoFit/>
          </a:bodyPr>
          <a:p>
            <a:pPr>
              <a:lnSpc>
                <a:spcPct val="100000"/>
              </a:lnSpc>
              <a:tabLst>
                <a:tab algn="l" pos="0"/>
              </a:tabLst>
            </a:pPr>
            <a:r>
              <a:rPr b="0" lang="en-US" sz="1800" spc="-1" strike="noStrike">
                <a:solidFill>
                  <a:srgbClr val="000000"/>
                </a:solidFill>
                <a:latin typeface="Arial"/>
                <a:ea typeface="DejaVu Sans"/>
              </a:rPr>
              <a:t>4. Now use that number in a </a:t>
            </a:r>
            <a:r>
              <a:rPr b="0" lang="en-US" sz="1000" spc="-1" strike="noStrike">
                <a:solidFill>
                  <a:srgbClr val="000000"/>
                </a:solidFill>
                <a:latin typeface="Arial Unicode MS"/>
                <a:ea typeface="DejaVu Sans"/>
              </a:rPr>
              <a:t>chmod</a:t>
            </a:r>
            <a:r>
              <a:rPr b="0" lang="en-US" sz="800" spc="-1" strike="noStrike">
                <a:solidFill>
                  <a:srgbClr val="000000"/>
                </a:solidFill>
                <a:latin typeface="Arial"/>
                <a:ea typeface="DejaVu Sans"/>
              </a:rPr>
              <a:t> </a:t>
            </a:r>
            <a:r>
              <a:rPr b="0" lang="en-US" sz="1800" spc="-1" strike="noStrike">
                <a:solidFill>
                  <a:srgbClr val="000000"/>
                </a:solidFill>
                <a:latin typeface="Arial"/>
                <a:ea typeface="DejaVu Sans"/>
              </a:rPr>
              <a:t>command to set your desired permissions on the file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981080" y="274680"/>
            <a:ext cx="746676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BASIC COMMANDS</a:t>
            </a:r>
            <a:endParaRPr b="0" lang="en-US" sz="3000" spc="-1" strike="noStrike">
              <a:latin typeface="Arial"/>
            </a:endParaRPr>
          </a:p>
        </p:txBody>
      </p:sp>
      <p:sp>
        <p:nvSpPr>
          <p:cNvPr id="96" name="CustomShape 2"/>
          <p:cNvSpPr/>
          <p:nvPr/>
        </p:nvSpPr>
        <p:spPr>
          <a:xfrm>
            <a:off x="2514600" y="1600200"/>
            <a:ext cx="7052400" cy="4529880"/>
          </a:xfrm>
          <a:prstGeom prst="rect">
            <a:avLst/>
          </a:prstGeom>
          <a:noFill/>
          <a:ln w="9360">
            <a:noFill/>
          </a:ln>
        </p:spPr>
        <p:style>
          <a:lnRef idx="0"/>
          <a:fillRef idx="0"/>
          <a:effectRef idx="0"/>
          <a:fontRef idx="minor"/>
        </p:style>
        <p:txBody>
          <a:bodyPr lIns="90000" rIns="90000" tIns="45000" bIns="45000">
            <a:noAutofit/>
          </a:bodyPr>
          <a:p>
            <a:pPr marL="271440" indent="-270720">
              <a:lnSpc>
                <a:spcPct val="100000"/>
              </a:lnSpc>
              <a:spcBef>
                <a:spcPts val="601"/>
              </a:spcBef>
              <a:tabLst>
                <a:tab algn="l" pos="0"/>
              </a:tabLst>
            </a:pPr>
            <a:r>
              <a:rPr b="1" lang="en-GB" sz="2000" spc="-1" strike="noStrike" u="sng">
                <a:solidFill>
                  <a:srgbClr val="000000"/>
                </a:solidFill>
                <a:uFillTx/>
                <a:latin typeface="Century Schoolbook"/>
                <a:ea typeface="DejaVu Sans"/>
              </a:rPr>
              <a:t>How to run commands</a:t>
            </a:r>
            <a:endParaRPr b="0" lang="en-US" sz="2000" spc="-1" strike="noStrike">
              <a:latin typeface="Arial"/>
            </a:endParaRPr>
          </a:p>
          <a:p>
            <a:pPr marL="2714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Search—Type Terminal</a:t>
            </a:r>
            <a:endParaRPr b="0" lang="en-US" sz="1800" spc="-1" strike="noStrike">
              <a:latin typeface="Arial"/>
            </a:endParaRPr>
          </a:p>
          <a:p>
            <a:pPr marL="2714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Press Ctrl+Alt+t to open Terminal</a:t>
            </a:r>
            <a:endParaRPr b="0" lang="en-US" sz="1800" spc="-1" strike="noStrike">
              <a:latin typeface="Arial"/>
            </a:endParaRPr>
          </a:p>
          <a:p>
            <a:pPr marL="2714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When you will open Terminal, you will see,</a:t>
            </a:r>
            <a:endParaRPr b="0" lang="en-US" sz="1800" spc="-1" strike="noStrike">
              <a:latin typeface="Arial"/>
            </a:endParaRPr>
          </a:p>
          <a:p>
            <a:pPr marL="271440" indent="-270720">
              <a:lnSpc>
                <a:spcPct val="100000"/>
              </a:lnSpc>
              <a:spcBef>
                <a:spcPts val="601"/>
              </a:spcBef>
              <a:tabLst>
                <a:tab algn="l" pos="0"/>
              </a:tabLst>
            </a:pPr>
            <a:endParaRPr b="0" lang="en-US" sz="1800" spc="-1" strike="noStrike">
              <a:latin typeface="Arial"/>
            </a:endParaRPr>
          </a:p>
          <a:p>
            <a:pPr marL="271440" indent="-270720">
              <a:lnSpc>
                <a:spcPct val="100000"/>
              </a:lnSpc>
              <a:spcBef>
                <a:spcPts val="601"/>
              </a:spcBef>
              <a:tabLst>
                <a:tab algn="l" pos="0"/>
              </a:tabLst>
            </a:pPr>
            <a:r>
              <a:rPr b="0" lang="en-GB" sz="1800" spc="-1" strike="noStrike">
                <a:solidFill>
                  <a:srgbClr val="000000"/>
                </a:solidFill>
                <a:latin typeface="Century Schoolbook"/>
                <a:ea typeface="DejaVu Sans"/>
              </a:rPr>
              <a:t>[someone]$</a:t>
            </a:r>
            <a:endParaRPr b="0" lang="en-US" sz="1800" spc="-1" strike="noStrike">
              <a:latin typeface="Arial"/>
            </a:endParaRPr>
          </a:p>
          <a:p>
            <a:pPr marL="271440" indent="-270720">
              <a:lnSpc>
                <a:spcPct val="100000"/>
              </a:lnSpc>
              <a:spcBef>
                <a:spcPts val="601"/>
              </a:spcBef>
              <a:tabLst>
                <a:tab algn="l" pos="0"/>
              </a:tabLst>
            </a:pPr>
            <a:endParaRPr b="0" lang="en-US" sz="1800" spc="-1" strike="noStrike">
              <a:latin typeface="Arial"/>
            </a:endParaRPr>
          </a:p>
          <a:p>
            <a:pPr marL="2714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One command consists of three parts, i.e. command name, options, arguments. </a:t>
            </a:r>
            <a:endParaRPr b="0" lang="en-US" sz="1800" spc="-1" strike="noStrike">
              <a:latin typeface="Arial"/>
            </a:endParaRPr>
          </a:p>
          <a:p>
            <a:pPr marL="271440" indent="-270720">
              <a:lnSpc>
                <a:spcPct val="100000"/>
              </a:lnSpc>
              <a:spcBef>
                <a:spcPts val="601"/>
              </a:spcBef>
              <a:tabLst>
                <a:tab algn="l" pos="0"/>
              </a:tabLst>
            </a:pPr>
            <a:endParaRPr b="0" lang="en-US" sz="1800" spc="-1" strike="noStrike">
              <a:latin typeface="Arial"/>
            </a:endParaRPr>
          </a:p>
          <a:p>
            <a:pPr marL="271440" indent="-270720">
              <a:lnSpc>
                <a:spcPct val="100000"/>
              </a:lnSpc>
              <a:spcBef>
                <a:spcPts val="601"/>
              </a:spcBef>
              <a:tabLst>
                <a:tab algn="l" pos="0"/>
              </a:tabLst>
            </a:pPr>
            <a:r>
              <a:rPr b="0" lang="en-GB" sz="1800" spc="-1" strike="noStrike">
                <a:solidFill>
                  <a:srgbClr val="000000"/>
                </a:solidFill>
                <a:latin typeface="Century Schoolbook"/>
                <a:ea typeface="DejaVu Sans"/>
              </a:rPr>
              <a:t>Example)</a:t>
            </a:r>
            <a:r>
              <a:rPr b="0" lang="en-GB" sz="1800" spc="-1" strike="noStrike">
                <a:solidFill>
                  <a:srgbClr val="000000"/>
                </a:solidFill>
                <a:latin typeface="Century Schoolbook"/>
                <a:ea typeface="DejaVu Sans"/>
              </a:rPr>
              <a:t>‏</a:t>
            </a:r>
            <a:endParaRPr b="0" lang="en-US" sz="1800" spc="-1" strike="noStrike">
              <a:latin typeface="Arial"/>
            </a:endParaRPr>
          </a:p>
          <a:p>
            <a:pPr marL="271440" indent="-270720">
              <a:lnSpc>
                <a:spcPct val="100000"/>
              </a:lnSpc>
              <a:spcBef>
                <a:spcPts val="601"/>
              </a:spcBef>
              <a:tabLst>
                <a:tab algn="l" pos="0"/>
              </a:tabLst>
            </a:pPr>
            <a:r>
              <a:rPr b="0" lang="en-GB" sz="1400" spc="-1" strike="noStrike">
                <a:solidFill>
                  <a:srgbClr val="000000"/>
                </a:solidFill>
                <a:latin typeface="Century Schoolbook"/>
                <a:ea typeface="DejaVu Sans"/>
              </a:rPr>
              <a:t>[someone~]$ command-name  optionA optionB  argument1  argument2</a:t>
            </a:r>
            <a:endParaRPr b="0" lang="en-US" sz="1400" spc="-1" strike="noStrike">
              <a:latin typeface="Arial"/>
            </a:endParaRPr>
          </a:p>
          <a:p>
            <a:pPr marL="271440" indent="-270720">
              <a:lnSpc>
                <a:spcPct val="100000"/>
              </a:lnSpc>
              <a:spcBef>
                <a:spcPts val="601"/>
              </a:spcBef>
              <a:tabLst>
                <a:tab algn="l" pos="0"/>
              </a:tabLst>
            </a:pPr>
            <a:endParaRPr b="0" lang="en-US" sz="1400" spc="-1" strike="noStrike">
              <a:latin typeface="Arial"/>
            </a:endParaRPr>
          </a:p>
        </p:txBody>
      </p:sp>
      <p:sp>
        <p:nvSpPr>
          <p:cNvPr id="97"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C4677468-527E-45D4-8464-E99200E96DE4}" type="datetime1">
              <a:rPr b="0" lang="en-US" sz="900" spc="-1" strike="noStrike">
                <a:solidFill>
                  <a:srgbClr val="ffffff"/>
                </a:solidFill>
                <a:latin typeface="Calibri"/>
              </a:rPr>
              <a:t>01/22/2023</a:t>
            </a:fld>
            <a:endParaRPr b="0" lang="en-US" sz="900" spc="-1" strike="noStrike">
              <a:latin typeface="Arial"/>
            </a:endParaRPr>
          </a:p>
        </p:txBody>
      </p:sp>
      <p:sp>
        <p:nvSpPr>
          <p:cNvPr id="98"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04EC0C3-F9D0-4EBB-B043-01ACE3DED709}"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438280" y="277920"/>
            <a:ext cx="777168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PROCESS MANAGEMENT</a:t>
            </a:r>
            <a:endParaRPr b="0" lang="en-US" sz="3000" spc="-1" strike="noStrike">
              <a:latin typeface="Arial"/>
            </a:endParaRPr>
          </a:p>
        </p:txBody>
      </p:sp>
      <p:sp>
        <p:nvSpPr>
          <p:cNvPr id="167" name="CustomShape 2"/>
          <p:cNvSpPr/>
          <p:nvPr/>
        </p:nvSpPr>
        <p:spPr>
          <a:xfrm>
            <a:off x="2438280" y="1600200"/>
            <a:ext cx="7268400" cy="1599480"/>
          </a:xfrm>
          <a:prstGeom prst="rect">
            <a:avLst/>
          </a:prstGeom>
          <a:noFill/>
          <a:ln w="9360">
            <a:noFill/>
          </a:ln>
        </p:spPr>
        <p:style>
          <a:lnRef idx="0"/>
          <a:fillRef idx="0"/>
          <a:effectRef idx="0"/>
          <a:fontRef idx="minor"/>
        </p:style>
        <p:txBody>
          <a:bodyPr lIns="90000" rIns="90000" tIns="45000" bIns="45000">
            <a:noAutofit/>
          </a:bodyPr>
          <a:p>
            <a:pPr marL="271440" indent="-270720" algn="just">
              <a:lnSpc>
                <a:spcPct val="8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u="sng">
                <a:solidFill>
                  <a:srgbClr val="000000"/>
                </a:solidFill>
                <a:uFillTx/>
                <a:latin typeface="Century Schoolbook"/>
                <a:ea typeface="DejaVu Sans"/>
              </a:rPr>
              <a:t>Process</a:t>
            </a:r>
            <a:r>
              <a:rPr b="0" lang="en-GB" sz="1800" spc="-1" strike="noStrike">
                <a:solidFill>
                  <a:srgbClr val="000000"/>
                </a:solidFill>
                <a:latin typeface="Century Schoolbook"/>
                <a:ea typeface="DejaVu Sans"/>
              </a:rPr>
              <a:t> is a unit of running program.</a:t>
            </a:r>
            <a:endParaRPr b="0" lang="en-US" sz="1800" spc="-1" strike="noStrike">
              <a:latin typeface="Arial"/>
            </a:endParaRPr>
          </a:p>
          <a:p>
            <a:pPr marL="271440" indent="-270720" algn="just">
              <a:lnSpc>
                <a:spcPct val="80000"/>
              </a:lnSpc>
              <a:spcBef>
                <a:spcPts val="601"/>
              </a:spcBef>
              <a:tabLst>
                <a:tab algn="l" pos="0"/>
              </a:tabLst>
            </a:pPr>
            <a:endParaRPr b="0" lang="en-US" sz="1800" spc="-1" strike="noStrike">
              <a:latin typeface="Arial"/>
            </a:endParaRPr>
          </a:p>
          <a:p>
            <a:pPr marL="271440" indent="-270720" algn="just">
              <a:lnSpc>
                <a:spcPct val="8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Each process has some information, like process ID, owner, priority, etc.</a:t>
            </a:r>
            <a:endParaRPr b="0" lang="en-US" sz="1800" spc="-1" strike="noStrike">
              <a:latin typeface="Arial"/>
            </a:endParaRPr>
          </a:p>
          <a:p>
            <a:pPr marL="271440" indent="-270720">
              <a:lnSpc>
                <a:spcPct val="80000"/>
              </a:lnSpc>
              <a:spcBef>
                <a:spcPts val="601"/>
              </a:spcBef>
              <a:tabLst>
                <a:tab algn="l" pos="0"/>
              </a:tabLst>
            </a:pPr>
            <a:endParaRPr b="0" lang="en-US" sz="1800" spc="-1" strike="noStrike">
              <a:latin typeface="Arial"/>
            </a:endParaRPr>
          </a:p>
          <a:p>
            <a:pPr marL="271440" indent="-270720">
              <a:lnSpc>
                <a:spcPct val="80000"/>
              </a:lnSpc>
              <a:spcBef>
                <a:spcPts val="601"/>
              </a:spcBef>
              <a:tabLst>
                <a:tab algn="l" pos="0"/>
              </a:tabLst>
            </a:pPr>
            <a:endParaRPr b="0" lang="en-US" sz="1800" spc="-1" strike="noStrike">
              <a:latin typeface="Arial"/>
            </a:endParaRPr>
          </a:p>
        </p:txBody>
      </p:sp>
      <p:grpSp>
        <p:nvGrpSpPr>
          <p:cNvPr id="168" name="Group 3"/>
          <p:cNvGrpSpPr/>
          <p:nvPr/>
        </p:nvGrpSpPr>
        <p:grpSpPr>
          <a:xfrm>
            <a:off x="2570760" y="3962520"/>
            <a:ext cx="6933600" cy="1718640"/>
            <a:chOff x="2570760" y="3962520"/>
            <a:chExt cx="6933600" cy="1718640"/>
          </a:xfrm>
        </p:grpSpPr>
        <p:pic>
          <p:nvPicPr>
            <p:cNvPr id="169" name="Picture 4" descr=""/>
            <p:cNvPicPr/>
            <p:nvPr/>
          </p:nvPicPr>
          <p:blipFill>
            <a:blip r:embed="rId1"/>
            <a:stretch/>
          </p:blipFill>
          <p:spPr>
            <a:xfrm>
              <a:off x="2570760" y="3962520"/>
              <a:ext cx="6933600" cy="1718640"/>
            </a:xfrm>
            <a:prstGeom prst="rect">
              <a:avLst/>
            </a:prstGeom>
            <a:ln w="9360">
              <a:noFill/>
            </a:ln>
          </p:spPr>
        </p:pic>
        <p:sp>
          <p:nvSpPr>
            <p:cNvPr id="170" name="CustomShape 4"/>
            <p:cNvSpPr/>
            <p:nvPr/>
          </p:nvSpPr>
          <p:spPr>
            <a:xfrm>
              <a:off x="2570760" y="3962520"/>
              <a:ext cx="6933600" cy="1718640"/>
            </a:xfrm>
            <a:prstGeom prst="rect">
              <a:avLst/>
            </a:prstGeom>
            <a:noFill/>
            <a:ln w="9360">
              <a:noFill/>
            </a:ln>
          </p:spPr>
          <p:style>
            <a:lnRef idx="0"/>
            <a:fillRef idx="0"/>
            <a:effectRef idx="0"/>
            <a:fontRef idx="minor"/>
          </p:style>
        </p:sp>
      </p:grpSp>
      <p:sp>
        <p:nvSpPr>
          <p:cNvPr id="171" name="CustomShape 5"/>
          <p:cNvSpPr/>
          <p:nvPr/>
        </p:nvSpPr>
        <p:spPr>
          <a:xfrm>
            <a:off x="1798200" y="3364560"/>
            <a:ext cx="4827600" cy="398520"/>
          </a:xfrm>
          <a:prstGeom prst="rect">
            <a:avLst/>
          </a:prstGeom>
          <a:noFill/>
          <a:ln w="9360">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2000" spc="-1" strike="noStrike">
                <a:solidFill>
                  <a:srgbClr val="000000"/>
                </a:solidFill>
                <a:latin typeface="Helvetica-Bold"/>
                <a:ea typeface="DejaVu Sans"/>
              </a:rPr>
              <a:t>Example) Output of “</a:t>
            </a:r>
            <a:r>
              <a:rPr b="0" lang="en-GB" sz="2000" spc="-1" strike="noStrike">
                <a:solidFill>
                  <a:srgbClr val="000000"/>
                </a:solidFill>
                <a:latin typeface="Courier New"/>
                <a:ea typeface="DejaVu Sans"/>
              </a:rPr>
              <a:t>top</a:t>
            </a:r>
            <a:r>
              <a:rPr b="0" lang="en-GB" sz="2000" spc="-1" strike="noStrike">
                <a:solidFill>
                  <a:srgbClr val="000000"/>
                </a:solidFill>
                <a:latin typeface="Helvetica-Bold"/>
                <a:ea typeface="DejaVu Sans"/>
              </a:rPr>
              <a:t>” command</a:t>
            </a:r>
            <a:endParaRPr b="0" lang="en-US" sz="2000" spc="-1" strike="noStrike">
              <a:latin typeface="Arial"/>
            </a:endParaRPr>
          </a:p>
        </p:txBody>
      </p:sp>
      <p:sp>
        <p:nvSpPr>
          <p:cNvPr id="172" name="CustomShape 6"/>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9114FFBC-2CB5-4453-B807-F93F64ED2BBB}" type="datetime1">
              <a:rPr b="0" lang="en-US" sz="900" spc="-1" strike="noStrike">
                <a:solidFill>
                  <a:srgbClr val="ffffff"/>
                </a:solidFill>
                <a:latin typeface="Calibri"/>
              </a:rPr>
              <a:t>01/22/2023</a:t>
            </a:fld>
            <a:endParaRPr b="0" lang="en-US" sz="900" spc="-1" strike="noStrike">
              <a:latin typeface="Arial"/>
            </a:endParaRPr>
          </a:p>
        </p:txBody>
      </p:sp>
      <p:sp>
        <p:nvSpPr>
          <p:cNvPr id="173" name="CustomShape 7"/>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69EE8A8-F2D2-4EDC-A10F-552B5373080D}"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38280" y="277920"/>
            <a:ext cx="777168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PROCESS MANAGEMENT</a:t>
            </a:r>
            <a:endParaRPr b="0" lang="en-US" sz="3000" spc="-1" strike="noStrike">
              <a:latin typeface="Arial"/>
            </a:endParaRPr>
          </a:p>
        </p:txBody>
      </p:sp>
      <p:pic>
        <p:nvPicPr>
          <p:cNvPr id="175" name="Picture 1" descr=""/>
          <p:cNvPicPr/>
          <p:nvPr/>
        </p:nvPicPr>
        <p:blipFill>
          <a:blip r:embed="rId1"/>
          <a:stretch/>
        </p:blipFill>
        <p:spPr>
          <a:xfrm>
            <a:off x="2590920" y="1385640"/>
            <a:ext cx="6991560" cy="3124080"/>
          </a:xfrm>
          <a:prstGeom prst="rect">
            <a:avLst/>
          </a:prstGeom>
          <a:ln>
            <a:noFill/>
          </a:ln>
        </p:spPr>
      </p:pic>
      <p:sp>
        <p:nvSpPr>
          <p:cNvPr id="176" name="CustomShape 2"/>
          <p:cNvSpPr/>
          <p:nvPr/>
        </p:nvSpPr>
        <p:spPr>
          <a:xfrm>
            <a:off x="2286000" y="4724280"/>
            <a:ext cx="7771680" cy="1461600"/>
          </a:xfrm>
          <a:prstGeom prst="rect">
            <a:avLst/>
          </a:prstGeom>
          <a:noFill/>
          <a:ln>
            <a:noFill/>
          </a:ln>
        </p:spPr>
        <p:style>
          <a:lnRef idx="0"/>
          <a:fillRef idx="0"/>
          <a:effectRef idx="0"/>
          <a:fontRef idx="minor"/>
        </p:style>
        <p:txBody>
          <a:bodyPr lIns="90000" rIns="90000" tIns="45000" bIns="45000">
            <a:spAutoFit/>
          </a:bodyPr>
          <a:p>
            <a:pPr marL="285840" indent="-285120" algn="just">
              <a:lnSpc>
                <a:spcPct val="100000"/>
              </a:lnSpc>
              <a:buClr>
                <a:srgbClr val="000000"/>
              </a:buClr>
              <a:buFont typeface="Arial"/>
              <a:buChar char="•"/>
            </a:pPr>
            <a:r>
              <a:rPr b="1" lang="en-US" sz="1800" spc="-1" strike="noStrike">
                <a:solidFill>
                  <a:srgbClr val="000000"/>
                </a:solidFill>
                <a:latin typeface="Times New Roman"/>
                <a:ea typeface="DejaVu Sans"/>
              </a:rPr>
              <a:t>Line 1-2</a:t>
            </a:r>
            <a:r>
              <a:rPr b="0" lang="en-US" sz="1800" spc="-1" strike="noStrike">
                <a:solidFill>
                  <a:srgbClr val="000000"/>
                </a:solidFill>
                <a:latin typeface="Times New Roman"/>
                <a:ea typeface="DejaVu Sans"/>
              </a:rPr>
              <a:t> Tasks is just another name for processes. It's typical to have quite a few processes running on your system at any given time. Most of them will be system processes. Many of them will typically be sleeping. This is ok. It just means they are waiting until a particular event occurs, which they will then act upon.</a:t>
            </a:r>
            <a:endParaRPr b="0" lang="en-US" sz="1800" spc="-1" strike="noStrike">
              <a:latin typeface="Arial"/>
            </a:endParaRPr>
          </a:p>
        </p:txBody>
      </p:sp>
      <p:sp>
        <p:nvSpPr>
          <p:cNvPr id="177"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122F3A37-07C0-4379-A959-5BAB94A5995E}" type="datetime1">
              <a:rPr b="0" lang="en-US" sz="900" spc="-1" strike="noStrike">
                <a:solidFill>
                  <a:srgbClr val="ffffff"/>
                </a:solidFill>
                <a:latin typeface="Calibri"/>
              </a:rPr>
              <a:t>01/22/2023</a:t>
            </a:fld>
            <a:endParaRPr b="0" lang="en-US" sz="900" spc="-1" strike="noStrike">
              <a:latin typeface="Arial"/>
            </a:endParaRPr>
          </a:p>
        </p:txBody>
      </p:sp>
      <p:sp>
        <p:nvSpPr>
          <p:cNvPr id="178"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DE54902-5549-4E47-B420-DB39EB107564}"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2438280" y="277920"/>
            <a:ext cx="777168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PROCESS MANAGEMENT</a:t>
            </a:r>
            <a:endParaRPr b="0" lang="en-US" sz="3000" spc="-1" strike="noStrike">
              <a:latin typeface="Arial"/>
            </a:endParaRPr>
          </a:p>
        </p:txBody>
      </p:sp>
      <p:sp>
        <p:nvSpPr>
          <p:cNvPr id="180" name="CustomShape 2"/>
          <p:cNvSpPr/>
          <p:nvPr/>
        </p:nvSpPr>
        <p:spPr>
          <a:xfrm>
            <a:off x="2133720" y="1523880"/>
            <a:ext cx="7771680" cy="3107520"/>
          </a:xfrm>
          <a:prstGeom prst="rect">
            <a:avLst/>
          </a:prstGeom>
          <a:noFill/>
          <a:ln>
            <a:noFill/>
          </a:ln>
        </p:spPr>
        <p:style>
          <a:lnRef idx="0"/>
          <a:fillRef idx="0"/>
          <a:effectRef idx="0"/>
          <a:fontRef idx="minor"/>
        </p:style>
        <p:txBody>
          <a:bodyPr lIns="90000" rIns="90000" tIns="45000" bIns="45000">
            <a:spAutoFit/>
          </a:bodyPr>
          <a:p>
            <a:pPr marL="285840" indent="-285120" algn="just">
              <a:lnSpc>
                <a:spcPct val="100000"/>
              </a:lnSpc>
              <a:buClr>
                <a:srgbClr val="000000"/>
              </a:buClr>
              <a:buFont typeface="Arial"/>
              <a:buChar char="•"/>
            </a:pPr>
            <a:r>
              <a:rPr b="1" lang="en-US" sz="1800" spc="-1" strike="noStrike">
                <a:solidFill>
                  <a:srgbClr val="000000"/>
                </a:solidFill>
                <a:latin typeface="Times New Roman"/>
                <a:ea typeface="DejaVu Sans"/>
              </a:rPr>
              <a:t>Line 3 </a:t>
            </a:r>
            <a:r>
              <a:rPr b="0" lang="en-US" sz="1800" spc="-1" strike="noStrike">
                <a:solidFill>
                  <a:srgbClr val="000000"/>
                </a:solidFill>
                <a:latin typeface="Times New Roman"/>
                <a:ea typeface="DejaVu Sans"/>
              </a:rPr>
              <a:t>CPU information.</a:t>
            </a:r>
            <a:endParaRPr b="0" lang="en-US" sz="1800" spc="-1" strike="noStrike">
              <a:latin typeface="Arial"/>
            </a:endParaRPr>
          </a:p>
          <a:p>
            <a:pPr marL="285840" indent="-285120" algn="just">
              <a:lnSpc>
                <a:spcPct val="100000"/>
              </a:lnSpc>
              <a:buClr>
                <a:srgbClr val="000000"/>
              </a:buClr>
              <a:buFont typeface="Arial"/>
              <a:buChar char="•"/>
            </a:pPr>
            <a:r>
              <a:rPr b="1" lang="en-US" sz="1800" spc="-1" strike="noStrike">
                <a:solidFill>
                  <a:srgbClr val="000000"/>
                </a:solidFill>
                <a:latin typeface="Times New Roman"/>
                <a:ea typeface="DejaVu Sans"/>
              </a:rPr>
              <a:t>Line 4 </a:t>
            </a:r>
            <a:r>
              <a:rPr b="0" lang="en-US" sz="1800" spc="-1" strike="noStrike">
                <a:solidFill>
                  <a:srgbClr val="000000"/>
                </a:solidFill>
                <a:latin typeface="Times New Roman"/>
                <a:ea typeface="DejaVu Sans"/>
              </a:rPr>
              <a:t> This is a breakdown of working memory (RAM). Don't worry if a large amount of your memory is used. Linux keeps recently used programs in memory to speed up performance if they are run again. If another process needs that memory, they can easily be cleared to accommodate this.</a:t>
            </a:r>
            <a:endParaRPr b="0" lang="en-US" sz="1800" spc="-1" strike="noStrike">
              <a:latin typeface="Arial"/>
            </a:endParaRPr>
          </a:p>
          <a:p>
            <a:pPr marL="285840" indent="-285120" algn="just">
              <a:lnSpc>
                <a:spcPct val="100000"/>
              </a:lnSpc>
              <a:buClr>
                <a:srgbClr val="000000"/>
              </a:buClr>
              <a:buFont typeface="Arial"/>
              <a:buChar char="•"/>
            </a:pPr>
            <a:r>
              <a:rPr b="1" lang="en-US" sz="1800" spc="-1" strike="noStrike">
                <a:solidFill>
                  <a:srgbClr val="000000"/>
                </a:solidFill>
                <a:latin typeface="Times New Roman"/>
                <a:ea typeface="DejaVu Sans"/>
              </a:rPr>
              <a:t>Line 5</a:t>
            </a:r>
            <a:r>
              <a:rPr b="0" lang="en-US" sz="1800" spc="-1" strike="noStrike">
                <a:solidFill>
                  <a:srgbClr val="000000"/>
                </a:solidFill>
                <a:latin typeface="Times New Roman"/>
                <a:ea typeface="DejaVu Sans"/>
              </a:rPr>
              <a:t> This is a breakdown of Virtual memory on your system. If a large amount of this is in use, you may want to consider increasing it's size. For most people with most modern systems having gigabytes of RAM you shouldn't experience any issues here.</a:t>
            </a:r>
            <a:endParaRPr b="0" lang="en-US" sz="1800" spc="-1" strike="noStrike">
              <a:latin typeface="Arial"/>
            </a:endParaRPr>
          </a:p>
          <a:p>
            <a:pPr marL="285840" indent="-285120" algn="just">
              <a:lnSpc>
                <a:spcPct val="100000"/>
              </a:lnSpc>
              <a:buClr>
                <a:srgbClr val="000000"/>
              </a:buClr>
              <a:buFont typeface="Arial"/>
              <a:buChar char="•"/>
            </a:pPr>
            <a:r>
              <a:rPr b="1" lang="en-US" sz="1800" spc="-1" strike="noStrike">
                <a:solidFill>
                  <a:srgbClr val="000000"/>
                </a:solidFill>
                <a:latin typeface="Times New Roman"/>
                <a:ea typeface="DejaVu Sans"/>
              </a:rPr>
              <a:t>Lines 6 - ---</a:t>
            </a:r>
            <a:r>
              <a:rPr b="0" lang="en-US" sz="1800" spc="-1" strike="noStrike">
                <a:solidFill>
                  <a:srgbClr val="000000"/>
                </a:solidFill>
                <a:latin typeface="Times New Roman"/>
                <a:ea typeface="DejaVu Sans"/>
              </a:rPr>
              <a:t> Finally is a listing of the most resource intensive processes</a:t>
            </a:r>
            <a:endParaRPr b="0" lang="en-US" sz="1800" spc="-1" strike="noStrike">
              <a:latin typeface="Arial"/>
            </a:endParaRPr>
          </a:p>
          <a:p>
            <a:pPr>
              <a:lnSpc>
                <a:spcPct val="100000"/>
              </a:lnSpc>
            </a:pPr>
            <a:endParaRPr b="0" lang="en-US" sz="1800" spc="-1" strike="noStrike">
              <a:latin typeface="Arial"/>
            </a:endParaRPr>
          </a:p>
        </p:txBody>
      </p:sp>
      <p:sp>
        <p:nvSpPr>
          <p:cNvPr id="181"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D7BC8B7B-E6B1-4696-B136-D0CD0A1FFF2C}" type="datetime1">
              <a:rPr b="0" lang="en-US" sz="900" spc="-1" strike="noStrike">
                <a:solidFill>
                  <a:srgbClr val="ffffff"/>
                </a:solidFill>
                <a:latin typeface="Calibri"/>
              </a:rPr>
              <a:t>01/22/2023</a:t>
            </a:fld>
            <a:endParaRPr b="0" lang="en-US" sz="900" spc="-1" strike="noStrike">
              <a:latin typeface="Arial"/>
            </a:endParaRPr>
          </a:p>
        </p:txBody>
      </p:sp>
      <p:sp>
        <p:nvSpPr>
          <p:cNvPr id="182"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207817DB-95B6-4E3F-A1DA-AD8B789B6D01}"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2438280" y="277920"/>
            <a:ext cx="777168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PROCESS MANAGEMENT</a:t>
            </a:r>
            <a:endParaRPr b="0" lang="en-US" sz="3000" spc="-1" strike="noStrike">
              <a:latin typeface="Arial"/>
            </a:endParaRPr>
          </a:p>
        </p:txBody>
      </p:sp>
      <p:sp>
        <p:nvSpPr>
          <p:cNvPr id="184" name="CustomShape 2"/>
          <p:cNvSpPr/>
          <p:nvPr/>
        </p:nvSpPr>
        <p:spPr>
          <a:xfrm>
            <a:off x="2438280" y="1590840"/>
            <a:ext cx="7703280" cy="4349160"/>
          </a:xfrm>
          <a:prstGeom prst="rect">
            <a:avLst/>
          </a:prstGeom>
          <a:noFill/>
          <a:ln w="9360">
            <a:noFill/>
          </a:ln>
        </p:spPr>
        <p:style>
          <a:lnRef idx="0"/>
          <a:fillRef idx="0"/>
          <a:effectRef idx="0"/>
          <a:fontRef idx="minor"/>
        </p:style>
        <p:txBody>
          <a:bodyPr lIns="90000" rIns="90000" tIns="45000" bIns="45000">
            <a:noAutofit/>
          </a:bodyPr>
          <a:p>
            <a:pPr marL="271440" indent="-270720" algn="just">
              <a:lnSpc>
                <a:spcPct val="100000"/>
              </a:lnSpc>
              <a:spcBef>
                <a:spcPts val="601"/>
              </a:spcBef>
              <a:tabLst>
                <a:tab algn="l" pos="0"/>
              </a:tabLst>
            </a:pPr>
            <a:r>
              <a:rPr b="0" lang="en-GB" sz="2000" spc="-1" strike="noStrike" u="sng">
                <a:solidFill>
                  <a:srgbClr val="000000"/>
                </a:solidFill>
                <a:uFillTx/>
                <a:latin typeface="Century Schoolbook"/>
                <a:ea typeface="DejaVu Sans"/>
              </a:rPr>
              <a:t>Commands</a:t>
            </a:r>
            <a:r>
              <a:rPr b="1" lang="en-GB" sz="2000" spc="-1" strike="noStrike" u="sng">
                <a:solidFill>
                  <a:srgbClr val="000000"/>
                </a:solidFill>
                <a:uFillTx/>
                <a:latin typeface="Century Schoolbook"/>
                <a:ea typeface="DejaVu Sans"/>
              </a:rPr>
              <a:t> </a:t>
            </a:r>
            <a:endParaRPr b="0" lang="en-US" sz="20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kill</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Stops a program. The program is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specified by </a:t>
            </a:r>
            <a:r>
              <a:rPr b="0" lang="en-GB" sz="2000" spc="-1" strike="noStrike" u="sng">
                <a:solidFill>
                  <a:srgbClr val="000000"/>
                </a:solidFill>
                <a:uFillTx/>
                <a:latin typeface="Century Schoolbook"/>
                <a:ea typeface="DejaVu Sans"/>
              </a:rPr>
              <a:t>process ID</a:t>
            </a:r>
            <a:r>
              <a:rPr b="0" lang="en-GB" sz="2000" spc="-1" strike="noStrike">
                <a:solidFill>
                  <a:srgbClr val="000000"/>
                </a:solidFill>
                <a:latin typeface="Century Schoolbook"/>
                <a:ea typeface="DejaVu Sans"/>
              </a:rPr>
              <a:t>. </a:t>
            </a:r>
            <a:endParaRPr b="0" lang="en-US" sz="20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killall</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Stops a program. The program  is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specified by </a:t>
            </a:r>
            <a:r>
              <a:rPr b="0" lang="en-GB" sz="2000" spc="-1" strike="noStrike" u="sng">
                <a:solidFill>
                  <a:srgbClr val="000000"/>
                </a:solidFill>
                <a:uFillTx/>
                <a:latin typeface="Century Schoolbook"/>
                <a:ea typeface="DejaVu Sans"/>
              </a:rPr>
              <a:t>name</a:t>
            </a:r>
            <a:r>
              <a:rPr b="0" lang="en-GB" sz="2000" spc="-1" strike="noStrike">
                <a:solidFill>
                  <a:srgbClr val="000000"/>
                </a:solidFill>
                <a:latin typeface="Century Schoolbook"/>
                <a:ea typeface="DejaVu Sans"/>
              </a:rPr>
              <a:t>. </a:t>
            </a:r>
            <a:endParaRPr b="0" lang="en-US" sz="20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ps</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Shows process status</a:t>
            </a:r>
            <a:r>
              <a:rPr b="0" lang="en-GB" sz="2000" spc="-1" strike="noStrike">
                <a:solidFill>
                  <a:srgbClr val="000000"/>
                </a:solidFill>
                <a:latin typeface="Century Schoolbook"/>
                <a:ea typeface="DejaVu Sans"/>
              </a:rPr>
              <a:t>	</a:t>
            </a:r>
            <a:endParaRPr b="0" lang="en-US" sz="20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top</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Shows system usage statistics</a:t>
            </a:r>
            <a:endParaRPr b="0" lang="en-US" sz="2000" spc="-1" strike="noStrike">
              <a:latin typeface="Arial"/>
            </a:endParaRPr>
          </a:p>
        </p:txBody>
      </p:sp>
      <p:sp>
        <p:nvSpPr>
          <p:cNvPr id="185"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9C471FF7-1597-4B87-9232-E77B95C07331}" type="datetime1">
              <a:rPr b="0" lang="en-US" sz="900" spc="-1" strike="noStrike">
                <a:solidFill>
                  <a:srgbClr val="ffffff"/>
                </a:solidFill>
                <a:latin typeface="Calibri"/>
              </a:rPr>
              <a:t>01/22/2023</a:t>
            </a:fld>
            <a:endParaRPr b="0" lang="en-US" sz="900" spc="-1" strike="noStrike">
              <a:latin typeface="Arial"/>
            </a:endParaRPr>
          </a:p>
        </p:txBody>
      </p:sp>
      <p:sp>
        <p:nvSpPr>
          <p:cNvPr id="186"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77857DEC-FD08-4ACB-89F8-D9AB1D228AAA}"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097280" y="1845720"/>
            <a:ext cx="10057680" cy="4022640"/>
          </a:xfrm>
          <a:prstGeom prst="rect">
            <a:avLst/>
          </a:prstGeom>
          <a:noFill/>
          <a:ln>
            <a:noFill/>
          </a:ln>
        </p:spPr>
        <p:style>
          <a:lnRef idx="0"/>
          <a:fillRef idx="0"/>
          <a:effectRef idx="0"/>
          <a:fontRef idx="minor"/>
        </p:style>
        <p:txBody>
          <a:bodyPr lIns="0" rIns="0" tIns="45000" bIns="45000">
            <a:noAutofit/>
          </a:bodyPr>
          <a:p>
            <a:pPr marL="91440" indent="-90720">
              <a:lnSpc>
                <a:spcPct val="90000"/>
              </a:lnSpc>
              <a:spcBef>
                <a:spcPts val="1199"/>
              </a:spcBef>
              <a:spcAft>
                <a:spcPts val="201"/>
              </a:spcAft>
              <a:buClr>
                <a:srgbClr val="9dbfbe"/>
              </a:buClr>
              <a:buFont typeface="Calibri"/>
              <a:buChar char=" "/>
            </a:pPr>
            <a:r>
              <a:rPr b="0" lang="en-US" sz="2000" spc="-1" strike="noStrike" u="sng">
                <a:solidFill>
                  <a:srgbClr val="0000ff"/>
                </a:solidFill>
                <a:uFillTx/>
                <a:latin typeface="Calibri"/>
                <a:hlinkClick r:id="rId1"/>
              </a:rPr>
              <a:t>https://linoxide.com/linux-command/essential-linux-basic-commands/</a:t>
            </a:r>
            <a:endParaRPr b="0" lang="en-US" sz="2000" spc="-1" strike="noStrike">
              <a:latin typeface="Arial"/>
            </a:endParaRPr>
          </a:p>
          <a:p>
            <a:pPr marL="91440" indent="-90720">
              <a:lnSpc>
                <a:spcPct val="90000"/>
              </a:lnSpc>
              <a:spcBef>
                <a:spcPts val="1199"/>
              </a:spcBef>
              <a:spcAft>
                <a:spcPts val="201"/>
              </a:spcAft>
              <a:buClr>
                <a:srgbClr val="9dbfbe"/>
              </a:buClr>
              <a:buFont typeface="Calibri"/>
              <a:buChar char=" "/>
            </a:pPr>
            <a:r>
              <a:rPr b="0" lang="en-US" sz="2000" spc="-1" strike="noStrike" u="sng">
                <a:solidFill>
                  <a:srgbClr val="0000ff"/>
                </a:solidFill>
                <a:uFillTx/>
                <a:latin typeface="Calibri"/>
                <a:hlinkClick r:id="rId2"/>
              </a:rPr>
              <a:t>https://linoxide.com/linux-how-to/linux-commands-brief-outline-examples/</a:t>
            </a:r>
            <a:endParaRPr b="0" lang="en-US" sz="2000" spc="-1" strike="noStrike">
              <a:latin typeface="Arial"/>
            </a:endParaRPr>
          </a:p>
          <a:p>
            <a:pPr marL="91440" indent="-90720">
              <a:lnSpc>
                <a:spcPct val="90000"/>
              </a:lnSpc>
              <a:spcBef>
                <a:spcPts val="1199"/>
              </a:spcBef>
              <a:spcAft>
                <a:spcPts val="201"/>
              </a:spcAft>
              <a:buClr>
                <a:srgbClr val="9dbfbe"/>
              </a:buClr>
              <a:buFont typeface="Calibri"/>
              <a:buChar char=" "/>
            </a:pPr>
            <a:r>
              <a:rPr b="0" lang="en-US" sz="2000" spc="-1" strike="noStrike" u="sng">
                <a:solidFill>
                  <a:srgbClr val="0000ff"/>
                </a:solidFill>
                <a:uFillTx/>
                <a:latin typeface="Calibri"/>
                <a:hlinkClick r:id="rId3"/>
              </a:rPr>
              <a:t>https://www.maketecheasier.com/file-permissions-what-does-chmod-777-means/</a:t>
            </a:r>
            <a:endParaRPr b="0" lang="en-US" sz="2000" spc="-1" strike="noStrike">
              <a:latin typeface="Arial"/>
            </a:endParaRPr>
          </a:p>
        </p:txBody>
      </p:sp>
      <p:sp>
        <p:nvSpPr>
          <p:cNvPr id="188" name="CustomShape 2"/>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0D29A1EC-2320-4138-BB89-D1D76562C5C3}" type="datetime1">
              <a:rPr b="0" lang="en-US" sz="900" spc="-1" strike="noStrike">
                <a:solidFill>
                  <a:srgbClr val="ffffff"/>
                </a:solidFill>
                <a:latin typeface="Calibri"/>
              </a:rPr>
              <a:t>01/22/2023</a:t>
            </a:fld>
            <a:endParaRPr b="0" lang="en-US" sz="900" spc="-1" strike="noStrike">
              <a:latin typeface="Arial"/>
            </a:endParaRPr>
          </a:p>
        </p:txBody>
      </p:sp>
      <p:sp>
        <p:nvSpPr>
          <p:cNvPr id="189" name="CustomShape 3"/>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96E26E5-C62A-4CA5-A1B1-DD558487356C}"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1981080" y="274680"/>
            <a:ext cx="746676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BASIC COMMANDS</a:t>
            </a:r>
            <a:endParaRPr b="0" lang="en-US" sz="3000" spc="-1" strike="noStrike">
              <a:latin typeface="Arial"/>
            </a:endParaRPr>
          </a:p>
        </p:txBody>
      </p:sp>
      <p:sp>
        <p:nvSpPr>
          <p:cNvPr id="100" name="CustomShape 2"/>
          <p:cNvSpPr/>
          <p:nvPr/>
        </p:nvSpPr>
        <p:spPr>
          <a:xfrm>
            <a:off x="2418120" y="1717560"/>
            <a:ext cx="7052400" cy="4529880"/>
          </a:xfrm>
          <a:prstGeom prst="rect">
            <a:avLst/>
          </a:prstGeom>
          <a:noFill/>
          <a:ln w="9360">
            <a:noFill/>
          </a:ln>
        </p:spPr>
        <p:style>
          <a:lnRef idx="0"/>
          <a:fillRef idx="0"/>
          <a:effectRef idx="0"/>
          <a:fontRef idx="minor"/>
        </p:style>
        <p:txBody>
          <a:bodyPr lIns="90000" rIns="90000" tIns="45000" bIns="45000">
            <a:noAutofit/>
          </a:bodyPr>
          <a:p>
            <a:pPr marL="271440" indent="-270720" algn="just">
              <a:lnSpc>
                <a:spcPct val="100000"/>
              </a:lnSpc>
              <a:spcBef>
                <a:spcPts val="601"/>
              </a:spcBef>
              <a:tabLst>
                <a:tab algn="l" pos="0"/>
              </a:tabLst>
            </a:pPr>
            <a:r>
              <a:rPr b="1" lang="en-GB" sz="2000" spc="-1" strike="noStrike" u="sng">
                <a:solidFill>
                  <a:srgbClr val="000000"/>
                </a:solidFill>
                <a:uFillTx/>
                <a:latin typeface="Century Schoolbook"/>
                <a:ea typeface="DejaVu Sans"/>
              </a:rPr>
              <a:t>How to run commands</a:t>
            </a:r>
            <a:endParaRPr b="0" lang="en-US" sz="20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ourier New"/>
                <a:ea typeface="DejaVu Sans"/>
              </a:rPr>
              <a:t>Between</a:t>
            </a:r>
            <a:r>
              <a:rPr b="0" lang="en-GB" sz="1800" spc="-1" strike="noStrike">
                <a:solidFill>
                  <a:srgbClr val="000000"/>
                </a:solidFill>
                <a:latin typeface="Century Schoolbook"/>
                <a:ea typeface="DejaVu Sans"/>
              </a:rPr>
              <a:t> command name, options and arguments, </a:t>
            </a:r>
            <a:r>
              <a:rPr b="0" lang="en-GB" sz="1800" spc="-1" strike="noStrike" u="sng">
                <a:solidFill>
                  <a:srgbClr val="000000"/>
                </a:solidFill>
                <a:uFillTx/>
                <a:latin typeface="Century Schoolbook"/>
                <a:ea typeface="DejaVu Sans"/>
              </a:rPr>
              <a:t>space</a:t>
            </a:r>
            <a:r>
              <a:rPr b="0" lang="en-GB" sz="1800" spc="-1" strike="noStrike">
                <a:solidFill>
                  <a:srgbClr val="000000"/>
                </a:solidFill>
                <a:latin typeface="Century Schoolbook"/>
                <a:ea typeface="DejaVu Sans"/>
              </a:rPr>
              <a:t> is necessary. </a:t>
            </a:r>
            <a:endParaRPr b="0" lang="en-US" sz="1800" spc="-1" strike="noStrike">
              <a:latin typeface="Arial"/>
            </a:endParaRPr>
          </a:p>
          <a:p>
            <a:pPr marL="271440" indent="-270720" algn="just">
              <a:lnSpc>
                <a:spcPct val="100000"/>
              </a:lnSpc>
              <a:spcBef>
                <a:spcPts val="601"/>
              </a:spcBef>
              <a:tabLst>
                <a:tab algn="l" pos="0"/>
              </a:tabLst>
            </a:pPr>
            <a:endParaRPr b="0" lang="en-US" sz="18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Options always start with </a:t>
            </a:r>
            <a:r>
              <a:rPr b="0" lang="en-GB" sz="1800" spc="-1" strike="noStrike">
                <a:solidFill>
                  <a:srgbClr val="000000"/>
                </a:solidFill>
                <a:latin typeface="Verdana"/>
                <a:ea typeface="DejaVu Sans"/>
              </a:rPr>
              <a:t>“</a:t>
            </a:r>
            <a:r>
              <a:rPr b="0" lang="en-GB" sz="1800" spc="-1" strike="noStrike">
                <a:solidFill>
                  <a:srgbClr val="000000"/>
                </a:solidFill>
                <a:latin typeface="Century Schoolbook"/>
                <a:ea typeface="DejaVu Sans"/>
              </a:rPr>
              <a:t>-</a:t>
            </a:r>
            <a:r>
              <a:rPr b="0" lang="en-GB" sz="1800" spc="-1" strike="noStrike">
                <a:solidFill>
                  <a:srgbClr val="000000"/>
                </a:solidFill>
                <a:latin typeface="Verdana"/>
                <a:ea typeface="DejaVu Sans"/>
              </a:rPr>
              <a:t>”</a:t>
            </a:r>
            <a:endParaRPr b="0" lang="en-US" sz="1800" spc="-1" strike="noStrike">
              <a:latin typeface="Arial"/>
            </a:endParaRPr>
          </a:p>
          <a:p>
            <a:pPr marL="271440" indent="-270720" algn="just">
              <a:lnSpc>
                <a:spcPct val="100000"/>
              </a:lnSpc>
              <a:spcBef>
                <a:spcPts val="601"/>
              </a:spcBef>
              <a:tabLst>
                <a:tab algn="l" pos="0"/>
              </a:tabLst>
            </a:pPr>
            <a:endParaRPr b="0" lang="en-US" sz="1800" spc="-1" strike="noStrike">
              <a:latin typeface="Arial"/>
            </a:endParaRPr>
          </a:p>
          <a:p>
            <a:pPr marL="271440" indent="-270720" algn="just">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1800" spc="-1" strike="noStrike">
                <a:solidFill>
                  <a:srgbClr val="000000"/>
                </a:solidFill>
                <a:latin typeface="Century Schoolbook"/>
                <a:ea typeface="DejaVu Sans"/>
              </a:rPr>
              <a:t>Example:</a:t>
            </a:r>
            <a:endParaRPr b="0" lang="en-US" sz="1800" spc="-1" strike="noStrike">
              <a:latin typeface="Arial"/>
            </a:endParaRPr>
          </a:p>
          <a:p>
            <a:pPr marL="271440" indent="-270720" algn="just">
              <a:lnSpc>
                <a:spcPct val="100000"/>
              </a:lnSpc>
              <a:spcBef>
                <a:spcPts val="601"/>
              </a:spcBef>
              <a:tabLst>
                <a:tab algn="l" pos="0"/>
              </a:tabLst>
            </a:pPr>
            <a:r>
              <a:rPr b="0" lang="en-GB" sz="1800" spc="-1" strike="noStrike">
                <a:solidFill>
                  <a:srgbClr val="000000"/>
                </a:solidFill>
                <a:latin typeface="Century Schoolbook"/>
                <a:ea typeface="DejaVu Sans"/>
              </a:rPr>
              <a:t>	</a:t>
            </a:r>
            <a:r>
              <a:rPr b="0" lang="en-GB" sz="1800" spc="-1" strike="noStrike">
                <a:solidFill>
                  <a:srgbClr val="000000"/>
                </a:solidFill>
                <a:latin typeface="Courier New"/>
                <a:ea typeface="DejaVu Sans"/>
              </a:rPr>
              <a:t>cd</a:t>
            </a:r>
            <a:r>
              <a:rPr b="0" lang="en-GB" sz="1800" spc="-1" strike="noStrike">
                <a:solidFill>
                  <a:srgbClr val="000000"/>
                </a:solidFill>
                <a:latin typeface="Century Schoolbook"/>
                <a:ea typeface="DejaVu Sans"/>
              </a:rPr>
              <a:t>  ..</a:t>
            </a:r>
            <a:endParaRPr b="0" lang="en-US" sz="1800" spc="-1" strike="noStrike">
              <a:latin typeface="Arial"/>
            </a:endParaRPr>
          </a:p>
          <a:p>
            <a:pPr marL="271440" indent="-270720" algn="just">
              <a:lnSpc>
                <a:spcPct val="100000"/>
              </a:lnSpc>
              <a:spcBef>
                <a:spcPts val="601"/>
              </a:spcBef>
              <a:tabLst>
                <a:tab algn="l" pos="0"/>
              </a:tabLst>
            </a:pPr>
            <a:r>
              <a:rPr b="0" lang="en-GB" sz="1800" spc="-1" strike="noStrike">
                <a:solidFill>
                  <a:srgbClr val="000000"/>
                </a:solidFill>
                <a:latin typeface="Century Schoolbook"/>
                <a:ea typeface="DejaVu Sans"/>
              </a:rPr>
              <a:t>	</a:t>
            </a:r>
            <a:r>
              <a:rPr b="0" lang="en-GB" sz="1800" spc="-1" strike="noStrike">
                <a:solidFill>
                  <a:srgbClr val="000000"/>
                </a:solidFill>
                <a:latin typeface="Courier New"/>
                <a:ea typeface="DejaVu Sans"/>
              </a:rPr>
              <a:t>ls  –l </a:t>
            </a:r>
            <a:endParaRPr b="0" lang="en-US" sz="1800" spc="-1" strike="noStrike">
              <a:latin typeface="Arial"/>
            </a:endParaRPr>
          </a:p>
          <a:p>
            <a:pPr marL="271440" indent="-270720" algn="just">
              <a:lnSpc>
                <a:spcPct val="100000"/>
              </a:lnSpc>
              <a:spcBef>
                <a:spcPts val="601"/>
              </a:spcBef>
              <a:tabLst>
                <a:tab algn="l" pos="0"/>
              </a:tabLst>
            </a:pPr>
            <a:r>
              <a:rPr b="0" lang="en-GB" sz="1800" spc="-1" strike="noStrike">
                <a:solidFill>
                  <a:srgbClr val="000000"/>
                </a:solidFill>
                <a:latin typeface="Courier New"/>
                <a:ea typeface="DejaVu Sans"/>
              </a:rPr>
              <a:t>   </a:t>
            </a:r>
            <a:r>
              <a:rPr b="0" lang="en-GB" sz="1800" spc="-1" strike="noStrike">
                <a:solidFill>
                  <a:srgbClr val="000000"/>
                </a:solidFill>
                <a:latin typeface="Courier New"/>
                <a:ea typeface="DejaVu Sans"/>
              </a:rPr>
              <a:t>mv</a:t>
            </a:r>
            <a:r>
              <a:rPr b="0" lang="en-GB" sz="1800" spc="-1" strike="noStrike">
                <a:solidFill>
                  <a:srgbClr val="000000"/>
                </a:solidFill>
                <a:latin typeface="Century Schoolbook"/>
                <a:ea typeface="DejaVu Sans"/>
              </a:rPr>
              <a:t>  fileA  fileB</a:t>
            </a:r>
            <a:endParaRPr b="0" lang="en-US" sz="1800" spc="-1" strike="noStrike">
              <a:latin typeface="Arial"/>
            </a:endParaRPr>
          </a:p>
        </p:txBody>
      </p:sp>
      <p:sp>
        <p:nvSpPr>
          <p:cNvPr id="101"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BA902C79-EE7A-484B-AB08-FFFEB8BFA804}" type="datetime1">
              <a:rPr b="0" lang="en-US" sz="900" spc="-1" strike="noStrike">
                <a:solidFill>
                  <a:srgbClr val="ffffff"/>
                </a:solidFill>
                <a:latin typeface="Calibri"/>
              </a:rPr>
              <a:t>01/22/2023</a:t>
            </a:fld>
            <a:endParaRPr b="0" lang="en-US" sz="900" spc="-1" strike="noStrike">
              <a:latin typeface="Arial"/>
            </a:endParaRPr>
          </a:p>
        </p:txBody>
      </p:sp>
      <p:sp>
        <p:nvSpPr>
          <p:cNvPr id="102"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F2AFC277-4E74-488D-81EE-C8EBDC181C9B}"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942560" y="59040"/>
            <a:ext cx="7466760" cy="88884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BASIC COMMANDS</a:t>
            </a:r>
            <a:endParaRPr b="0" lang="en-US" sz="3000" spc="-1" strike="noStrike">
              <a:latin typeface="Arial"/>
            </a:endParaRPr>
          </a:p>
        </p:txBody>
      </p:sp>
      <p:sp>
        <p:nvSpPr>
          <p:cNvPr id="104" name="CustomShape 2"/>
          <p:cNvSpPr/>
          <p:nvPr/>
        </p:nvSpPr>
        <p:spPr>
          <a:xfrm>
            <a:off x="2501640" y="948600"/>
            <a:ext cx="7052400" cy="5328000"/>
          </a:xfrm>
          <a:prstGeom prst="rect">
            <a:avLst/>
          </a:prstGeom>
          <a:noFill/>
          <a:ln w="9360">
            <a:noFill/>
          </a:ln>
        </p:spPr>
        <p:style>
          <a:lnRef idx="0"/>
          <a:fillRef idx="0"/>
          <a:effectRef idx="0"/>
          <a:fontRef idx="minor"/>
        </p:style>
        <p:txBody>
          <a:bodyPr lIns="90000" rIns="90000" tIns="45000" bIns="45000">
            <a:noAutofit/>
          </a:bodyPr>
          <a:p>
            <a:pPr marL="271440" indent="-270720">
              <a:lnSpc>
                <a:spcPct val="90000"/>
              </a:lnSpc>
              <a:spcBef>
                <a:spcPts val="601"/>
              </a:spcBef>
              <a:tabLst>
                <a:tab algn="l" pos="0"/>
              </a:tabLst>
            </a:pPr>
            <a:r>
              <a:rPr b="1" lang="en-US" sz="2400" spc="-1" strike="noStrike" u="sng">
                <a:solidFill>
                  <a:srgbClr val="000000"/>
                </a:solidFill>
                <a:uFillTx/>
                <a:latin typeface="Times New Roman"/>
                <a:ea typeface="DejaVu Sans"/>
              </a:rPr>
              <a:t>File Handling </a:t>
            </a:r>
            <a:r>
              <a:rPr b="1" lang="en-GB" sz="2400" spc="-1" strike="noStrike" u="sng">
                <a:solidFill>
                  <a:srgbClr val="000000"/>
                </a:solidFill>
                <a:uFillTx/>
                <a:latin typeface="Times New Roman"/>
                <a:ea typeface="DejaVu Sans"/>
              </a:rPr>
              <a:t>Commands</a:t>
            </a:r>
            <a:endParaRPr b="0" lang="en-US" sz="24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cat: After concatenation Displays a Text File content</a:t>
            </a:r>
            <a:endParaRPr b="0" lang="en-US" sz="2000" spc="-1" strike="noStrike">
              <a:latin typeface="Arial"/>
            </a:endParaRPr>
          </a:p>
          <a:p>
            <a:pPr lvl="1" marL="7286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$cat filename </a:t>
            </a:r>
            <a:endParaRPr b="0" lang="en-US" sz="2000" spc="-1" strike="noStrike">
              <a:latin typeface="Arial"/>
            </a:endParaRPr>
          </a:p>
          <a:p>
            <a:pPr lvl="1" marL="7286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$cat file.txt</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cp: Copy one or more files to another location  </a:t>
            </a:r>
            <a:endParaRPr b="0" lang="en-US" sz="2000" spc="-1" strike="noStrike">
              <a:latin typeface="Arial"/>
            </a:endParaRPr>
          </a:p>
          <a:p>
            <a:pPr lvl="1" marL="7286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$cp&lt; Source&gt; &lt;destination&gt;  </a:t>
            </a:r>
            <a:endParaRPr b="0" lang="en-US" sz="2000" spc="-1" strike="noStrike">
              <a:latin typeface="Arial"/>
            </a:endParaRPr>
          </a:p>
          <a:p>
            <a:pPr lvl="1" marL="7286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$cp file1.txt file2.txt</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mkdir: create a directory/folder  ---- touch file.txt</a:t>
            </a:r>
            <a:endParaRPr b="0" lang="en-US" sz="2000" spc="-1" strike="noStrike">
              <a:latin typeface="Arial"/>
            </a:endParaRPr>
          </a:p>
          <a:p>
            <a:pPr lvl="1" marL="7286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$mkdir &lt;directory name or path&gt;   </a:t>
            </a:r>
            <a:endParaRPr b="0" lang="en-US" sz="2000" spc="-1" strike="noStrike">
              <a:latin typeface="Arial"/>
            </a:endParaRPr>
          </a:p>
          <a:p>
            <a:pPr lvl="1" marL="7286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 mkdir OSLab1</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rm: Deletes a File </a:t>
            </a:r>
            <a:endParaRPr b="0" lang="en-US" sz="2000" spc="-1" strike="noStrike">
              <a:latin typeface="Arial"/>
            </a:endParaRPr>
          </a:p>
          <a:p>
            <a:pPr lvl="1" marL="7286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$rm &lt;file name or path&gt;   </a:t>
            </a:r>
            <a:endParaRPr b="0" lang="en-US" sz="2000" spc="-1" strike="noStrike">
              <a:latin typeface="Arial"/>
            </a:endParaRPr>
          </a:p>
          <a:p>
            <a:pPr lvl="1" marL="7286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$rm file.txt</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grep: Finds a String </a:t>
            </a:r>
            <a:endParaRPr b="0" lang="en-US" sz="2000" spc="-1" strike="noStrike">
              <a:latin typeface="Arial"/>
            </a:endParaRPr>
          </a:p>
          <a:p>
            <a:pPr lvl="1" marL="7286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Grep –r “lab”</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endParaRPr b="0" lang="en-US" sz="2000" spc="-1" strike="noStrike">
              <a:latin typeface="Arial"/>
            </a:endParaRPr>
          </a:p>
          <a:p>
            <a:pPr marL="271440" indent="-270720">
              <a:lnSpc>
                <a:spcPct val="90000"/>
              </a:lnSpc>
              <a:spcBef>
                <a:spcPts val="601"/>
              </a:spcBef>
              <a:tabLst>
                <a:tab algn="l" pos="0"/>
              </a:tabLst>
            </a:pPr>
            <a:endParaRPr b="0" lang="en-US" sz="2000" spc="-1" strike="noStrike">
              <a:latin typeface="Arial"/>
            </a:endParaRPr>
          </a:p>
        </p:txBody>
      </p:sp>
      <p:sp>
        <p:nvSpPr>
          <p:cNvPr id="105"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C30A62D3-74CE-471D-8E3E-9C6CC88C4108}" type="datetime1">
              <a:rPr b="0" lang="en-US" sz="900" spc="-1" strike="noStrike">
                <a:solidFill>
                  <a:srgbClr val="ffffff"/>
                </a:solidFill>
                <a:latin typeface="Calibri"/>
              </a:rPr>
              <a:t>01/22/2023</a:t>
            </a:fld>
            <a:endParaRPr b="0" lang="en-US" sz="900" spc="-1" strike="noStrike">
              <a:latin typeface="Arial"/>
            </a:endParaRPr>
          </a:p>
        </p:txBody>
      </p:sp>
      <p:sp>
        <p:nvSpPr>
          <p:cNvPr id="106"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D314DD9-F075-4EBF-9590-2A08EDCA6EE4}"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1468080" y="1275120"/>
            <a:ext cx="7803720" cy="1735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2a70d0"/>
                </a:solidFill>
                <a:latin typeface="arial"/>
                <a:ea typeface="DejaVu Sans"/>
              </a:rPr>
              <a:t>Example Usage</a:t>
            </a:r>
            <a:endParaRPr b="0" lang="en-US" sz="1800" spc="-1" strike="noStrike">
              <a:latin typeface="Arial"/>
            </a:endParaRPr>
          </a:p>
          <a:p>
            <a:pPr>
              <a:lnSpc>
                <a:spcPct val="100000"/>
              </a:lnSpc>
            </a:pPr>
            <a:r>
              <a:rPr b="0" lang="en-US" sz="1800" spc="-1" strike="noStrike">
                <a:solidFill>
                  <a:srgbClr val="454545"/>
                </a:solidFill>
                <a:latin typeface="Verdana"/>
                <a:ea typeface="DejaVu Sans"/>
              </a:rPr>
              <a:t>Let's say want to quickly locate the phrase "</a:t>
            </a:r>
            <a:r>
              <a:rPr b="1" lang="en-US" sz="1800" spc="-1" strike="noStrike">
                <a:solidFill>
                  <a:srgbClr val="454545"/>
                </a:solidFill>
                <a:latin typeface="Verdana"/>
                <a:ea typeface="DejaVu Sans"/>
              </a:rPr>
              <a:t>our products</a:t>
            </a:r>
            <a:r>
              <a:rPr b="0" lang="en-US" sz="1800" spc="-1" strike="noStrike">
                <a:solidFill>
                  <a:srgbClr val="454545"/>
                </a:solidFill>
                <a:latin typeface="Verdana"/>
                <a:ea typeface="DejaVu Sans"/>
              </a:rPr>
              <a:t>" in HTML files on your machine. Let's start by searching a single file. Here, our </a:t>
            </a:r>
            <a:r>
              <a:rPr b="0" i="1" lang="en-US" sz="1800" spc="-1" strike="noStrike">
                <a:solidFill>
                  <a:srgbClr val="454545"/>
                </a:solidFill>
                <a:latin typeface="Verdana"/>
                <a:ea typeface="DejaVu Sans"/>
              </a:rPr>
              <a:t>PATTERN</a:t>
            </a:r>
            <a:r>
              <a:rPr b="0" lang="en-US" sz="1800" spc="-1" strike="noStrike">
                <a:solidFill>
                  <a:srgbClr val="454545"/>
                </a:solidFill>
                <a:latin typeface="Verdana"/>
                <a:ea typeface="DejaVu Sans"/>
              </a:rPr>
              <a:t> is </a:t>
            </a:r>
            <a:r>
              <a:rPr b="1" lang="en-US" sz="1800" spc="-1" strike="noStrike">
                <a:solidFill>
                  <a:srgbClr val="454545"/>
                </a:solidFill>
                <a:latin typeface="Verdana"/>
                <a:ea typeface="DejaVu Sans"/>
              </a:rPr>
              <a:t>"our products"</a:t>
            </a:r>
            <a:r>
              <a:rPr b="0" lang="en-US" sz="1800" spc="-1" strike="noStrike">
                <a:solidFill>
                  <a:srgbClr val="454545"/>
                </a:solidFill>
                <a:latin typeface="Verdana"/>
                <a:ea typeface="DejaVu Sans"/>
              </a:rPr>
              <a:t> and our </a:t>
            </a:r>
            <a:r>
              <a:rPr b="0" i="1" lang="en-US" sz="1800" spc="-1" strike="noStrike">
                <a:solidFill>
                  <a:srgbClr val="454545"/>
                </a:solidFill>
                <a:latin typeface="Verdana"/>
                <a:ea typeface="DejaVu Sans"/>
              </a:rPr>
              <a:t>FILE</a:t>
            </a:r>
            <a:r>
              <a:rPr b="0" lang="en-US" sz="1800" spc="-1" strike="noStrike">
                <a:solidFill>
                  <a:srgbClr val="454545"/>
                </a:solidFill>
                <a:latin typeface="Verdana"/>
                <a:ea typeface="DejaVu Sans"/>
              </a:rPr>
              <a:t> is </a:t>
            </a:r>
            <a:r>
              <a:rPr b="1" lang="en-US" sz="1800" spc="-1" strike="noStrike">
                <a:solidFill>
                  <a:srgbClr val="454545"/>
                </a:solidFill>
                <a:latin typeface="Verdana"/>
                <a:ea typeface="DejaVu Sans"/>
              </a:rPr>
              <a:t>product-listing.html</a:t>
            </a:r>
            <a:r>
              <a:rPr b="0" lang="en-US" sz="1800" spc="-1" strike="noStrike">
                <a:solidFill>
                  <a:srgbClr val="454545"/>
                </a:solidFill>
                <a:latin typeface="Verdana"/>
                <a:ea typeface="DejaVu Sans"/>
              </a:rPr>
              <a:t>.</a:t>
            </a:r>
            <a:endParaRPr b="0" lang="en-US" sz="1800" spc="-1" strike="noStrike">
              <a:latin typeface="Arial"/>
            </a:endParaRPr>
          </a:p>
          <a:p>
            <a:pPr>
              <a:lnSpc>
                <a:spcPct val="100000"/>
              </a:lnSpc>
            </a:pPr>
            <a:endParaRPr b="0" lang="en-US" sz="1800" spc="-1" strike="noStrike">
              <a:latin typeface="Arial"/>
            </a:endParaRPr>
          </a:p>
        </p:txBody>
      </p:sp>
      <p:pic>
        <p:nvPicPr>
          <p:cNvPr id="108" name="Picture 2" descr="grepping a simple string with a single file as the input"/>
          <p:cNvPicPr/>
          <p:nvPr/>
        </p:nvPicPr>
        <p:blipFill>
          <a:blip r:embed="rId1"/>
          <a:stretch/>
        </p:blipFill>
        <p:spPr>
          <a:xfrm>
            <a:off x="1584000" y="2826000"/>
            <a:ext cx="7572960" cy="25952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942560" y="59040"/>
            <a:ext cx="7466760" cy="88884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BASIC COMMANDS</a:t>
            </a:r>
            <a:endParaRPr b="0" lang="en-US" sz="3000" spc="-1" strike="noStrike">
              <a:latin typeface="Arial"/>
            </a:endParaRPr>
          </a:p>
        </p:txBody>
      </p:sp>
      <p:sp>
        <p:nvSpPr>
          <p:cNvPr id="110" name="CustomShape 2"/>
          <p:cNvSpPr/>
          <p:nvPr/>
        </p:nvSpPr>
        <p:spPr>
          <a:xfrm>
            <a:off x="2501640" y="948600"/>
            <a:ext cx="7052400" cy="5328000"/>
          </a:xfrm>
          <a:prstGeom prst="rect">
            <a:avLst/>
          </a:prstGeom>
          <a:noFill/>
          <a:ln w="9360">
            <a:noFill/>
          </a:ln>
        </p:spPr>
        <p:style>
          <a:lnRef idx="0"/>
          <a:fillRef idx="0"/>
          <a:effectRef idx="0"/>
          <a:fontRef idx="minor"/>
        </p:style>
        <p:txBody>
          <a:bodyPr lIns="90000" rIns="90000" tIns="45000" bIns="45000">
            <a:noAutofit/>
          </a:bodyPr>
          <a:p>
            <a:pPr marL="271440" indent="-270720">
              <a:lnSpc>
                <a:spcPct val="90000"/>
              </a:lnSpc>
              <a:spcBef>
                <a:spcPts val="601"/>
              </a:spcBef>
              <a:tabLst>
                <a:tab algn="l" pos="0"/>
              </a:tabLst>
            </a:pPr>
            <a:r>
              <a:rPr b="1" lang="en-US" sz="2400" spc="-1" strike="noStrike" u="sng">
                <a:solidFill>
                  <a:srgbClr val="000000"/>
                </a:solidFill>
                <a:uFillTx/>
                <a:latin typeface="Times New Roman"/>
                <a:ea typeface="DejaVu Sans"/>
              </a:rPr>
              <a:t>File Handling </a:t>
            </a:r>
            <a:r>
              <a:rPr b="1" lang="en-GB" sz="2400" spc="-1" strike="noStrike" u="sng">
                <a:solidFill>
                  <a:srgbClr val="000000"/>
                </a:solidFill>
                <a:uFillTx/>
                <a:latin typeface="Times New Roman"/>
                <a:ea typeface="DejaVu Sans"/>
              </a:rPr>
              <a:t>Commands</a:t>
            </a:r>
            <a:endParaRPr b="0" lang="en-US" sz="24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mv: move the file/files</a:t>
            </a:r>
            <a:endParaRPr b="0" lang="en-US" sz="2000" spc="-1" strike="noStrike">
              <a:latin typeface="Arial"/>
            </a:endParaRPr>
          </a:p>
          <a:p>
            <a:pPr lvl="1" marL="7286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$mv &lt;source&gt; &lt;destination&gt;  </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head: Displays the Beginning of a File </a:t>
            </a:r>
            <a:endParaRPr b="0" lang="en-US" sz="2000" spc="-1" strike="noStrike">
              <a:latin typeface="Arial"/>
            </a:endParaRPr>
          </a:p>
          <a:p>
            <a:pPr lvl="1" marL="7286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 head -1 months   </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tail: Displays the End of a File  </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sort: Displays a File in Order  </a:t>
            </a:r>
            <a:endParaRPr b="0" lang="en-US" sz="2000" spc="-1" strike="noStrike">
              <a:latin typeface="Arial"/>
            </a:endParaRPr>
          </a:p>
          <a:p>
            <a:pPr marL="271440" indent="-270720">
              <a:lnSpc>
                <a:spcPct val="90000"/>
              </a:lnSpc>
              <a:spcBef>
                <a:spcPts val="601"/>
              </a:spcBef>
              <a:tabLst>
                <a:tab algn="l" pos="0"/>
              </a:tabLst>
            </a:pPr>
            <a:endParaRPr b="0" lang="en-US" sz="2000" spc="-1" strike="noStrike">
              <a:latin typeface="Arial"/>
            </a:endParaRPr>
          </a:p>
        </p:txBody>
      </p:sp>
      <p:sp>
        <p:nvSpPr>
          <p:cNvPr id="111"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AC861EE2-9645-47E6-82BF-6090EB0A936A}" type="datetime1">
              <a:rPr b="0" lang="en-US" sz="900" spc="-1" strike="noStrike">
                <a:solidFill>
                  <a:srgbClr val="ffffff"/>
                </a:solidFill>
                <a:latin typeface="Calibri"/>
              </a:rPr>
              <a:t>01/22/2023</a:t>
            </a:fld>
            <a:endParaRPr b="0" lang="en-US" sz="900" spc="-1" strike="noStrike">
              <a:latin typeface="Arial"/>
            </a:endParaRPr>
          </a:p>
        </p:txBody>
      </p:sp>
      <p:sp>
        <p:nvSpPr>
          <p:cNvPr id="112"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E75669D4-3321-4455-A45D-579F78800365}"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981080" y="274680"/>
            <a:ext cx="746676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BASIC COMMANDS</a:t>
            </a:r>
            <a:endParaRPr b="0" lang="en-US" sz="3000" spc="-1" strike="noStrike">
              <a:latin typeface="Arial"/>
            </a:endParaRPr>
          </a:p>
        </p:txBody>
      </p:sp>
      <p:sp>
        <p:nvSpPr>
          <p:cNvPr id="114" name="CustomShape 2"/>
          <p:cNvSpPr/>
          <p:nvPr/>
        </p:nvSpPr>
        <p:spPr>
          <a:xfrm>
            <a:off x="2514600" y="1600200"/>
            <a:ext cx="7052400" cy="4529880"/>
          </a:xfrm>
          <a:prstGeom prst="rect">
            <a:avLst/>
          </a:prstGeom>
          <a:noFill/>
          <a:ln w="9360">
            <a:noFill/>
          </a:ln>
        </p:spPr>
        <p:style>
          <a:lnRef idx="0"/>
          <a:fillRef idx="0"/>
          <a:effectRef idx="0"/>
          <a:fontRef idx="minor"/>
        </p:style>
        <p:txBody>
          <a:bodyPr lIns="90000" rIns="90000" tIns="45000" bIns="45000">
            <a:noAutofit/>
          </a:bodyPr>
          <a:p>
            <a:pPr marL="271440" indent="-270720">
              <a:lnSpc>
                <a:spcPct val="90000"/>
              </a:lnSpc>
              <a:spcBef>
                <a:spcPts val="601"/>
              </a:spcBef>
              <a:tabLst>
                <a:tab algn="l" pos="0"/>
              </a:tabLst>
            </a:pPr>
            <a:r>
              <a:rPr b="1" lang="en-GB" sz="2400" spc="-1" strike="noStrike" u="sng">
                <a:solidFill>
                  <a:srgbClr val="000000"/>
                </a:solidFill>
                <a:uFillTx/>
                <a:latin typeface="Times New Roman"/>
                <a:ea typeface="DejaVu Sans"/>
              </a:rPr>
              <a:t>Commands</a:t>
            </a:r>
            <a:endParaRPr b="0" lang="en-US" sz="24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ls</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show files in current position</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cd</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change directory</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cp</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copy file or directory</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mv</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move file or directory</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rm</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remove file or directory</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pwd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show current directory</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mkdir</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create directory</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rmdir</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remove directory</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less, more</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display file contents</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man</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command read the online manual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page for a command </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whatis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give brief description of a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command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r>
              <a:rPr b="0" lang="en-GB" sz="2000" spc="-1" strike="noStrike">
                <a:solidFill>
                  <a:srgbClr val="000000"/>
                </a:solidFill>
                <a:latin typeface="Times New Roman"/>
                <a:ea typeface="DejaVu Sans"/>
              </a:rPr>
              <a:t>	</a:t>
            </a:r>
            <a:endParaRPr b="0" lang="en-US" sz="2000" spc="-1" strike="noStrike">
              <a:latin typeface="Arial"/>
            </a:endParaRPr>
          </a:p>
          <a:p>
            <a:pPr marL="271440" indent="-270720">
              <a:lnSpc>
                <a:spcPct val="90000"/>
              </a:lnSpc>
              <a:spcBef>
                <a:spcPts val="601"/>
              </a:spcBef>
              <a:tabLst>
                <a:tab algn="l" pos="0"/>
              </a:tabLst>
            </a:pPr>
            <a:endParaRPr b="0" lang="en-US" sz="2000" spc="-1" strike="noStrike">
              <a:latin typeface="Arial"/>
            </a:endParaRPr>
          </a:p>
        </p:txBody>
      </p:sp>
      <p:sp>
        <p:nvSpPr>
          <p:cNvPr id="115"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FB7CB120-12BE-4C59-BACD-EA3B9ABE2AEB}" type="datetime1">
              <a:rPr b="0" lang="en-US" sz="900" spc="-1" strike="noStrike">
                <a:solidFill>
                  <a:srgbClr val="ffffff"/>
                </a:solidFill>
                <a:latin typeface="Calibri"/>
              </a:rPr>
              <a:t>01/22/2023</a:t>
            </a:fld>
            <a:endParaRPr b="0" lang="en-US" sz="900" spc="-1" strike="noStrike">
              <a:latin typeface="Arial"/>
            </a:endParaRPr>
          </a:p>
        </p:txBody>
      </p:sp>
      <p:sp>
        <p:nvSpPr>
          <p:cNvPr id="116"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0EB5FCB-99CC-48B2-9877-108F6BDED27F}"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981080" y="274680"/>
            <a:ext cx="746676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BASIC COMMANDS</a:t>
            </a:r>
            <a:endParaRPr b="0" lang="en-US" sz="3000" spc="-1" strike="noStrike">
              <a:latin typeface="Arial"/>
            </a:endParaRPr>
          </a:p>
        </p:txBody>
      </p:sp>
      <p:sp>
        <p:nvSpPr>
          <p:cNvPr id="118" name="CustomShape 2"/>
          <p:cNvSpPr/>
          <p:nvPr/>
        </p:nvSpPr>
        <p:spPr>
          <a:xfrm>
            <a:off x="2400480" y="1417680"/>
            <a:ext cx="8000280" cy="4776840"/>
          </a:xfrm>
          <a:prstGeom prst="rect">
            <a:avLst/>
          </a:prstGeom>
          <a:noFill/>
          <a:ln w="9360">
            <a:noFill/>
          </a:ln>
        </p:spPr>
        <p:style>
          <a:lnRef idx="0"/>
          <a:fillRef idx="0"/>
          <a:effectRef idx="0"/>
          <a:fontRef idx="minor"/>
        </p:style>
        <p:txBody>
          <a:bodyPr lIns="90000" rIns="90000" tIns="45000" bIns="45000">
            <a:noAutofit/>
          </a:bodyPr>
          <a:p>
            <a:pPr marL="271440" indent="-270720">
              <a:lnSpc>
                <a:spcPct val="90000"/>
              </a:lnSpc>
              <a:spcBef>
                <a:spcPts val="601"/>
              </a:spcBef>
              <a:tabLst>
                <a:tab algn="l" pos="0"/>
              </a:tabLst>
            </a:pPr>
            <a:r>
              <a:rPr b="1" lang="en-GB" sz="2400" spc="-1" strike="noStrike" u="sng">
                <a:solidFill>
                  <a:srgbClr val="000000"/>
                </a:solidFill>
                <a:uFillTx/>
                <a:latin typeface="Times New Roman"/>
                <a:ea typeface="DejaVu Sans"/>
              </a:rPr>
              <a:t>Commands</a:t>
            </a:r>
            <a:endParaRPr b="0" lang="en-US" sz="24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Who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Display login name ,date , time  and terminal  </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Whoami</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Display only the user name  </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Pwd</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Displays the path of the current working directory  </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Date</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Displays current time and date</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Clear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Clears the terminal screen  </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Echo</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Displays the message on screen </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Exit</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Exit the Shell</a:t>
            </a:r>
            <a:endParaRPr b="0" lang="en-US" sz="2000" spc="-1" strike="noStrike">
              <a:latin typeface="Arial"/>
            </a:endParaRPr>
          </a:p>
          <a:p>
            <a:pPr marL="271440" indent="-270720">
              <a:lnSpc>
                <a:spcPct val="9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US" sz="2000" spc="-1" strike="noStrike">
                <a:solidFill>
                  <a:srgbClr val="000000"/>
                </a:solidFill>
                <a:latin typeface="Times New Roman"/>
                <a:ea typeface="DejaVu Sans"/>
              </a:rPr>
              <a:t>Touch                creates new file</a:t>
            </a:r>
            <a:endParaRPr b="0" lang="en-US" sz="2000" spc="-1" strike="noStrike">
              <a:latin typeface="Arial"/>
            </a:endParaRPr>
          </a:p>
          <a:p>
            <a:pPr>
              <a:lnSpc>
                <a:spcPct val="90000"/>
              </a:lnSpc>
              <a:spcBef>
                <a:spcPts val="601"/>
              </a:spcBef>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Times New Roman"/>
                <a:ea typeface="DejaVu Sans"/>
              </a:rPr>
              <a:t>	</a:t>
            </a:r>
            <a:endParaRPr b="0" lang="en-US" sz="2000" spc="-1" strike="noStrike">
              <a:latin typeface="Arial"/>
            </a:endParaRPr>
          </a:p>
          <a:p>
            <a:pPr marL="271440" indent="-270720">
              <a:lnSpc>
                <a:spcPct val="90000"/>
              </a:lnSpc>
              <a:spcBef>
                <a:spcPts val="601"/>
              </a:spcBef>
              <a:tabLst>
                <a:tab algn="l" pos="0"/>
              </a:tabLst>
            </a:pPr>
            <a:endParaRPr b="0" lang="en-US" sz="2000" spc="-1" strike="noStrike">
              <a:latin typeface="Arial"/>
            </a:endParaRPr>
          </a:p>
        </p:txBody>
      </p:sp>
      <p:sp>
        <p:nvSpPr>
          <p:cNvPr id="119"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3AA61F74-12E4-4823-8701-85E4BA411D45}" type="datetime1">
              <a:rPr b="0" lang="en-US" sz="900" spc="-1" strike="noStrike">
                <a:solidFill>
                  <a:srgbClr val="ffffff"/>
                </a:solidFill>
                <a:latin typeface="Calibri"/>
              </a:rPr>
              <a:t>01/22/2023</a:t>
            </a:fld>
            <a:endParaRPr b="0" lang="en-US" sz="900" spc="-1" strike="noStrike">
              <a:latin typeface="Arial"/>
            </a:endParaRPr>
          </a:p>
        </p:txBody>
      </p:sp>
      <p:sp>
        <p:nvSpPr>
          <p:cNvPr id="120"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CE1569F-8D9A-4109-BA02-76161E6DB6AE}"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981080" y="274680"/>
            <a:ext cx="7466760" cy="1142280"/>
          </a:xfrm>
          <a:prstGeom prst="rect">
            <a:avLst/>
          </a:prstGeom>
          <a:noFill/>
          <a:ln w="9360">
            <a:noFill/>
          </a:ln>
        </p:spPr>
        <p:style>
          <a:lnRef idx="0"/>
          <a:fillRef idx="0"/>
          <a:effectRef idx="0"/>
          <a:fontRef idx="minor"/>
        </p:style>
        <p:txBody>
          <a:bodyPr lIns="90000" rIns="90000" tIns="46800" bIns="46800" anchor="b">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3000" spc="-1" strike="noStrike">
                <a:solidFill>
                  <a:srgbClr val="575f6d"/>
                </a:solidFill>
                <a:latin typeface="Century Schoolbook"/>
                <a:ea typeface="DejaVu Sans"/>
              </a:rPr>
              <a:t>BASIC COMMANDS</a:t>
            </a:r>
            <a:endParaRPr b="0" lang="en-US" sz="3000" spc="-1" strike="noStrike">
              <a:latin typeface="Arial"/>
            </a:endParaRPr>
          </a:p>
        </p:txBody>
      </p:sp>
      <p:sp>
        <p:nvSpPr>
          <p:cNvPr id="122" name="CustomShape 2"/>
          <p:cNvSpPr/>
          <p:nvPr/>
        </p:nvSpPr>
        <p:spPr>
          <a:xfrm>
            <a:off x="2514600" y="1600200"/>
            <a:ext cx="7052400" cy="4529880"/>
          </a:xfrm>
          <a:prstGeom prst="rect">
            <a:avLst/>
          </a:prstGeom>
          <a:noFill/>
          <a:ln w="9360">
            <a:noFill/>
          </a:ln>
        </p:spPr>
        <p:style>
          <a:lnRef idx="0"/>
          <a:fillRef idx="0"/>
          <a:effectRef idx="0"/>
          <a:fontRef idx="minor"/>
        </p:style>
        <p:txBody>
          <a:bodyPr lIns="90000" rIns="90000" tIns="45000" bIns="45000">
            <a:noAutofit/>
          </a:bodyPr>
          <a:p>
            <a:pPr marL="271440" indent="-270720">
              <a:lnSpc>
                <a:spcPct val="100000"/>
              </a:lnSpc>
              <a:spcBef>
                <a:spcPts val="601"/>
              </a:spcBef>
              <a:tabLst>
                <a:tab algn="l" pos="0"/>
              </a:tabLst>
            </a:pPr>
            <a:r>
              <a:rPr b="1" lang="en-GB" sz="2400" spc="-1" strike="noStrike" u="sng">
                <a:solidFill>
                  <a:srgbClr val="000000"/>
                </a:solidFill>
                <a:uFillTx/>
                <a:latin typeface="Century Schoolbook"/>
                <a:ea typeface="DejaVu Sans"/>
              </a:rPr>
              <a:t>Commands</a:t>
            </a:r>
            <a:endParaRPr b="0" lang="en-US" sz="2400" spc="-1" strike="noStrike">
              <a:latin typeface="Arial"/>
            </a:endParaRPr>
          </a:p>
          <a:p>
            <a:pPr marL="2714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su</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switch user</a:t>
            </a:r>
            <a:endParaRPr b="0" lang="en-US" sz="2000" spc="-1" strike="noStrike">
              <a:latin typeface="Arial"/>
            </a:endParaRPr>
          </a:p>
          <a:p>
            <a:pPr marL="2714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passwd</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change password</a:t>
            </a:r>
            <a:endParaRPr b="0" lang="en-US" sz="2000" spc="-1" strike="noStrike">
              <a:latin typeface="Arial"/>
            </a:endParaRPr>
          </a:p>
          <a:p>
            <a:pPr marL="2714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adduser</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create new user account</a:t>
            </a:r>
            <a:endParaRPr b="0" lang="en-US" sz="2000" spc="-1" strike="noStrike">
              <a:latin typeface="Arial"/>
            </a:endParaRPr>
          </a:p>
          <a:p>
            <a:pPr lvl="1" marL="7286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i="1" lang="en-GB" sz="2000" spc="-1" strike="noStrike">
                <a:solidFill>
                  <a:srgbClr val="000000"/>
                </a:solidFill>
                <a:latin typeface="Century Schoolbook"/>
                <a:ea typeface="DejaVu Sans"/>
              </a:rPr>
              <a:t>sudo adduser username</a:t>
            </a:r>
            <a:endParaRPr b="0" lang="en-US" sz="2000" spc="-1" strike="noStrike">
              <a:latin typeface="Arial"/>
            </a:endParaRPr>
          </a:p>
          <a:p>
            <a:pPr lvl="1" marL="7286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i="1" lang="en-GB" sz="2000" spc="-1" strike="noStrike">
                <a:solidFill>
                  <a:srgbClr val="000000"/>
                </a:solidFill>
                <a:latin typeface="Century Schoolbook"/>
                <a:ea typeface="DejaVu Sans"/>
              </a:rPr>
              <a:t>sudo su username  (to check the created user)</a:t>
            </a:r>
            <a:endParaRPr b="0" lang="en-US" sz="2000" spc="-1" strike="noStrike">
              <a:latin typeface="Arial"/>
            </a:endParaRPr>
          </a:p>
          <a:p>
            <a:pPr marL="2714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userdel</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delete user account</a:t>
            </a:r>
            <a:endParaRPr b="0" lang="en-US" sz="2000" spc="-1" strike="noStrike">
              <a:latin typeface="Arial"/>
            </a:endParaRPr>
          </a:p>
          <a:p>
            <a:pPr marL="2714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df</a:t>
            </a:r>
            <a:r>
              <a:rPr b="0" lang="en-GB" sz="2000" spc="-1" strike="noStrike">
                <a:solidFill>
                  <a:srgbClr val="000000"/>
                </a:solidFill>
                <a:latin typeface="Courier New"/>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show disk space usage</a:t>
            </a:r>
            <a:endParaRPr b="0" lang="en-US" sz="2000" spc="-1" strike="noStrike">
              <a:latin typeface="Arial"/>
            </a:endParaRPr>
          </a:p>
          <a:p>
            <a:pPr marL="2714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lang="en-GB" sz="2000" spc="-1" strike="noStrike">
                <a:solidFill>
                  <a:srgbClr val="000000"/>
                </a:solidFill>
                <a:latin typeface="Courier New"/>
                <a:ea typeface="DejaVu Sans"/>
              </a:rPr>
              <a:t>shutdown</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	</a:t>
            </a:r>
            <a:r>
              <a:rPr b="0" lang="en-GB" sz="2000" spc="-1" strike="noStrike">
                <a:solidFill>
                  <a:srgbClr val="000000"/>
                </a:solidFill>
                <a:latin typeface="Century Schoolbook"/>
                <a:ea typeface="DejaVu Sans"/>
              </a:rPr>
              <a:t>reboot or turn off machine</a:t>
            </a:r>
            <a:endParaRPr b="0" lang="en-US" sz="2000" spc="-1" strike="noStrike">
              <a:latin typeface="Arial"/>
            </a:endParaRPr>
          </a:p>
          <a:p>
            <a:pPr lvl="1" marL="728640" indent="-270720">
              <a:lnSpc>
                <a:spcPct val="100000"/>
              </a:lnSpc>
              <a:spcBef>
                <a:spcPts val="601"/>
              </a:spcBef>
              <a:buClr>
                <a:srgbClr val="fe8637"/>
              </a:buClr>
              <a:buSzPct val="70000"/>
              <a:buFont typeface="Wingdings" charset="2"/>
              <a:buChar char=""/>
              <a:tabLst>
                <a:tab algn="l" pos="911160"/>
                <a:tab algn="l" pos="1825560"/>
                <a:tab algn="l" pos="2739960"/>
                <a:tab algn="l" pos="3654360"/>
                <a:tab algn="l" pos="4568760"/>
                <a:tab algn="l" pos="5483160"/>
                <a:tab algn="l" pos="6397560"/>
                <a:tab algn="l" pos="7311960"/>
                <a:tab algn="l" pos="8226360"/>
                <a:tab algn="l" pos="9140760"/>
                <a:tab algn="l" pos="10055160"/>
              </a:tabLst>
            </a:pPr>
            <a:r>
              <a:rPr b="0" i="1" lang="en-GB" sz="2000" spc="-1" strike="noStrike">
                <a:solidFill>
                  <a:srgbClr val="000000"/>
                </a:solidFill>
                <a:latin typeface="Century Schoolbook"/>
                <a:ea typeface="DejaVu Sans"/>
              </a:rPr>
              <a:t>sudo shutdown now</a:t>
            </a:r>
            <a:r>
              <a:rPr b="0" lang="en-GB" sz="2000" spc="-1" strike="noStrike">
                <a:solidFill>
                  <a:srgbClr val="000000"/>
                </a:solidFill>
                <a:latin typeface="Century Schoolbook"/>
                <a:ea typeface="DejaVu Sans"/>
              </a:rPr>
              <a:t>	</a:t>
            </a:r>
            <a:endParaRPr b="0" lang="en-US" sz="2000" spc="-1" strike="noStrike">
              <a:latin typeface="Arial"/>
            </a:endParaRPr>
          </a:p>
        </p:txBody>
      </p:sp>
      <p:sp>
        <p:nvSpPr>
          <p:cNvPr id="123" name="CustomShape 3"/>
          <p:cNvSpPr/>
          <p:nvPr/>
        </p:nvSpPr>
        <p:spPr>
          <a:xfrm>
            <a:off x="1097280" y="6459840"/>
            <a:ext cx="2471400" cy="364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368409F1-91E0-41F1-9BBF-48C45253D0F8}" type="datetime1">
              <a:rPr b="0" lang="en-US" sz="900" spc="-1" strike="noStrike">
                <a:solidFill>
                  <a:srgbClr val="ffffff"/>
                </a:solidFill>
                <a:latin typeface="Calibri"/>
              </a:rPr>
              <a:t>01/22/2023</a:t>
            </a:fld>
            <a:endParaRPr b="0" lang="en-US" sz="900" spc="-1" strike="noStrike">
              <a:latin typeface="Arial"/>
            </a:endParaRPr>
          </a:p>
        </p:txBody>
      </p:sp>
      <p:sp>
        <p:nvSpPr>
          <p:cNvPr id="124" name="CustomShape 4"/>
          <p:cNvSpPr/>
          <p:nvPr/>
        </p:nvSpPr>
        <p:spPr>
          <a:xfrm>
            <a:off x="9900360" y="6459840"/>
            <a:ext cx="1311480" cy="3643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51D7B388-5E73-4ED2-9DBE-87479C24401A}" type="slidenum">
              <a:rPr b="0" lang="en-GB" sz="1050" spc="-1" strike="noStrike">
                <a:solidFill>
                  <a:srgbClr val="ffffff"/>
                </a:solidFill>
                <a:latin typeface="Calibri"/>
              </a:rPr>
              <a:t>19</a:t>
            </a:fld>
            <a:endParaRPr b="0" lang="en-US" sz="105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2904</TotalTime>
  <Application>LibreOffice/6.4.7.2$Linux_X86_64 LibreOffice_project/40$Build-2</Application>
  <Words>1696</Words>
  <Paragraphs>261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2018-09-03T10:44:44Z</dcterms:created>
  <dc:creator>sumaira mustafa</dc:creator>
  <dc:description/>
  <dc:language>en-US</dc:language>
  <cp:lastModifiedBy/>
  <dcterms:modified xsi:type="dcterms:W3CDTF">2023-01-22T09:28:58Z</dcterms:modified>
  <cp:revision>43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19</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