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214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Display &amp; Keyboard Programming</a:t>
            </a:r>
            <a:endParaRPr lang="en-US" dirty="0"/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457200" y="6165451"/>
            <a:ext cx="8305800" cy="42360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2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Sabbir Ahmad | Dept. of CSE, BUET</a:t>
            </a:r>
          </a:p>
        </p:txBody>
      </p:sp>
    </p:spTree>
    <p:extLst>
      <p:ext uri="{BB962C8B-B14F-4D97-AF65-F5344CB8AC3E}">
        <p14:creationId xmlns:p14="http://schemas.microsoft.com/office/powerpoint/2010/main" val="2349582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that is currently being displayed</a:t>
            </a:r>
          </a:p>
          <a:p>
            <a:r>
              <a:rPr lang="en-US" dirty="0" smtClean="0"/>
              <a:t>For 80x25 text mode:</a:t>
            </a:r>
          </a:p>
          <a:p>
            <a:pPr lvl="1">
              <a:buFontTx/>
              <a:buChar char="-"/>
            </a:pPr>
            <a:r>
              <a:rPr lang="en-US" dirty="0" smtClean="0"/>
              <a:t>Memory requirement = 80*25 = 2000 words = 4000 bytes</a:t>
            </a:r>
          </a:p>
          <a:p>
            <a:pPr lvl="1">
              <a:buFontTx/>
              <a:buChar char="-"/>
            </a:pPr>
            <a:r>
              <a:rPr lang="en-US" dirty="0" smtClean="0"/>
              <a:t>So, display doesn’t use all the 4KB (4096 bytes) in the page</a:t>
            </a:r>
          </a:p>
          <a:p>
            <a:r>
              <a:rPr lang="en-US" dirty="0" smtClean="0"/>
              <a:t>Active display page is displayed on the screen row by row</a:t>
            </a:r>
          </a:p>
          <a:p>
            <a:r>
              <a:rPr lang="en-US" dirty="0" smtClean="0"/>
              <a:t>Can be considered as a 2D-array stored in row-major order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Display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2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byte of the word that specifies a display character 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describes:</a:t>
            </a:r>
          </a:p>
          <a:p>
            <a:pPr lvl="1">
              <a:buFontTx/>
              <a:buChar char="-"/>
            </a:pPr>
            <a:r>
              <a:rPr lang="en-US" dirty="0" smtClean="0"/>
              <a:t>The color</a:t>
            </a:r>
          </a:p>
          <a:p>
            <a:pPr lvl="1">
              <a:buFontTx/>
              <a:buChar char="-"/>
            </a:pPr>
            <a:r>
              <a:rPr lang="en-US" dirty="0" smtClean="0"/>
              <a:t>Intensity</a:t>
            </a:r>
          </a:p>
          <a:p>
            <a:pPr lvl="1">
              <a:buFontTx/>
              <a:buChar char="-"/>
            </a:pPr>
            <a:r>
              <a:rPr lang="en-US" dirty="0" smtClean="0"/>
              <a:t>Background color</a:t>
            </a:r>
          </a:p>
          <a:p>
            <a:pPr lvl="1">
              <a:buFontTx/>
              <a:buChar char="-"/>
            </a:pPr>
            <a:r>
              <a:rPr lang="en-US" dirty="0" smtClean="0"/>
              <a:t>Blinking</a:t>
            </a:r>
          </a:p>
          <a:p>
            <a:pPr lvl="1">
              <a:buFontTx/>
              <a:buChar char="-"/>
            </a:pPr>
            <a:r>
              <a:rPr lang="en-US" dirty="0" smtClean="0"/>
              <a:t>Underline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Byte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4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modes of operation (modes 0-3)</a:t>
            </a:r>
          </a:p>
          <a:p>
            <a:r>
              <a:rPr lang="en-US" dirty="0" smtClean="0"/>
              <a:t>A “1” in bit position of attribute byte selects the attribute</a:t>
            </a:r>
          </a:p>
          <a:p>
            <a:pPr lvl="1">
              <a:buFontTx/>
              <a:buChar char="-"/>
            </a:pPr>
            <a:r>
              <a:rPr lang="en-US" dirty="0" smtClean="0"/>
              <a:t>Bits: 0-2, color of the character (210-RGB)</a:t>
            </a:r>
          </a:p>
          <a:p>
            <a:pPr lvl="1">
              <a:buFontTx/>
              <a:buChar char="-"/>
            </a:pPr>
            <a:r>
              <a:rPr lang="en-US" dirty="0" smtClean="0"/>
              <a:t>Bit: 3, intensity</a:t>
            </a:r>
          </a:p>
          <a:p>
            <a:pPr lvl="1">
              <a:buFontTx/>
              <a:buChar char="-"/>
            </a:pPr>
            <a:r>
              <a:rPr lang="en-US" dirty="0" smtClean="0"/>
              <a:t>Bits: 4-6, background color (654-RGB)</a:t>
            </a:r>
          </a:p>
          <a:p>
            <a:pPr lvl="1">
              <a:buFontTx/>
              <a:buChar char="-"/>
            </a:pPr>
            <a:r>
              <a:rPr lang="en-US" dirty="0" smtClean="0"/>
              <a:t>Bit: 7, blink 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See examples form book!</a:t>
            </a:r>
          </a:p>
          <a:p>
            <a:pPr>
              <a:buFontTx/>
              <a:buChar char="-"/>
            </a:pPr>
            <a:r>
              <a:rPr lang="en-US" dirty="0" smtClean="0"/>
              <a:t>See additive color wheel!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16-Color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10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Normal </a:t>
            </a:r>
            <a:r>
              <a:rPr lang="en-US" dirty="0" smtClean="0"/>
              <a:t>Video: white character on black background</a:t>
            </a:r>
          </a:p>
          <a:p>
            <a:r>
              <a:rPr lang="en-US" dirty="0" smtClean="0"/>
              <a:t>Reverse Video: black character on white background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monochrome, character can be underlined. </a:t>
            </a:r>
          </a:p>
          <a:p>
            <a:pPr lvl="1">
              <a:buFontTx/>
              <a:buChar char="-"/>
            </a:pPr>
            <a:r>
              <a:rPr lang="en-US" dirty="0" smtClean="0"/>
              <a:t>01h: normal underline</a:t>
            </a:r>
          </a:p>
          <a:p>
            <a:pPr lvl="1">
              <a:buFontTx/>
              <a:buChar char="-"/>
            </a:pPr>
            <a:r>
              <a:rPr lang="en-US" dirty="0" smtClean="0"/>
              <a:t>09h: bright underline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Monochrome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6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display data by moving directly into active display page</a:t>
            </a:r>
          </a:p>
          <a:p>
            <a:r>
              <a:rPr lang="en-US" dirty="0" smtClean="0"/>
              <a:t>For simplicity we use INT 10h: BIOS video screen routine</a:t>
            </a:r>
          </a:p>
          <a:p>
            <a:r>
              <a:rPr lang="en-US" dirty="0" smtClean="0"/>
              <a:t>Video function is selected putting a function number in AH register</a:t>
            </a:r>
          </a:p>
          <a:p>
            <a:endParaRPr lang="en-US" dirty="0" smtClean="0"/>
          </a:p>
          <a:p>
            <a:r>
              <a:rPr lang="en-US" dirty="0" smtClean="0"/>
              <a:t>Lots of example: See from book!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 10h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00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Types </a:t>
            </a:r>
            <a:r>
              <a:rPr lang="en-US" dirty="0" smtClean="0"/>
              <a:t>of key</a:t>
            </a:r>
          </a:p>
          <a:p>
            <a:pPr lvl="1">
              <a:buFontTx/>
              <a:buChar char="-"/>
            </a:pPr>
            <a:r>
              <a:rPr lang="en-US" dirty="0" smtClean="0"/>
              <a:t>ASCII keys</a:t>
            </a:r>
          </a:p>
          <a:p>
            <a:pPr lvl="1">
              <a:buFontTx/>
              <a:buChar char="-"/>
            </a:pPr>
            <a:r>
              <a:rPr lang="en-US" dirty="0" smtClean="0"/>
              <a:t>Shift keys </a:t>
            </a:r>
          </a:p>
          <a:p>
            <a:pPr lvl="1">
              <a:buFontTx/>
              <a:buChar char="-"/>
            </a:pPr>
            <a:r>
              <a:rPr lang="en-US" dirty="0" smtClean="0"/>
              <a:t>Function keys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9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key on keyboard is assigned a unique number</a:t>
            </a:r>
          </a:p>
          <a:p>
            <a:r>
              <a:rPr lang="en-US" dirty="0" smtClean="0"/>
              <a:t>When a key is pressed, keyboard circuit sends the corresponding </a:t>
            </a:r>
            <a:r>
              <a:rPr lang="en-US" dirty="0" smtClean="0"/>
              <a:t>code </a:t>
            </a:r>
            <a:r>
              <a:rPr lang="en-US" dirty="0" smtClean="0"/>
              <a:t>to computer – </a:t>
            </a:r>
            <a:r>
              <a:rPr lang="en-US" dirty="0" smtClean="0">
                <a:solidFill>
                  <a:srgbClr val="FEFAC9"/>
                </a:solidFill>
              </a:rPr>
              <a:t>scan code</a:t>
            </a:r>
          </a:p>
          <a:p>
            <a:r>
              <a:rPr lang="en-US" dirty="0" smtClean="0"/>
              <a:t>Also known as </a:t>
            </a:r>
            <a:r>
              <a:rPr lang="en-US" dirty="0" smtClean="0">
                <a:solidFill>
                  <a:srgbClr val="FEFAC9"/>
                </a:solidFill>
              </a:rPr>
              <a:t>Make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But how to determine Combination of keys!</a:t>
            </a:r>
          </a:p>
          <a:p>
            <a:r>
              <a:rPr lang="en-US" dirty="0" smtClean="0"/>
              <a:t>Or Release of a key!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47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key is released, keyboard circuit sends another code – </a:t>
            </a:r>
            <a:r>
              <a:rPr lang="en-US" dirty="0" smtClean="0">
                <a:solidFill>
                  <a:srgbClr val="FEFAC9"/>
                </a:solidFill>
              </a:rPr>
              <a:t>break code</a:t>
            </a:r>
          </a:p>
          <a:p>
            <a:r>
              <a:rPr lang="en-US" dirty="0" smtClean="0"/>
              <a:t>Break code is derived form scan code by changing the MSB to 1</a:t>
            </a:r>
          </a:p>
          <a:p>
            <a:endParaRPr lang="en-US" dirty="0"/>
          </a:p>
          <a:p>
            <a:r>
              <a:rPr lang="en-US" dirty="0" smtClean="0"/>
              <a:t>Computer doesn’t save information on every key pressed or released</a:t>
            </a:r>
          </a:p>
          <a:p>
            <a:pPr lvl="1">
              <a:buFontTx/>
              <a:buChar char="-"/>
            </a:pPr>
            <a:r>
              <a:rPr lang="en-US" dirty="0" smtClean="0"/>
              <a:t>Only for function keys, INS, shift keys</a:t>
            </a:r>
          </a:p>
          <a:p>
            <a:pPr lvl="1">
              <a:buFontTx/>
              <a:buChar char="-"/>
            </a:pPr>
            <a:r>
              <a:rPr lang="en-US" dirty="0" smtClean="0"/>
              <a:t>Information saved as individual bits called keyboard flags stored in the byte 0040:0017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96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word block of memory queue</a:t>
            </a:r>
          </a:p>
          <a:p>
            <a:r>
              <a:rPr lang="en-US" dirty="0" smtClean="0"/>
              <a:t>To store keys that are typed but not used by the program</a:t>
            </a:r>
          </a:p>
          <a:p>
            <a:r>
              <a:rPr lang="en-US" dirty="0" smtClean="0"/>
              <a:t>Each keystroke stores as a word</a:t>
            </a:r>
          </a:p>
          <a:p>
            <a:pPr lvl="1">
              <a:buFontTx/>
              <a:buChar char="-"/>
            </a:pPr>
            <a:r>
              <a:rPr lang="en-US" dirty="0" smtClean="0"/>
              <a:t>High byte: scan code</a:t>
            </a:r>
          </a:p>
          <a:p>
            <a:pPr lvl="1">
              <a:buFontTx/>
              <a:buChar char="-"/>
            </a:pPr>
            <a:r>
              <a:rPr lang="en-US" dirty="0" smtClean="0"/>
              <a:t>Low byte: ASCII code for ASCII key, 0 for function </a:t>
            </a:r>
            <a:r>
              <a:rPr lang="en-US" dirty="0" smtClean="0"/>
              <a:t>keys</a:t>
            </a:r>
            <a:endParaRPr lang="en-US" dirty="0" smtClean="0"/>
          </a:p>
          <a:p>
            <a:r>
              <a:rPr lang="en-US" dirty="0" smtClean="0"/>
              <a:t>Shift, Ctrl, Alt keys are not stored in the buffer</a:t>
            </a:r>
          </a:p>
          <a:p>
            <a:r>
              <a:rPr lang="en-US" dirty="0" smtClean="0"/>
              <a:t>If a key input is requested and the buffer is empty, the system waits until a key is pressed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0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Keyboard sends a request (interrupt 9) to computer</a:t>
            </a:r>
          </a:p>
          <a:p>
            <a:r>
              <a:rPr lang="en-US" dirty="0" smtClean="0"/>
              <a:t>ISR for interrupt #9 obtains scan code, stores it in a word in the keyboard buffer</a:t>
            </a:r>
          </a:p>
          <a:p>
            <a:r>
              <a:rPr lang="en-US" dirty="0" smtClean="0"/>
              <a:t>INT 21h, function 1 -&gt; reads the ASCII code and shows on the screen</a:t>
            </a:r>
          </a:p>
          <a:p>
            <a:endParaRPr lang="en-US" dirty="0"/>
          </a:p>
          <a:p>
            <a:r>
              <a:rPr lang="en-US" dirty="0" smtClean="0"/>
              <a:t>Use INT 16h, function 0 to get information from buffer</a:t>
            </a:r>
          </a:p>
          <a:p>
            <a:pPr lvl="1">
              <a:buFontTx/>
              <a:buChar char="-"/>
            </a:pPr>
            <a:r>
              <a:rPr lang="en-US" dirty="0" smtClean="0"/>
              <a:t>If buffer is empty, wait for a key press</a:t>
            </a:r>
          </a:p>
          <a:p>
            <a:pPr lvl="1">
              <a:buFontTx/>
              <a:buChar char="-"/>
            </a:pPr>
            <a:r>
              <a:rPr lang="en-US" dirty="0" smtClean="0"/>
              <a:t>Character is not shown </a:t>
            </a:r>
            <a:r>
              <a:rPr lang="en-US" smtClean="0"/>
              <a:t>on screen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2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49455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Circuit that controls display on the monitor</a:t>
            </a:r>
          </a:p>
          <a:p>
            <a:r>
              <a:rPr lang="en-US" dirty="0" smtClean="0"/>
              <a:t>Usually an add-in card, has two basic units</a:t>
            </a:r>
          </a:p>
          <a:p>
            <a:pPr lvl="1">
              <a:buFontTx/>
              <a:buChar char="-"/>
            </a:pPr>
            <a:r>
              <a:rPr lang="en-US" dirty="0" smtClean="0"/>
              <a:t>Display Memory (Video buffer)</a:t>
            </a:r>
          </a:p>
          <a:p>
            <a:pPr lvl="1">
              <a:buFontTx/>
              <a:buChar char="-"/>
            </a:pPr>
            <a:r>
              <a:rPr lang="en-US" dirty="0" smtClean="0"/>
              <a:t>Video Controller</a:t>
            </a:r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Display Memory</a:t>
            </a:r>
          </a:p>
          <a:p>
            <a:pPr lvl="1">
              <a:buFontTx/>
              <a:buChar char="-"/>
            </a:pPr>
            <a:r>
              <a:rPr lang="en-US" dirty="0" smtClean="0"/>
              <a:t>Stores information to be displayed. Accessed by CPU and video controller</a:t>
            </a:r>
          </a:p>
          <a:p>
            <a:pPr lvl="1">
              <a:buFontTx/>
              <a:buChar char="-"/>
            </a:pPr>
            <a:r>
              <a:rPr lang="en-US" dirty="0" smtClean="0"/>
              <a:t>Memory address stars at segment A000h and above</a:t>
            </a:r>
          </a:p>
          <a:p>
            <a:pPr>
              <a:buFontTx/>
              <a:buChar char="-"/>
            </a:pPr>
            <a:r>
              <a:rPr lang="en-US" dirty="0" smtClean="0"/>
              <a:t>Video Controller</a:t>
            </a:r>
          </a:p>
          <a:p>
            <a:pPr lvl="1">
              <a:buFontTx/>
              <a:buChar char="-"/>
            </a:pPr>
            <a:r>
              <a:rPr lang="en-US" dirty="0" smtClean="0"/>
              <a:t>Reads display memory and generates appropriate signals depending on different issues.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Adapters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15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Computer </a:t>
            </a:r>
            <a:r>
              <a:rPr lang="en-US" dirty="0" smtClean="0"/>
              <a:t>uses different techniques and memory requirement to display text and </a:t>
            </a:r>
            <a:r>
              <a:rPr lang="en-US" dirty="0" smtClean="0"/>
              <a:t>graphics</a:t>
            </a:r>
          </a:p>
          <a:p>
            <a:endParaRPr lang="en-US" dirty="0" smtClean="0"/>
          </a:p>
          <a:p>
            <a:r>
              <a:rPr lang="en-US" dirty="0" smtClean="0"/>
              <a:t>So there are two display modes</a:t>
            </a:r>
          </a:p>
          <a:p>
            <a:pPr lvl="1"/>
            <a:r>
              <a:rPr lang="en-US" dirty="0" smtClean="0"/>
              <a:t>Text Mode</a:t>
            </a:r>
          </a:p>
          <a:p>
            <a:pPr lvl="1"/>
            <a:r>
              <a:rPr lang="en-US" dirty="0" smtClean="0"/>
              <a:t>Graphics Mode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6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is divided into columns and rows</a:t>
            </a:r>
          </a:p>
          <a:p>
            <a:pPr lvl="1">
              <a:buFontTx/>
              <a:buChar char="-"/>
            </a:pPr>
            <a:r>
              <a:rPr lang="en-US" dirty="0" smtClean="0"/>
              <a:t>Typically 80 columns by 25 rows</a:t>
            </a:r>
          </a:p>
          <a:p>
            <a:pPr lvl="1">
              <a:buFontTx/>
              <a:buChar char="-"/>
            </a:pPr>
            <a:r>
              <a:rPr lang="en-US" dirty="0" smtClean="0"/>
              <a:t>Character is displayed at each screen </a:t>
            </a:r>
            <a:r>
              <a:rPr lang="en-US" dirty="0" smtClean="0"/>
              <a:t>position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Character generation</a:t>
            </a:r>
          </a:p>
          <a:p>
            <a:pPr lvl="1">
              <a:buFontTx/>
              <a:buChar char="-"/>
            </a:pPr>
            <a:r>
              <a:rPr lang="en-US" dirty="0" smtClean="0"/>
              <a:t>Created form a dot array called a </a:t>
            </a:r>
            <a:r>
              <a:rPr lang="en-US" dirty="0" smtClean="0">
                <a:solidFill>
                  <a:srgbClr val="FFFFFF"/>
                </a:solidFill>
              </a:rPr>
              <a:t>“character cell</a:t>
            </a:r>
            <a:r>
              <a:rPr lang="en-US" dirty="0" smtClean="0"/>
              <a:t>”</a:t>
            </a:r>
          </a:p>
          <a:p>
            <a:pPr lvl="1">
              <a:buFontTx/>
              <a:buChar char="-"/>
            </a:pPr>
            <a:r>
              <a:rPr lang="en-US" dirty="0" smtClean="0"/>
              <a:t>Adapter uses a </a:t>
            </a:r>
            <a:r>
              <a:rPr lang="en-US" dirty="0" smtClean="0">
                <a:solidFill>
                  <a:srgbClr val="FFFFFF"/>
                </a:solidFill>
              </a:rPr>
              <a:t>character generator circuit</a:t>
            </a:r>
            <a:r>
              <a:rPr lang="en-US" dirty="0" smtClean="0"/>
              <a:t> to create dot patterns</a:t>
            </a:r>
          </a:p>
          <a:p>
            <a:pPr lvl="1">
              <a:buFontTx/>
              <a:buChar char="-"/>
            </a:pPr>
            <a:r>
              <a:rPr lang="en-US" dirty="0" smtClean="0"/>
              <a:t>Number of dots in a cell depends on adapter resolution</a:t>
            </a:r>
          </a:p>
          <a:p>
            <a:pPr lvl="1">
              <a:buFontTx/>
              <a:buChar char="-"/>
            </a:pPr>
            <a:r>
              <a:rPr lang="en-US" dirty="0" smtClean="0"/>
              <a:t>Monitor has also resolution, monitor needs to be compatible with adapter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6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Screen </a:t>
            </a:r>
            <a:r>
              <a:rPr lang="en-US" dirty="0" smtClean="0"/>
              <a:t>divided into columns and rows but,</a:t>
            </a:r>
          </a:p>
          <a:p>
            <a:pPr lvl="1">
              <a:buFontTx/>
              <a:buChar char="-"/>
            </a:pPr>
            <a:r>
              <a:rPr lang="en-US" dirty="0" smtClean="0"/>
              <a:t>Each position is called a pixel</a:t>
            </a:r>
          </a:p>
          <a:p>
            <a:pPr lvl="1">
              <a:buFontTx/>
              <a:buChar char="-"/>
            </a:pPr>
            <a:r>
              <a:rPr lang="en-US" dirty="0" smtClean="0"/>
              <a:t>Picture can be displayed by specifying the color of each pixel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 smtClean="0"/>
              <a:t>Details in chapter 16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0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MDA</a:t>
            </a:r>
          </a:p>
          <a:p>
            <a:pPr lvl="1">
              <a:buFontTx/>
              <a:buChar char="-"/>
            </a:pPr>
            <a:r>
              <a:rPr lang="en-US" dirty="0" smtClean="0"/>
              <a:t>Monochrome Display Adapter (text only)</a:t>
            </a:r>
          </a:p>
          <a:p>
            <a:r>
              <a:rPr lang="en-US" dirty="0" smtClean="0"/>
              <a:t>CGA</a:t>
            </a:r>
          </a:p>
          <a:p>
            <a:pPr lvl="1">
              <a:buFontTx/>
              <a:buChar char="-"/>
            </a:pPr>
            <a:r>
              <a:rPr lang="en-US" dirty="0" smtClean="0"/>
              <a:t>Color Graphics Adapter (color in text and graphics 8x8)</a:t>
            </a:r>
          </a:p>
          <a:p>
            <a:r>
              <a:rPr lang="en-US" dirty="0" smtClean="0"/>
              <a:t>EGA</a:t>
            </a:r>
          </a:p>
          <a:p>
            <a:pPr lvl="1">
              <a:buFontTx/>
              <a:buChar char="-"/>
            </a:pPr>
            <a:r>
              <a:rPr lang="en-US" dirty="0" smtClean="0"/>
              <a:t>Enhanced </a:t>
            </a:r>
            <a:r>
              <a:rPr lang="en-US" dirty="0"/>
              <a:t>Graphics </a:t>
            </a:r>
            <a:r>
              <a:rPr lang="en-US" dirty="0" smtClean="0"/>
              <a:t>Adapter (8x14 dots)</a:t>
            </a:r>
          </a:p>
          <a:p>
            <a:r>
              <a:rPr lang="en-US" dirty="0" smtClean="0"/>
              <a:t>VGA</a:t>
            </a:r>
          </a:p>
          <a:p>
            <a:pPr lvl="1">
              <a:buFontTx/>
              <a:buChar char="-"/>
            </a:pPr>
            <a:r>
              <a:rPr lang="en-US" dirty="0" smtClean="0"/>
              <a:t>Video Graphics Array (8x19 dots)</a:t>
            </a:r>
          </a:p>
          <a:p>
            <a:r>
              <a:rPr lang="en-US" dirty="0" smtClean="0"/>
              <a:t>MCGA</a:t>
            </a:r>
          </a:p>
          <a:p>
            <a:pPr lvl="1">
              <a:buFontTx/>
              <a:buChar char="-"/>
            </a:pPr>
            <a:r>
              <a:rPr lang="en-US" dirty="0" smtClean="0"/>
              <a:t>Multi-color Graphics Array (8x19 dots)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Video Adapters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0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 columns by 25 rows</a:t>
            </a:r>
          </a:p>
          <a:p>
            <a:r>
              <a:rPr lang="en-US" dirty="0" smtClean="0"/>
              <a:t>A position on the screen: (column, row)</a:t>
            </a:r>
          </a:p>
          <a:p>
            <a:r>
              <a:rPr lang="en-US" dirty="0" smtClean="0"/>
              <a:t>Upper left corner coordinate: (0, 0)</a:t>
            </a:r>
          </a:p>
          <a:p>
            <a:r>
              <a:rPr lang="en-US" dirty="0" smtClean="0"/>
              <a:t>(0-24) rows and (0-79) columns</a:t>
            </a:r>
          </a:p>
          <a:p>
            <a:r>
              <a:rPr lang="en-US" dirty="0" smtClean="0"/>
              <a:t>Character in each screen position is specified by the contents of a “</a:t>
            </a:r>
            <a:r>
              <a:rPr lang="en-US" dirty="0" smtClean="0">
                <a:solidFill>
                  <a:schemeClr val="tx2"/>
                </a:solidFill>
              </a:rPr>
              <a:t>word</a:t>
            </a:r>
            <a:r>
              <a:rPr lang="en-US" dirty="0" smtClean="0"/>
              <a:t>” in the display memory</a:t>
            </a:r>
          </a:p>
          <a:p>
            <a:r>
              <a:rPr lang="en-US" dirty="0" smtClean="0"/>
              <a:t>“Word” for specifying a character:</a:t>
            </a:r>
          </a:p>
          <a:p>
            <a:pPr lvl="1">
              <a:buFontTx/>
              <a:buChar char="-"/>
            </a:pPr>
            <a:r>
              <a:rPr lang="en-US" dirty="0" smtClean="0"/>
              <a:t>Low byte: ASCII code</a:t>
            </a:r>
          </a:p>
          <a:p>
            <a:pPr lvl="1">
              <a:buFontTx/>
              <a:buChar char="-"/>
            </a:pPr>
            <a:r>
              <a:rPr lang="en-US" dirty="0" smtClean="0"/>
              <a:t>High byte: Attribute (color, blink,</a:t>
            </a:r>
            <a:r>
              <a:rPr lang="is-IS" dirty="0" smtClean="0"/>
              <a:t>… ...</a:t>
            </a:r>
            <a:r>
              <a:rPr lang="en-US" dirty="0" smtClean="0"/>
              <a:t>)</a:t>
            </a:r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Mode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5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524000"/>
            <a:ext cx="8229601" cy="4473403"/>
          </a:xfrm>
        </p:spPr>
        <p:txBody>
          <a:bodyPr/>
          <a:lstStyle/>
          <a:p>
            <a:pPr lvl="1"/>
            <a:r>
              <a:rPr lang="en-US" dirty="0" smtClean="0"/>
              <a:t>Adapter’s display memory is divided into display pages</a:t>
            </a:r>
          </a:p>
          <a:p>
            <a:pPr lvl="1"/>
            <a:r>
              <a:rPr lang="en-US" dirty="0" smtClean="0"/>
              <a:t>One page holds data for one screen</a:t>
            </a:r>
          </a:p>
          <a:p>
            <a:pPr lvl="1"/>
            <a:r>
              <a:rPr lang="en-US" dirty="0" smtClean="0"/>
              <a:t>Page number starts form 0</a:t>
            </a:r>
          </a:p>
          <a:p>
            <a:pPr lvl="1"/>
            <a:r>
              <a:rPr lang="en-US" dirty="0" smtClean="0"/>
              <a:t>Number of pages depends on adapter</a:t>
            </a:r>
          </a:p>
          <a:p>
            <a:pPr lvl="1"/>
            <a:r>
              <a:rPr lang="en-US" dirty="0" smtClean="0"/>
              <a:t>If more than one page is available, program can display one page while updating another one</a:t>
            </a:r>
          </a:p>
          <a:p>
            <a:endParaRPr lang="en-US" dirty="0"/>
          </a:p>
          <a:p>
            <a:r>
              <a:rPr lang="en-US" dirty="0" smtClean="0"/>
              <a:t>See table from book for details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3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80x25 text mode, each display page is 4KB</a:t>
            </a:r>
          </a:p>
          <a:p>
            <a:endParaRPr lang="en-US" dirty="0" smtClean="0"/>
          </a:p>
          <a:p>
            <a:r>
              <a:rPr lang="en-US" dirty="0" smtClean="0"/>
              <a:t>MDA </a:t>
            </a:r>
            <a:r>
              <a:rPr lang="en-US" dirty="0" smtClean="0"/>
              <a:t>has only one page: page 0. It starts at location B000:0000h</a:t>
            </a:r>
          </a:p>
          <a:p>
            <a:endParaRPr lang="en-US" dirty="0" smtClean="0"/>
          </a:p>
          <a:p>
            <a:r>
              <a:rPr lang="en-US" dirty="0" smtClean="0"/>
              <a:t>CGA </a:t>
            </a:r>
            <a:r>
              <a:rPr lang="en-US" dirty="0" smtClean="0"/>
              <a:t>has 4 pages, starting address B800:0000h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78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Paper.thmx</Template>
  <TotalTime>325</TotalTime>
  <Words>940</Words>
  <Application>Microsoft Macintosh PowerPoint</Application>
  <PresentationFormat>On-screen Show (4:3)</PresentationFormat>
  <Paragraphs>151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Paper</vt:lpstr>
      <vt:lpstr>Text Display &amp; Keyboard Programming</vt:lpstr>
      <vt:lpstr>Video Adapters</vt:lpstr>
      <vt:lpstr>Display Modes</vt:lpstr>
      <vt:lpstr>Text Mode</vt:lpstr>
      <vt:lpstr>Graphics Mode</vt:lpstr>
      <vt:lpstr>Kinds of Video Adapters</vt:lpstr>
      <vt:lpstr>Text Mode Programming</vt:lpstr>
      <vt:lpstr>Display Pages</vt:lpstr>
      <vt:lpstr>Display Pages</vt:lpstr>
      <vt:lpstr>Active Display Page</vt:lpstr>
      <vt:lpstr>Attribute Byte</vt:lpstr>
      <vt:lpstr>16-Color Display</vt:lpstr>
      <vt:lpstr>Monochrome Display</vt:lpstr>
      <vt:lpstr>INT 10h</vt:lpstr>
      <vt:lpstr>The Keyboard</vt:lpstr>
      <vt:lpstr>Scan Code</vt:lpstr>
      <vt:lpstr>Break Code</vt:lpstr>
      <vt:lpstr>Keyboard Buffer</vt:lpstr>
      <vt:lpstr>Keyboard Operation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Display &amp; Keyboard Programming</dc:title>
  <dc:creator>Sabbir Ahmad</dc:creator>
  <cp:lastModifiedBy>Sabbir Ahmad</cp:lastModifiedBy>
  <cp:revision>73</cp:revision>
  <dcterms:created xsi:type="dcterms:W3CDTF">2016-05-13T14:56:27Z</dcterms:created>
  <dcterms:modified xsi:type="dcterms:W3CDTF">2016-05-14T04:40:19Z</dcterms:modified>
</cp:coreProperties>
</file>