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5/14/16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5/14/16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5/14/16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5/14/16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5/14/16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5/14/16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214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Interrupts</a:t>
            </a:r>
            <a:endParaRPr lang="en-US" dirty="0"/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457200" y="6165451"/>
            <a:ext cx="8305800" cy="423601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2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Sabbir Ahmad | Dept. of CSE, BUET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37412" y="64545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70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need</a:t>
            </a:r>
          </a:p>
          <a:p>
            <a:pPr lvl="1">
              <a:buFontTx/>
              <a:buChar char="-"/>
            </a:pPr>
            <a:r>
              <a:rPr lang="en-US" dirty="0" smtClean="0"/>
              <a:t>Interrupt Number</a:t>
            </a:r>
          </a:p>
          <a:p>
            <a:pPr lvl="1">
              <a:buFontTx/>
              <a:buChar char="-"/>
            </a:pPr>
            <a:r>
              <a:rPr lang="en-US" dirty="0" smtClean="0"/>
              <a:t>And nothing!!</a:t>
            </a:r>
            <a:endParaRPr lang="en-US" dirty="0"/>
          </a:p>
          <a:p>
            <a:pPr lvl="1">
              <a:buFontTx/>
              <a:buChar char="-"/>
            </a:pPr>
            <a:endParaRPr lang="en-US" dirty="0"/>
          </a:p>
          <a:p>
            <a:r>
              <a:rPr lang="en-US" dirty="0" smtClean="0"/>
              <a:t>Process</a:t>
            </a:r>
          </a:p>
          <a:p>
            <a:pPr lvl="1">
              <a:buFontTx/>
              <a:buChar char="-"/>
            </a:pPr>
            <a:r>
              <a:rPr lang="en-US" dirty="0" smtClean="0"/>
              <a:t>Multiply interrupt number by 4</a:t>
            </a:r>
          </a:p>
          <a:p>
            <a:pPr lvl="1">
              <a:buFontTx/>
              <a:buChar char="-"/>
            </a:pPr>
            <a:r>
              <a:rPr lang="en-US" dirty="0" smtClean="0"/>
              <a:t>Gives memory location containing offset of ISR</a:t>
            </a:r>
          </a:p>
          <a:p>
            <a:pPr lvl="1">
              <a:buFontTx/>
              <a:buChar char="-"/>
            </a:pPr>
            <a:r>
              <a:rPr lang="en-US" dirty="0" smtClean="0"/>
              <a:t>Segment address is in the next 2 bytes</a:t>
            </a:r>
          </a:p>
          <a:p>
            <a:pPr lvl="1">
              <a:buFontTx/>
              <a:buChar char="-"/>
            </a:pPr>
            <a:r>
              <a:rPr lang="en-US" dirty="0" smtClean="0"/>
              <a:t>offset = </a:t>
            </a:r>
            <a:r>
              <a:rPr lang="en-US" dirty="0" err="1" smtClean="0"/>
              <a:t>Int_Num</a:t>
            </a:r>
            <a:r>
              <a:rPr lang="en-US" dirty="0" smtClean="0"/>
              <a:t> * 4</a:t>
            </a:r>
          </a:p>
          <a:p>
            <a:pPr lvl="1">
              <a:buFontTx/>
              <a:buChar char="-"/>
            </a:pPr>
            <a:r>
              <a:rPr lang="en-US" dirty="0" smtClean="0"/>
              <a:t>Segment = offset + 2h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ISR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7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8380" y="1524000"/>
            <a:ext cx="8387976" cy="5154706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rgbClr val="FFFFFF"/>
                </a:solidFill>
              </a:rPr>
              <a:t>Step 1: </a:t>
            </a:r>
            <a:r>
              <a:rPr lang="en-US" dirty="0" smtClean="0"/>
              <a:t>Saves Flag register on the stack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Step 2:</a:t>
            </a:r>
            <a:r>
              <a:rPr lang="en-US" dirty="0" smtClean="0"/>
              <a:t> Clear IF and TF Flag. WHY?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Step 3:</a:t>
            </a:r>
            <a:r>
              <a:rPr lang="en-US" dirty="0" smtClean="0"/>
              <a:t> Saves current CS and IP in the stack. WHY?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Step 4:</a:t>
            </a:r>
            <a:r>
              <a:rPr lang="en-US" dirty="0" smtClean="0"/>
              <a:t> Uses Interrupt number to go to IVT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Step 5:</a:t>
            </a:r>
            <a:r>
              <a:rPr lang="en-US" dirty="0" smtClean="0"/>
              <a:t> Loads CS and IP from specific IV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Step 6:</a:t>
            </a:r>
            <a:r>
              <a:rPr lang="en-US" dirty="0" smtClean="0"/>
              <a:t> Jumps to specific ISR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Step 7:</a:t>
            </a:r>
            <a:r>
              <a:rPr lang="en-US" dirty="0" smtClean="0"/>
              <a:t> Executes Interrupt Service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Step 8:</a:t>
            </a:r>
            <a:r>
              <a:rPr lang="en-US" dirty="0" smtClean="0"/>
              <a:t> On completion, executes </a:t>
            </a:r>
            <a:r>
              <a:rPr lang="en-US" dirty="0" smtClean="0">
                <a:solidFill>
                  <a:srgbClr val="FFFFFF"/>
                </a:solidFill>
              </a:rPr>
              <a:t>IRET</a:t>
            </a:r>
            <a:r>
              <a:rPr lang="en-US" dirty="0" smtClean="0"/>
              <a:t> instruction, which restores CS, IP and Flag </a:t>
            </a:r>
            <a:r>
              <a:rPr lang="en-US" dirty="0" smtClean="0"/>
              <a:t>register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used </a:t>
            </a:r>
            <a:r>
              <a:rPr lang="en-US" dirty="0" smtClean="0">
                <a:solidFill>
                  <a:srgbClr val="FFFFFF"/>
                </a:solidFill>
              </a:rPr>
              <a:t>RET</a:t>
            </a:r>
            <a:r>
              <a:rPr lang="en-US" dirty="0" smtClean="0"/>
              <a:t> instruction! Different from IRET?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Picture!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63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</a:p>
          <a:p>
            <a:pPr lvl="1">
              <a:buFontTx/>
              <a:buChar char="-"/>
            </a:pPr>
            <a:r>
              <a:rPr lang="en-US" dirty="0" smtClean="0"/>
              <a:t>IF set means, hardware devices can interrupt 8086</a:t>
            </a:r>
          </a:p>
          <a:p>
            <a:pPr lvl="1">
              <a:buFontTx/>
              <a:buChar char="-"/>
            </a:pPr>
            <a:r>
              <a:rPr lang="en-US" dirty="0" smtClean="0"/>
              <a:t>This is called, “</a:t>
            </a:r>
            <a:r>
              <a:rPr lang="en-US" dirty="0" smtClean="0">
                <a:solidFill>
                  <a:srgbClr val="FFFFFF"/>
                </a:solidFill>
              </a:rPr>
              <a:t>masking out external interrupts</a:t>
            </a:r>
            <a:r>
              <a:rPr lang="en-US" dirty="0" smtClean="0"/>
              <a:t>”</a:t>
            </a:r>
          </a:p>
          <a:p>
            <a:pPr lvl="1">
              <a:buFontTx/>
              <a:buChar char="-"/>
            </a:pPr>
            <a:r>
              <a:rPr lang="en-US" dirty="0" smtClean="0"/>
              <a:t>There’s an Exception! (:@ why!!!)</a:t>
            </a:r>
          </a:p>
          <a:p>
            <a:pPr marL="777240" lvl="2" indent="0">
              <a:buNone/>
            </a:pPr>
            <a:r>
              <a:rPr lang="en-US" dirty="0" smtClean="0"/>
              <a:t>Called NMI (Non </a:t>
            </a:r>
            <a:r>
              <a:rPr lang="en-US" dirty="0" err="1" smtClean="0"/>
              <a:t>Maskable</a:t>
            </a:r>
            <a:r>
              <a:rPr lang="en-US" dirty="0" smtClean="0"/>
              <a:t> Interrupt) – can’t be masked out</a:t>
            </a:r>
            <a:endParaRPr lang="en-US" dirty="0"/>
          </a:p>
          <a:p>
            <a:r>
              <a:rPr lang="en-US" dirty="0" smtClean="0"/>
              <a:t>TF</a:t>
            </a:r>
          </a:p>
          <a:p>
            <a:pPr lvl="1">
              <a:buFontTx/>
              <a:buChar char="-"/>
            </a:pPr>
            <a:r>
              <a:rPr lang="en-US" dirty="0" smtClean="0"/>
              <a:t>When TF is set, 8086 generates </a:t>
            </a:r>
            <a:r>
              <a:rPr lang="en-US" dirty="0" smtClean="0">
                <a:solidFill>
                  <a:srgbClr val="FFFFFF"/>
                </a:solidFill>
              </a:rPr>
              <a:t>processor exception</a:t>
            </a:r>
          </a:p>
          <a:p>
            <a:pPr lvl="1">
              <a:buFontTx/>
              <a:buChar char="-"/>
            </a:pPr>
            <a:r>
              <a:rPr lang="en-US" dirty="0" smtClean="0"/>
              <a:t>Interrupt</a:t>
            </a:r>
            <a:r>
              <a:rPr lang="en-US" dirty="0" smtClean="0">
                <a:solidFill>
                  <a:srgbClr val="FFFFFF"/>
                </a:solidFill>
              </a:rPr>
              <a:t> type </a:t>
            </a:r>
            <a:r>
              <a:rPr lang="en-US" dirty="0" smtClean="0"/>
              <a:t>1. Used for DEBUG in T(trace) command</a:t>
            </a:r>
          </a:p>
          <a:p>
            <a:pPr lvl="1">
              <a:buFontTx/>
              <a:buChar char="-"/>
            </a:pPr>
            <a:r>
              <a:rPr lang="en-US" dirty="0" smtClean="0"/>
              <a:t>DEBUG sets TF, then transfers control to processor</a:t>
            </a:r>
          </a:p>
          <a:p>
            <a:pPr lvl="1">
              <a:buFontTx/>
              <a:buChar char="-"/>
            </a:pPr>
            <a:r>
              <a:rPr lang="en-US" dirty="0" smtClean="0"/>
              <a:t>After instruction is executed, processor generates interrupt type 1.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Clear IF and TF?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829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 0</a:t>
            </a:r>
            <a:r>
              <a:rPr lang="en-US" dirty="0" smtClean="0">
                <a:latin typeface="American Typewriter"/>
                <a:cs typeface="American Typewriter"/>
              </a:rPr>
              <a:t>h</a:t>
            </a:r>
            <a:r>
              <a:rPr lang="en-US" dirty="0" smtClean="0">
                <a:latin typeface="+mj-lt"/>
                <a:cs typeface="American Typewriter"/>
              </a:rPr>
              <a:t>: Divide Overflow</a:t>
            </a:r>
          </a:p>
          <a:p>
            <a:r>
              <a:rPr lang="en-US" dirty="0" smtClean="0">
                <a:latin typeface="+mj-lt"/>
                <a:cs typeface="American Typewriter"/>
              </a:rPr>
              <a:t>INT 2h: NMI</a:t>
            </a:r>
          </a:p>
          <a:p>
            <a:r>
              <a:rPr lang="en-US" dirty="0" smtClean="0">
                <a:latin typeface="+mj-lt"/>
                <a:cs typeface="American Typewriter"/>
              </a:rPr>
              <a:t>INT 9h: Keyboard</a:t>
            </a:r>
          </a:p>
          <a:p>
            <a:r>
              <a:rPr lang="en-US" dirty="0" smtClean="0">
                <a:latin typeface="+mj-lt"/>
                <a:cs typeface="American Typewriter"/>
              </a:rPr>
              <a:t>INT 10h: Video</a:t>
            </a:r>
          </a:p>
          <a:p>
            <a:endParaRPr lang="en-US" dirty="0">
              <a:latin typeface="+mj-lt"/>
              <a:cs typeface="American Typewriter"/>
            </a:endParaRPr>
          </a:p>
          <a:p>
            <a:r>
              <a:rPr lang="is-IS" dirty="0" smtClean="0">
                <a:latin typeface="+mj-lt"/>
                <a:cs typeface="American Typewriter"/>
              </a:rPr>
              <a:t>… ... ... </a:t>
            </a:r>
            <a:r>
              <a:rPr lang="en-US" dirty="0" smtClean="0">
                <a:latin typeface="+mj-lt"/>
                <a:cs typeface="American Typewriter"/>
              </a:rPr>
              <a:t>a</a:t>
            </a:r>
            <a:r>
              <a:rPr lang="is-IS" dirty="0" smtClean="0">
                <a:latin typeface="+mj-lt"/>
                <a:cs typeface="American Typewriter"/>
              </a:rPr>
              <a:t>nd lots of... </a:t>
            </a:r>
            <a:r>
              <a:rPr lang="en-US" dirty="0" smtClean="0">
                <a:latin typeface="+mj-lt"/>
                <a:cs typeface="American Typewriter"/>
              </a:rPr>
              <a:t>l</a:t>
            </a:r>
            <a:r>
              <a:rPr lang="is-IS" dirty="0" smtClean="0">
                <a:latin typeface="+mj-lt"/>
                <a:cs typeface="American Typewriter"/>
              </a:rPr>
              <a:t>ots...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BIOS Interrupts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89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 21h: Function Request</a:t>
            </a:r>
          </a:p>
          <a:p>
            <a:endParaRPr lang="en-US" dirty="0"/>
          </a:p>
          <a:p>
            <a:r>
              <a:rPr lang="is-IS" dirty="0" smtClean="0"/>
              <a:t>… ... and lots of...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 Interrupts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03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steps:</a:t>
            </a:r>
          </a:p>
          <a:p>
            <a:pPr lvl="1">
              <a:buFontTx/>
              <a:buChar char="-"/>
            </a:pPr>
            <a:r>
              <a:rPr lang="en-US" dirty="0" smtClean="0"/>
              <a:t>Save the current interrupt vector (AH=25h)</a:t>
            </a:r>
          </a:p>
          <a:p>
            <a:pPr lvl="1">
              <a:buFontTx/>
              <a:buChar char="-"/>
            </a:pPr>
            <a:r>
              <a:rPr lang="en-US" dirty="0" smtClean="0"/>
              <a:t>Place the vector of the user procedure (AH=35h)</a:t>
            </a:r>
          </a:p>
          <a:p>
            <a:pPr lvl="1">
              <a:buFontTx/>
              <a:buChar char="-"/>
            </a:pPr>
            <a:r>
              <a:rPr lang="en-US" dirty="0" smtClean="0"/>
              <a:t>Restore the previous vector before termination</a:t>
            </a:r>
          </a:p>
          <a:p>
            <a:pPr lvl="1">
              <a:buFontTx/>
              <a:buChar char="-"/>
            </a:pPr>
            <a:endParaRPr lang="en-US" dirty="0" smtClean="0"/>
          </a:p>
          <a:p>
            <a:r>
              <a:rPr lang="en-US" dirty="0" smtClean="0"/>
              <a:t>OFFSET &amp; SEG pseudo-ops</a:t>
            </a:r>
          </a:p>
          <a:p>
            <a:pPr marL="365760" lvl="1" indent="0">
              <a:buNone/>
            </a:pPr>
            <a:r>
              <a:rPr lang="en-US" dirty="0" smtClean="0"/>
              <a:t>- To get offset and segment of </a:t>
            </a:r>
            <a:r>
              <a:rPr lang="en-US" smtClean="0"/>
              <a:t>a procedure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Interrupt Procedure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03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678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Suspend the execution of running program, and execute another program to fulfill specific requirement upon request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After finishing the “requested program”, automatically return to the first program, at the same point from where it was left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“Interrupt”?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18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</a:t>
            </a:r>
            <a:r>
              <a:rPr lang="en-US" dirty="0" smtClean="0"/>
              <a:t>it good? </a:t>
            </a:r>
          </a:p>
          <a:p>
            <a:endParaRPr lang="en-US" dirty="0"/>
          </a:p>
          <a:p>
            <a:r>
              <a:rPr lang="en-US" dirty="0" smtClean="0"/>
              <a:t>Is it must? Is it necessary?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Interrupt!!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38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Hardware Interrupts</a:t>
            </a:r>
          </a:p>
          <a:p>
            <a:pPr lvl="1">
              <a:buFontTx/>
              <a:buChar char="-"/>
            </a:pPr>
            <a:r>
              <a:rPr lang="en-US" dirty="0" smtClean="0"/>
              <a:t>External signal applied to NMI or INTR pin </a:t>
            </a:r>
          </a:p>
          <a:p>
            <a:pPr lvl="1">
              <a:buFontTx/>
              <a:buChar char="-"/>
            </a:pPr>
            <a:r>
              <a:rPr lang="en-US" dirty="0" smtClean="0"/>
              <a:t>Checks for interrupt after executing each instruction</a:t>
            </a:r>
          </a:p>
          <a:p>
            <a:pPr lvl="1">
              <a:buFontTx/>
              <a:buChar char="-"/>
            </a:pPr>
            <a:r>
              <a:rPr lang="en-US" dirty="0" smtClean="0"/>
              <a:t>Interrupt acknowledge and interrupt number to detect interrupt device</a:t>
            </a:r>
            <a:endParaRPr lang="en-US" dirty="0"/>
          </a:p>
          <a:p>
            <a:r>
              <a:rPr lang="en-US" dirty="0" smtClean="0"/>
              <a:t>Software Interrupts</a:t>
            </a:r>
          </a:p>
          <a:p>
            <a:pPr lvl="1">
              <a:buFontTx/>
              <a:buChar char="-"/>
            </a:pPr>
            <a:r>
              <a:rPr lang="en-US" dirty="0" smtClean="0"/>
              <a:t>Program calls interrupt routine using INT (don’t we know it already?)</a:t>
            </a:r>
          </a:p>
          <a:p>
            <a:pPr lvl="1">
              <a:buFontTx/>
              <a:buChar char="-"/>
            </a:pPr>
            <a:r>
              <a:rPr lang="en-US" dirty="0" smtClean="0"/>
              <a:t>INT </a:t>
            </a:r>
            <a:r>
              <a:rPr lang="en-US" dirty="0" err="1" smtClean="0"/>
              <a:t>interrupt_number</a:t>
            </a:r>
            <a:endParaRPr lang="en-US" dirty="0"/>
          </a:p>
          <a:p>
            <a:r>
              <a:rPr lang="en-US" dirty="0" smtClean="0"/>
              <a:t>Processor Exception</a:t>
            </a:r>
          </a:p>
          <a:p>
            <a:pPr lvl="1">
              <a:buFontTx/>
              <a:buChar char="-"/>
            </a:pPr>
            <a:r>
              <a:rPr lang="en-US" dirty="0" smtClean="0"/>
              <a:t>Divide by zero!! </a:t>
            </a:r>
          </a:p>
          <a:p>
            <a:pPr lvl="1">
              <a:buFontTx/>
              <a:buChar char="-"/>
            </a:pPr>
            <a:r>
              <a:rPr lang="en-US" dirty="0" smtClean="0"/>
              <a:t>Each exception has type or number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8086 Interrupts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11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Written </a:t>
            </a:r>
            <a:r>
              <a:rPr lang="en-US" dirty="0" smtClean="0"/>
              <a:t>instructions of a specific interrupt service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On </a:t>
            </a:r>
            <a:r>
              <a:rPr lang="en-US" dirty="0" smtClean="0"/>
              <a:t>an interrupt, program execution needs to jump to the interrupt service routine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But</a:t>
            </a:r>
            <a:r>
              <a:rPr lang="en-US" dirty="0" smtClean="0"/>
              <a:t>! How to find, where the “Interrupt Routine” is?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Service Routine (ISR)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6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BIOS Interrupt</a:t>
            </a:r>
          </a:p>
          <a:p>
            <a:pPr lvl="1">
              <a:buFontTx/>
              <a:buChar char="-"/>
            </a:pPr>
            <a:r>
              <a:rPr lang="en-US" dirty="0" smtClean="0"/>
              <a:t>Low level system interrupt</a:t>
            </a:r>
          </a:p>
          <a:p>
            <a:pPr lvl="1">
              <a:buFontTx/>
              <a:buChar char="-"/>
            </a:pPr>
            <a:r>
              <a:rPr lang="en-US" dirty="0"/>
              <a:t>Saved in the ROM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Provided by device manufacturer for hardware device service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r>
              <a:rPr lang="en-US" dirty="0" smtClean="0"/>
              <a:t>DOS Interrupt</a:t>
            </a:r>
          </a:p>
          <a:p>
            <a:pPr lvl="1">
              <a:buFontTx/>
              <a:buChar char="-"/>
            </a:pPr>
            <a:r>
              <a:rPr lang="en-US" dirty="0" smtClean="0"/>
              <a:t>High level system interrupt</a:t>
            </a:r>
          </a:p>
          <a:p>
            <a:pPr lvl="1">
              <a:buFontTx/>
              <a:buChar char="-"/>
            </a:pPr>
            <a:r>
              <a:rPr lang="en-US" dirty="0" smtClean="0"/>
              <a:t>Loaded into memory when machine starts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BIOS and DOS Interrupt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87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Unsigned byte value</a:t>
            </a:r>
          </a:p>
          <a:p>
            <a:endParaRPr lang="en-US" dirty="0"/>
          </a:p>
          <a:p>
            <a:r>
              <a:rPr lang="en-US" dirty="0" smtClean="0"/>
              <a:t>So, how many </a:t>
            </a:r>
            <a:r>
              <a:rPr lang="en-US" dirty="0"/>
              <a:t>p</a:t>
            </a:r>
            <a:r>
              <a:rPr lang="en-US" dirty="0" smtClean="0"/>
              <a:t>ossible interrupt types?</a:t>
            </a:r>
          </a:p>
          <a:p>
            <a:pPr lvl="1">
              <a:buFontTx/>
              <a:buChar char="-"/>
            </a:pPr>
            <a:r>
              <a:rPr lang="en-US" dirty="0" smtClean="0"/>
              <a:t>Easy!</a:t>
            </a:r>
            <a:r>
              <a:rPr lang="en-US" dirty="0" smtClean="0"/>
              <a:t>!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r>
              <a:rPr lang="en-US" dirty="0" smtClean="0"/>
              <a:t>Not every interrupt number has interrupt service routine</a:t>
            </a:r>
          </a:p>
          <a:p>
            <a:pPr lvl="1">
              <a:buFontTx/>
              <a:buChar char="-"/>
            </a:pPr>
            <a:r>
              <a:rPr lang="en-US" dirty="0"/>
              <a:t>0h-</a:t>
            </a:r>
            <a:r>
              <a:rPr lang="en-US" dirty="0" smtClean="0"/>
              <a:t>1Fh for BIOS </a:t>
            </a:r>
            <a:r>
              <a:rPr lang="en-US" dirty="0" smtClean="0"/>
              <a:t>interrupts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20h-3Fh for DOS interrupts</a:t>
            </a:r>
          </a:p>
          <a:p>
            <a:pPr lvl="1">
              <a:buFontTx/>
              <a:buChar char="-"/>
            </a:pPr>
            <a:r>
              <a:rPr lang="en-US" dirty="0" smtClean="0"/>
              <a:t>Reserved numbers</a:t>
            </a:r>
          </a:p>
          <a:p>
            <a:pPr lvl="1">
              <a:buFontTx/>
              <a:buChar char="-"/>
            </a:pPr>
            <a:r>
              <a:rPr lang="is-IS" dirty="0" smtClean="0"/>
              <a:t>… (see complete list form book!) No need to memorise!</a:t>
            </a:r>
            <a:endParaRPr lang="en-US" dirty="0" smtClean="0"/>
          </a:p>
          <a:p>
            <a:pPr lvl="1">
              <a:buFontTx/>
              <a:buChar char="-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412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082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How to get ISR address?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Not generated directly from interrupt </a:t>
            </a:r>
            <a:r>
              <a:rPr lang="en-US" dirty="0" smtClean="0"/>
              <a:t>number</a:t>
            </a:r>
          </a:p>
          <a:p>
            <a:pPr>
              <a:buFontTx/>
              <a:buChar char="-"/>
            </a:pPr>
            <a:r>
              <a:rPr lang="en-US" dirty="0" smtClean="0"/>
              <a:t>WHY?</a:t>
            </a:r>
          </a:p>
          <a:p>
            <a:pPr lvl="1">
              <a:buFontTx/>
              <a:buChar char="-"/>
            </a:pPr>
            <a:r>
              <a:rPr lang="en-US" dirty="0" smtClean="0"/>
              <a:t>It would produce exact same address for every number in each machine!!</a:t>
            </a:r>
          </a:p>
          <a:p>
            <a:pPr lvl="1">
              <a:buFontTx/>
              <a:buChar char="-"/>
            </a:pPr>
            <a:r>
              <a:rPr lang="en-US" dirty="0" smtClean="0"/>
              <a:t>SO? What’s the big deal</a:t>
            </a:r>
            <a:r>
              <a:rPr lang="en-US" dirty="0" smtClean="0"/>
              <a:t>?</a:t>
            </a:r>
          </a:p>
          <a:p>
            <a:pPr lvl="1">
              <a:buFontTx/>
              <a:buChar char="-"/>
            </a:pPr>
            <a:endParaRPr lang="en-US" dirty="0" smtClean="0"/>
          </a:p>
          <a:p>
            <a:r>
              <a:rPr lang="en-US" dirty="0" smtClean="0"/>
              <a:t>ISR address</a:t>
            </a:r>
          </a:p>
          <a:p>
            <a:pPr lvl="1">
              <a:buFontTx/>
              <a:buChar char="-"/>
            </a:pPr>
            <a:r>
              <a:rPr lang="en-US" dirty="0" smtClean="0"/>
              <a:t>Interrupt number is used to calculate an address of a memory location, where ISR is saved</a:t>
            </a:r>
          </a:p>
          <a:p>
            <a:pPr lvl="1">
              <a:buFontTx/>
              <a:buChar char="-"/>
            </a:pPr>
            <a:r>
              <a:rPr lang="en-US" dirty="0" smtClean="0"/>
              <a:t>So, ISR can be anywhere in the memory, but its addresses are saved in a predefined location</a:t>
            </a:r>
          </a:p>
          <a:p>
            <a:pPr lvl="1">
              <a:buFontTx/>
              <a:buChar char="-"/>
            </a:pPr>
            <a:r>
              <a:rPr lang="en-US" dirty="0" smtClean="0"/>
              <a:t>Each address is called “</a:t>
            </a:r>
            <a:r>
              <a:rPr lang="en-US" dirty="0" smtClean="0">
                <a:solidFill>
                  <a:srgbClr val="FFFFFF"/>
                </a:solidFill>
              </a:rPr>
              <a:t>Interrupt Vector</a:t>
            </a:r>
            <a:r>
              <a:rPr lang="en-US" dirty="0" smtClean="0"/>
              <a:t>”!</a:t>
            </a:r>
          </a:p>
          <a:p>
            <a:pPr lvl="1">
              <a:buFontTx/>
              <a:buChar char="-"/>
            </a:pPr>
            <a:endParaRPr lang="en-US" dirty="0" smtClean="0"/>
          </a:p>
          <a:p>
            <a:pPr lvl="1">
              <a:buFontTx/>
              <a:buChar char="-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30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All interrupt vectors are placed in an IVT</a:t>
            </a:r>
          </a:p>
          <a:p>
            <a:pPr lvl="1"/>
            <a:r>
              <a:rPr lang="en-US" dirty="0" smtClean="0"/>
              <a:t>Occupies the first 1KB of memory</a:t>
            </a:r>
          </a:p>
          <a:p>
            <a:pPr lvl="1"/>
            <a:r>
              <a:rPr lang="en-US" dirty="0" smtClean="0"/>
              <a:t>Interrupt vector is given as </a:t>
            </a:r>
            <a:r>
              <a:rPr lang="en-US" dirty="0" err="1" smtClean="0">
                <a:solidFill>
                  <a:schemeClr val="tx1"/>
                </a:solidFill>
              </a:rPr>
              <a:t>segment:offset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/>
              <a:t>Each interrupt vector is of 4 bytes! HOW?</a:t>
            </a:r>
          </a:p>
          <a:p>
            <a:pPr lvl="1"/>
            <a:r>
              <a:rPr lang="en-US" dirty="0" smtClean="0"/>
              <a:t>So, first 4 bytes denotes Interrupt Vector 0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See figure 15.1 from book!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Vector Table (IVT)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49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Paper.thmx</Template>
  <TotalTime>245</TotalTime>
  <Words>731</Words>
  <Application>Microsoft Macintosh PowerPoint</Application>
  <PresentationFormat>On-screen Show (4:3)</PresentationFormat>
  <Paragraphs>128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Paper</vt:lpstr>
      <vt:lpstr>Interrupts</vt:lpstr>
      <vt:lpstr>What is “Interrupt”? </vt:lpstr>
      <vt:lpstr>Why Interrupt!! </vt:lpstr>
      <vt:lpstr>8086 Interrupts</vt:lpstr>
      <vt:lpstr>Interrupt Service Routine (ISR)</vt:lpstr>
      <vt:lpstr>BIOS and DOS Interrupt</vt:lpstr>
      <vt:lpstr>Interrupt Number</vt:lpstr>
      <vt:lpstr>Interrupt Number</vt:lpstr>
      <vt:lpstr>Interrupt Vector Table (IVT)</vt:lpstr>
      <vt:lpstr>Find ISR</vt:lpstr>
      <vt:lpstr>Total Picture!</vt:lpstr>
      <vt:lpstr>Why Clear IF and TF? </vt:lpstr>
      <vt:lpstr>BIOS Interrupts</vt:lpstr>
      <vt:lpstr>DOS Interrupts</vt:lpstr>
      <vt:lpstr>User Interrupt Procedure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Interrupts</dc:title>
  <dc:creator>Sabbir Ahmad</dc:creator>
  <cp:lastModifiedBy>Sabbir Ahmad</cp:lastModifiedBy>
  <cp:revision>58</cp:revision>
  <dcterms:created xsi:type="dcterms:W3CDTF">2016-05-12T14:54:08Z</dcterms:created>
  <dcterms:modified xsi:type="dcterms:W3CDTF">2016-05-14T04:31:27Z</dcterms:modified>
</cp:coreProperties>
</file>