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0" r:id="rId6"/>
    <p:sldId id="261" r:id="rId7"/>
    <p:sldId id="262" r:id="rId8"/>
    <p:sldId id="264" r:id="rId9"/>
    <p:sldId id="265" r:id="rId10"/>
    <p:sldId id="266" r:id="rId11"/>
    <p:sldId id="267" r:id="rId12"/>
    <p:sldId id="268" r:id="rId13"/>
    <p:sldId id="269" r:id="rId14"/>
    <p:sldId id="270" r:id="rId15"/>
    <p:sldId id="25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C51C45-BD24-410B-BD6F-8AFF1C856276}" type="datetimeFigureOut">
              <a:rPr lang="en-US" smtClean="0"/>
              <a:t>07-Apr-17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4F57F-B074-4A2E-9552-70878EC6A6A4}" type="slidenum">
              <a:rPr lang="en-US" smtClean="0"/>
              <a:t>‹#›</a:t>
            </a:fld>
            <a:endParaRPr lang="en-US"/>
          </a:p>
        </p:txBody>
      </p:sp>
    </p:spTree>
    <p:extLst>
      <p:ext uri="{BB962C8B-B14F-4D97-AF65-F5344CB8AC3E}">
        <p14:creationId xmlns:p14="http://schemas.microsoft.com/office/powerpoint/2010/main" val="367470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51C45-BD24-410B-BD6F-8AFF1C856276}" type="datetimeFigureOut">
              <a:rPr lang="en-US" smtClean="0"/>
              <a:t>07-Apr-17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4F57F-B074-4A2E-9552-70878EC6A6A4}" type="slidenum">
              <a:rPr lang="en-US" smtClean="0"/>
              <a:t>‹#›</a:t>
            </a:fld>
            <a:endParaRPr lang="en-US"/>
          </a:p>
        </p:txBody>
      </p:sp>
    </p:spTree>
    <p:extLst>
      <p:ext uri="{BB962C8B-B14F-4D97-AF65-F5344CB8AC3E}">
        <p14:creationId xmlns:p14="http://schemas.microsoft.com/office/powerpoint/2010/main" val="3084707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51C45-BD24-410B-BD6F-8AFF1C856276}" type="datetimeFigureOut">
              <a:rPr lang="en-US" smtClean="0"/>
              <a:t>07-Apr-17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4F57F-B074-4A2E-9552-70878EC6A6A4}" type="slidenum">
              <a:rPr lang="en-US" smtClean="0"/>
              <a:t>‹#›</a:t>
            </a:fld>
            <a:endParaRPr lang="en-US"/>
          </a:p>
        </p:txBody>
      </p:sp>
    </p:spTree>
    <p:extLst>
      <p:ext uri="{BB962C8B-B14F-4D97-AF65-F5344CB8AC3E}">
        <p14:creationId xmlns:p14="http://schemas.microsoft.com/office/powerpoint/2010/main" val="186910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51C45-BD24-410B-BD6F-8AFF1C856276}" type="datetimeFigureOut">
              <a:rPr lang="en-US" smtClean="0"/>
              <a:t>07-Apr-17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4F57F-B074-4A2E-9552-70878EC6A6A4}" type="slidenum">
              <a:rPr lang="en-US" smtClean="0"/>
              <a:t>‹#›</a:t>
            </a:fld>
            <a:endParaRPr lang="en-US"/>
          </a:p>
        </p:txBody>
      </p:sp>
    </p:spTree>
    <p:extLst>
      <p:ext uri="{BB962C8B-B14F-4D97-AF65-F5344CB8AC3E}">
        <p14:creationId xmlns:p14="http://schemas.microsoft.com/office/powerpoint/2010/main" val="223284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C51C45-BD24-410B-BD6F-8AFF1C856276}" type="datetimeFigureOut">
              <a:rPr lang="en-US" smtClean="0"/>
              <a:t>07-Apr-17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4F57F-B074-4A2E-9552-70878EC6A6A4}" type="slidenum">
              <a:rPr lang="en-US" smtClean="0"/>
              <a:t>‹#›</a:t>
            </a:fld>
            <a:endParaRPr lang="en-US"/>
          </a:p>
        </p:txBody>
      </p:sp>
    </p:spTree>
    <p:extLst>
      <p:ext uri="{BB962C8B-B14F-4D97-AF65-F5344CB8AC3E}">
        <p14:creationId xmlns:p14="http://schemas.microsoft.com/office/powerpoint/2010/main" val="264920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C51C45-BD24-410B-BD6F-8AFF1C856276}" type="datetimeFigureOut">
              <a:rPr lang="en-US" smtClean="0"/>
              <a:t>07-Apr-17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4F57F-B074-4A2E-9552-70878EC6A6A4}" type="slidenum">
              <a:rPr lang="en-US" smtClean="0"/>
              <a:t>‹#›</a:t>
            </a:fld>
            <a:endParaRPr lang="en-US"/>
          </a:p>
        </p:txBody>
      </p:sp>
    </p:spTree>
    <p:extLst>
      <p:ext uri="{BB962C8B-B14F-4D97-AF65-F5344CB8AC3E}">
        <p14:creationId xmlns:p14="http://schemas.microsoft.com/office/powerpoint/2010/main" val="54542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C51C45-BD24-410B-BD6F-8AFF1C856276}" type="datetimeFigureOut">
              <a:rPr lang="en-US" smtClean="0"/>
              <a:t>07-Apr-17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4F57F-B074-4A2E-9552-70878EC6A6A4}" type="slidenum">
              <a:rPr lang="en-US" smtClean="0"/>
              <a:t>‹#›</a:t>
            </a:fld>
            <a:endParaRPr lang="en-US"/>
          </a:p>
        </p:txBody>
      </p:sp>
    </p:spTree>
    <p:extLst>
      <p:ext uri="{BB962C8B-B14F-4D97-AF65-F5344CB8AC3E}">
        <p14:creationId xmlns:p14="http://schemas.microsoft.com/office/powerpoint/2010/main" val="378888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C51C45-BD24-410B-BD6F-8AFF1C856276}" type="datetimeFigureOut">
              <a:rPr lang="en-US" smtClean="0"/>
              <a:t>07-Apr-17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4F57F-B074-4A2E-9552-70878EC6A6A4}" type="slidenum">
              <a:rPr lang="en-US" smtClean="0"/>
              <a:t>‹#›</a:t>
            </a:fld>
            <a:endParaRPr lang="en-US"/>
          </a:p>
        </p:txBody>
      </p:sp>
    </p:spTree>
    <p:extLst>
      <p:ext uri="{BB962C8B-B14F-4D97-AF65-F5344CB8AC3E}">
        <p14:creationId xmlns:p14="http://schemas.microsoft.com/office/powerpoint/2010/main" val="398930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51C45-BD24-410B-BD6F-8AFF1C856276}" type="datetimeFigureOut">
              <a:rPr lang="en-US" smtClean="0"/>
              <a:t>07-Apr-17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4F57F-B074-4A2E-9552-70878EC6A6A4}" type="slidenum">
              <a:rPr lang="en-US" smtClean="0"/>
              <a:t>‹#›</a:t>
            </a:fld>
            <a:endParaRPr lang="en-US"/>
          </a:p>
        </p:txBody>
      </p:sp>
    </p:spTree>
    <p:extLst>
      <p:ext uri="{BB962C8B-B14F-4D97-AF65-F5344CB8AC3E}">
        <p14:creationId xmlns:p14="http://schemas.microsoft.com/office/powerpoint/2010/main" val="364002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51C45-BD24-410B-BD6F-8AFF1C856276}" type="datetimeFigureOut">
              <a:rPr lang="en-US" smtClean="0"/>
              <a:t>07-Apr-17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4F57F-B074-4A2E-9552-70878EC6A6A4}" type="slidenum">
              <a:rPr lang="en-US" smtClean="0"/>
              <a:t>‹#›</a:t>
            </a:fld>
            <a:endParaRPr lang="en-US"/>
          </a:p>
        </p:txBody>
      </p:sp>
    </p:spTree>
    <p:extLst>
      <p:ext uri="{BB962C8B-B14F-4D97-AF65-F5344CB8AC3E}">
        <p14:creationId xmlns:p14="http://schemas.microsoft.com/office/powerpoint/2010/main" val="203397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51C45-BD24-410B-BD6F-8AFF1C856276}" type="datetimeFigureOut">
              <a:rPr lang="en-US" smtClean="0"/>
              <a:t>07-Apr-17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4F57F-B074-4A2E-9552-70878EC6A6A4}" type="slidenum">
              <a:rPr lang="en-US" smtClean="0"/>
              <a:t>‹#›</a:t>
            </a:fld>
            <a:endParaRPr lang="en-US"/>
          </a:p>
        </p:txBody>
      </p:sp>
    </p:spTree>
    <p:extLst>
      <p:ext uri="{BB962C8B-B14F-4D97-AF65-F5344CB8AC3E}">
        <p14:creationId xmlns:p14="http://schemas.microsoft.com/office/powerpoint/2010/main" val="38496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51C45-BD24-410B-BD6F-8AFF1C856276}" type="datetimeFigureOut">
              <a:rPr lang="en-US" smtClean="0"/>
              <a:t>07-Apr-17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4F57F-B074-4A2E-9552-70878EC6A6A4}" type="slidenum">
              <a:rPr lang="en-US" smtClean="0"/>
              <a:t>‹#›</a:t>
            </a:fld>
            <a:endParaRPr lang="en-US"/>
          </a:p>
        </p:txBody>
      </p:sp>
    </p:spTree>
    <p:extLst>
      <p:ext uri="{BB962C8B-B14F-4D97-AF65-F5344CB8AC3E}">
        <p14:creationId xmlns:p14="http://schemas.microsoft.com/office/powerpoint/2010/main" val="1340765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Packet Tracer</a:t>
            </a:r>
            <a:endParaRPr lang="en-US" dirty="0"/>
          </a:p>
        </p:txBody>
      </p:sp>
      <p:sp>
        <p:nvSpPr>
          <p:cNvPr id="3" name="Subtitle 2"/>
          <p:cNvSpPr>
            <a:spLocks noGrp="1"/>
          </p:cNvSpPr>
          <p:nvPr>
            <p:ph type="subTitle" idx="1"/>
          </p:nvPr>
        </p:nvSpPr>
        <p:spPr/>
        <p:txBody>
          <a:bodyPr/>
          <a:lstStyle/>
          <a:p>
            <a:r>
              <a:rPr lang="en-US" dirty="0" smtClean="0"/>
              <a:t>A guideline by Sanjana Shemonti</a:t>
            </a:r>
          </a:p>
          <a:p>
            <a:endParaRPr lang="en-US" dirty="0"/>
          </a:p>
        </p:txBody>
      </p:sp>
    </p:spTree>
    <p:extLst>
      <p:ext uri="{BB962C8B-B14F-4D97-AF65-F5344CB8AC3E}">
        <p14:creationId xmlns:p14="http://schemas.microsoft.com/office/powerpoint/2010/main" val="332837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configuration commands</a:t>
            </a:r>
            <a:endParaRPr lang="en-US" dirty="0"/>
          </a:p>
        </p:txBody>
      </p:sp>
      <p:sp>
        <p:nvSpPr>
          <p:cNvPr id="3" name="Content Placeholder 2"/>
          <p:cNvSpPr>
            <a:spLocks noGrp="1"/>
          </p:cNvSpPr>
          <p:nvPr>
            <p:ph idx="1"/>
          </p:nvPr>
        </p:nvSpPr>
        <p:spPr/>
        <p:txBody>
          <a:bodyPr/>
          <a:lstStyle/>
          <a:p>
            <a:r>
              <a:rPr lang="en-US" dirty="0" smtClean="0"/>
              <a:t>For router-router configuration</a:t>
            </a:r>
          </a:p>
          <a:p>
            <a:r>
              <a:rPr lang="en-US" dirty="0" smtClean="0"/>
              <a:t>Router(</a:t>
            </a:r>
            <a:r>
              <a:rPr lang="en-US" dirty="0" err="1" smtClean="0"/>
              <a:t>config</a:t>
            </a:r>
            <a:r>
              <a:rPr lang="en-US" dirty="0" smtClean="0"/>
              <a:t>)# int </a:t>
            </a:r>
            <a:r>
              <a:rPr lang="en-US" dirty="0" smtClean="0"/>
              <a:t>Serial2/0</a:t>
            </a:r>
          </a:p>
          <a:p>
            <a:r>
              <a:rPr lang="en-US" dirty="0" smtClean="0"/>
              <a:t>Router(</a:t>
            </a:r>
            <a:r>
              <a:rPr lang="en-US" dirty="0" err="1" smtClean="0"/>
              <a:t>config</a:t>
            </a:r>
            <a:r>
              <a:rPr lang="en-US" dirty="0" smtClean="0"/>
              <a:t> if)# </a:t>
            </a:r>
            <a:r>
              <a:rPr lang="en-US" dirty="0" err="1" smtClean="0"/>
              <a:t>ip</a:t>
            </a:r>
            <a:r>
              <a:rPr lang="en-US" dirty="0" smtClean="0"/>
              <a:t> add 192.168.2.1 255.255.255.0</a:t>
            </a:r>
          </a:p>
          <a:p>
            <a:pPr marL="0" indent="0">
              <a:buNone/>
            </a:pPr>
            <a:r>
              <a:rPr lang="en-US" dirty="0" smtClean="0"/>
              <a:t> </a:t>
            </a:r>
            <a:r>
              <a:rPr lang="en-US" dirty="0"/>
              <a:t>	</a:t>
            </a:r>
            <a:r>
              <a:rPr lang="en-US" dirty="0" smtClean="0"/>
              <a:t>	         # clock rate 5600</a:t>
            </a:r>
            <a:endParaRPr lang="en-US" dirty="0" smtClean="0"/>
          </a:p>
          <a:p>
            <a:pPr marL="0" indent="0">
              <a:buNone/>
            </a:pPr>
            <a:r>
              <a:rPr lang="en-US" dirty="0" smtClean="0"/>
              <a:t>		         # no shutdown</a:t>
            </a:r>
          </a:p>
          <a:p>
            <a:pPr marL="0" indent="0">
              <a:buNone/>
            </a:pPr>
            <a:r>
              <a:rPr lang="en-US" dirty="0" smtClean="0"/>
              <a:t>		         #exit</a:t>
            </a:r>
          </a:p>
          <a:p>
            <a:endParaRPr lang="en-US" dirty="0" smtClean="0"/>
          </a:p>
          <a:p>
            <a:endParaRPr lang="en-US" dirty="0"/>
          </a:p>
        </p:txBody>
      </p:sp>
    </p:spTree>
    <p:extLst>
      <p:ext uri="{BB962C8B-B14F-4D97-AF65-F5344CB8AC3E}">
        <p14:creationId xmlns:p14="http://schemas.microsoft.com/office/powerpoint/2010/main" val="546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packets</a:t>
            </a:r>
            <a:endParaRPr lang="en-US" dirty="0"/>
          </a:p>
        </p:txBody>
      </p:sp>
      <p:sp>
        <p:nvSpPr>
          <p:cNvPr id="3" name="Content Placeholder 2"/>
          <p:cNvSpPr>
            <a:spLocks noGrp="1"/>
          </p:cNvSpPr>
          <p:nvPr>
            <p:ph idx="1"/>
          </p:nvPr>
        </p:nvSpPr>
        <p:spPr/>
        <p:txBody>
          <a:bodyPr/>
          <a:lstStyle/>
          <a:p>
            <a:r>
              <a:rPr lang="en-US" dirty="0" smtClean="0"/>
              <a:t>To check if the network topology is configured as you wanted</a:t>
            </a:r>
          </a:p>
          <a:p>
            <a:r>
              <a:rPr lang="en-US" dirty="0" smtClean="0"/>
              <a:t>Click on a end device</a:t>
            </a:r>
          </a:p>
          <a:p>
            <a:r>
              <a:rPr lang="en-US" dirty="0" smtClean="0"/>
              <a:t>Go to Desktop tab -&gt; command prompt</a:t>
            </a:r>
          </a:p>
          <a:p>
            <a:r>
              <a:rPr lang="en-US" dirty="0" smtClean="0"/>
              <a:t>Write ping &lt;</a:t>
            </a:r>
            <a:r>
              <a:rPr lang="en-US" dirty="0" err="1" smtClean="0"/>
              <a:t>ip</a:t>
            </a:r>
            <a:r>
              <a:rPr lang="en-US" dirty="0" smtClean="0"/>
              <a:t> address of another end device you want to send a 			packet to&gt;</a:t>
            </a:r>
          </a:p>
          <a:p>
            <a:r>
              <a:rPr lang="en-US" dirty="0" smtClean="0"/>
              <a:t>Press enter</a:t>
            </a:r>
          </a:p>
          <a:p>
            <a:r>
              <a:rPr lang="en-US" dirty="0" smtClean="0"/>
              <a:t>It configuration is ok you will see the details of sending packets</a:t>
            </a:r>
            <a:endParaRPr lang="en-US" dirty="0"/>
          </a:p>
        </p:txBody>
      </p:sp>
    </p:spTree>
    <p:extLst>
      <p:ext uri="{BB962C8B-B14F-4D97-AF65-F5344CB8AC3E}">
        <p14:creationId xmlns:p14="http://schemas.microsoft.com/office/powerpoint/2010/main" val="425934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packets (simulation)</a:t>
            </a:r>
            <a:endParaRPr lang="en-US" dirty="0"/>
          </a:p>
        </p:txBody>
      </p:sp>
      <p:sp>
        <p:nvSpPr>
          <p:cNvPr id="3" name="Content Placeholder 2"/>
          <p:cNvSpPr>
            <a:spLocks noGrp="1"/>
          </p:cNvSpPr>
          <p:nvPr>
            <p:ph idx="1"/>
          </p:nvPr>
        </p:nvSpPr>
        <p:spPr/>
        <p:txBody>
          <a:bodyPr/>
          <a:lstStyle/>
          <a:p>
            <a:r>
              <a:rPr lang="en-US" dirty="0" smtClean="0"/>
              <a:t>Go to simulation tab at the bottom right corner</a:t>
            </a:r>
          </a:p>
          <a:p>
            <a:r>
              <a:rPr lang="en-US" dirty="0" smtClean="0"/>
              <a:t>From the list at the right side of the window select the closed envelop, put it from where you want to send packet and to where you want it to go</a:t>
            </a:r>
          </a:p>
          <a:p>
            <a:r>
              <a:rPr lang="en-US" dirty="0" smtClean="0"/>
              <a:t>Click auto capture/play</a:t>
            </a:r>
          </a:p>
          <a:p>
            <a:r>
              <a:rPr lang="en-US" dirty="0" smtClean="0"/>
              <a:t>The envelop will go through its desired configured path, if configuration is ok</a:t>
            </a:r>
          </a:p>
          <a:p>
            <a:r>
              <a:rPr lang="en-US" dirty="0" smtClean="0"/>
              <a:t>It will fail to route, if you have done any mistakes</a:t>
            </a:r>
          </a:p>
        </p:txBody>
      </p:sp>
    </p:spTree>
    <p:extLst>
      <p:ext uri="{BB962C8B-B14F-4D97-AF65-F5344CB8AC3E}">
        <p14:creationId xmlns:p14="http://schemas.microsoft.com/office/powerpoint/2010/main" val="39501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protocol </a:t>
            </a:r>
            <a:endParaRPr lang="en-US" dirty="0"/>
          </a:p>
        </p:txBody>
      </p:sp>
      <p:sp>
        <p:nvSpPr>
          <p:cNvPr id="3" name="Content Placeholder 2"/>
          <p:cNvSpPr>
            <a:spLocks noGrp="1"/>
          </p:cNvSpPr>
          <p:nvPr>
            <p:ph idx="1"/>
          </p:nvPr>
        </p:nvSpPr>
        <p:spPr/>
        <p:txBody>
          <a:bodyPr/>
          <a:lstStyle/>
          <a:p>
            <a:r>
              <a:rPr lang="en-US" dirty="0" smtClean="0"/>
              <a:t>Dynamic routing RIP</a:t>
            </a:r>
          </a:p>
          <a:p>
            <a:r>
              <a:rPr lang="en-US" dirty="0" smtClean="0"/>
              <a:t>Commands</a:t>
            </a:r>
          </a:p>
          <a:p>
            <a:pPr lvl="1"/>
            <a:r>
              <a:rPr lang="en-US" dirty="0" smtClean="0"/>
              <a:t>Router(</a:t>
            </a:r>
            <a:r>
              <a:rPr lang="en-US" dirty="0" err="1" smtClean="0"/>
              <a:t>config</a:t>
            </a:r>
            <a:r>
              <a:rPr lang="en-US" dirty="0" smtClean="0"/>
              <a:t>)# router rip</a:t>
            </a:r>
          </a:p>
          <a:p>
            <a:pPr lvl="1"/>
            <a:r>
              <a:rPr lang="en-US" dirty="0" smtClean="0"/>
              <a:t>Router(</a:t>
            </a:r>
            <a:r>
              <a:rPr lang="en-US" dirty="0" err="1" smtClean="0"/>
              <a:t>config</a:t>
            </a:r>
            <a:r>
              <a:rPr lang="en-US" dirty="0" smtClean="0"/>
              <a:t>-router)# network &lt;</a:t>
            </a:r>
            <a:r>
              <a:rPr lang="en-US" dirty="0" err="1" smtClean="0"/>
              <a:t>ip</a:t>
            </a:r>
            <a:r>
              <a:rPr lang="en-US" dirty="0" smtClean="0"/>
              <a:t> address&gt;</a:t>
            </a:r>
          </a:p>
          <a:p>
            <a:pPr marL="457200" lvl="1" indent="0">
              <a:buNone/>
            </a:pPr>
            <a:endParaRPr lang="en-US" dirty="0" smtClean="0"/>
          </a:p>
          <a:p>
            <a:pPr lvl="1"/>
            <a:r>
              <a:rPr lang="en-US" dirty="0" smtClean="0"/>
              <a:t>Other commands:</a:t>
            </a:r>
            <a:endParaRPr lang="en-US" dirty="0"/>
          </a:p>
          <a:p>
            <a:pPr lvl="2"/>
            <a:r>
              <a:rPr lang="en-US" dirty="0" smtClean="0"/>
              <a:t>Router(</a:t>
            </a:r>
            <a:r>
              <a:rPr lang="en-US" dirty="0" err="1" smtClean="0"/>
              <a:t>config</a:t>
            </a:r>
            <a:r>
              <a:rPr lang="en-US" dirty="0" smtClean="0"/>
              <a:t>)# no router rip (to remove routing protocol)</a:t>
            </a:r>
          </a:p>
          <a:p>
            <a:pPr lvl="2"/>
            <a:r>
              <a:rPr lang="en-US" dirty="0" smtClean="0"/>
              <a:t>Router# </a:t>
            </a:r>
            <a:r>
              <a:rPr lang="en-US" dirty="0" err="1" smtClean="0"/>
              <a:t>sh</a:t>
            </a:r>
            <a:r>
              <a:rPr lang="en-US" dirty="0" smtClean="0"/>
              <a:t> run (show run)</a:t>
            </a:r>
          </a:p>
          <a:p>
            <a:pPr lvl="2"/>
            <a:r>
              <a:rPr lang="en-US" dirty="0" smtClean="0"/>
              <a:t>Router# </a:t>
            </a:r>
            <a:r>
              <a:rPr lang="en-US" dirty="0" err="1" smtClean="0"/>
              <a:t>sh</a:t>
            </a:r>
            <a:r>
              <a:rPr lang="en-US" dirty="0" smtClean="0"/>
              <a:t> </a:t>
            </a:r>
            <a:r>
              <a:rPr lang="en-US" dirty="0" err="1" smtClean="0"/>
              <a:t>ip</a:t>
            </a:r>
            <a:r>
              <a:rPr lang="en-US" dirty="0" smtClean="0"/>
              <a:t> route</a:t>
            </a:r>
          </a:p>
          <a:p>
            <a:pPr lvl="2"/>
            <a:r>
              <a:rPr lang="en-US" dirty="0" smtClean="0"/>
              <a:t>Router# </a:t>
            </a:r>
            <a:r>
              <a:rPr lang="en-US" dirty="0" err="1" smtClean="0"/>
              <a:t>wr</a:t>
            </a:r>
            <a:r>
              <a:rPr lang="en-US" dirty="0" smtClean="0"/>
              <a:t> (to build configuration)</a:t>
            </a:r>
            <a:endParaRPr lang="en-US" dirty="0"/>
          </a:p>
        </p:txBody>
      </p:sp>
    </p:spTree>
    <p:extLst>
      <p:ext uri="{BB962C8B-B14F-4D97-AF65-F5344CB8AC3E}">
        <p14:creationId xmlns:p14="http://schemas.microsoft.com/office/powerpoint/2010/main" val="484289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protocol </a:t>
            </a:r>
            <a:endParaRPr lang="en-US" dirty="0"/>
          </a:p>
        </p:txBody>
      </p:sp>
      <p:sp>
        <p:nvSpPr>
          <p:cNvPr id="3" name="Content Placeholder 2"/>
          <p:cNvSpPr>
            <a:spLocks noGrp="1"/>
          </p:cNvSpPr>
          <p:nvPr>
            <p:ph idx="1"/>
          </p:nvPr>
        </p:nvSpPr>
        <p:spPr>
          <a:xfrm>
            <a:off x="838199" y="1825625"/>
            <a:ext cx="11155017" cy="4351338"/>
          </a:xfrm>
        </p:spPr>
        <p:txBody>
          <a:bodyPr/>
          <a:lstStyle/>
          <a:p>
            <a:r>
              <a:rPr lang="en-US" dirty="0" smtClean="0"/>
              <a:t>Static routing</a:t>
            </a:r>
          </a:p>
          <a:p>
            <a:r>
              <a:rPr lang="en-US" dirty="0" smtClean="0"/>
              <a:t>Commands</a:t>
            </a:r>
          </a:p>
          <a:p>
            <a:pPr lvl="1"/>
            <a:r>
              <a:rPr lang="en-US" dirty="0" smtClean="0"/>
              <a:t>Router(</a:t>
            </a:r>
            <a:r>
              <a:rPr lang="en-US" dirty="0" err="1" smtClean="0"/>
              <a:t>config</a:t>
            </a:r>
            <a:r>
              <a:rPr lang="en-US" dirty="0" smtClean="0"/>
              <a:t>)# </a:t>
            </a:r>
            <a:r>
              <a:rPr lang="en-US" dirty="0" err="1" smtClean="0"/>
              <a:t>ip</a:t>
            </a:r>
            <a:r>
              <a:rPr lang="en-US" dirty="0" smtClean="0"/>
              <a:t> route </a:t>
            </a:r>
            <a:r>
              <a:rPr lang="en-US" sz="1800" b="1" dirty="0" smtClean="0"/>
              <a:t>&lt;destination network address&gt; &lt;subnet mask&gt; &lt;exiting network address&gt;</a:t>
            </a:r>
          </a:p>
          <a:p>
            <a:pPr marL="457200" lvl="1" indent="0">
              <a:buNone/>
            </a:pPr>
            <a:r>
              <a:rPr lang="en-US" sz="1800" dirty="0" smtClean="0"/>
              <a:t>     Router(</a:t>
            </a:r>
            <a:r>
              <a:rPr lang="en-US" sz="1800" dirty="0" err="1" smtClean="0"/>
              <a:t>config</a:t>
            </a:r>
            <a:r>
              <a:rPr lang="en-US" sz="1800" dirty="0" smtClean="0"/>
              <a:t>)# </a:t>
            </a:r>
            <a:r>
              <a:rPr lang="en-US" sz="1800" dirty="0" err="1" smtClean="0"/>
              <a:t>ip</a:t>
            </a:r>
            <a:r>
              <a:rPr lang="en-US" sz="1800" dirty="0" smtClean="0"/>
              <a:t> route </a:t>
            </a:r>
            <a:r>
              <a:rPr lang="en-US" sz="1800" b="1" dirty="0" smtClean="0"/>
              <a:t>192.168.3.0 </a:t>
            </a:r>
            <a:r>
              <a:rPr lang="en-US" sz="1800" b="1" smtClean="0"/>
              <a:t>255.255.255.0 192.168.2.0</a:t>
            </a:r>
            <a:endParaRPr lang="en-US" sz="1800" b="1" dirty="0" smtClean="0"/>
          </a:p>
          <a:p>
            <a:pPr lvl="1"/>
            <a:r>
              <a:rPr lang="en-US" sz="2800" dirty="0" smtClean="0"/>
              <a:t>Router(</a:t>
            </a:r>
            <a:r>
              <a:rPr lang="en-US" sz="2800" dirty="0" err="1" smtClean="0"/>
              <a:t>config</a:t>
            </a:r>
            <a:r>
              <a:rPr lang="en-US" sz="2800" dirty="0" smtClean="0"/>
              <a:t>)# end</a:t>
            </a:r>
            <a:endParaRPr lang="en-US" sz="2800" b="1" dirty="0" smtClean="0"/>
          </a:p>
          <a:p>
            <a:pPr marL="457200" lvl="1" indent="0">
              <a:buNone/>
            </a:pPr>
            <a:endParaRPr lang="en-US" sz="1800" b="1" dirty="0" smtClean="0"/>
          </a:p>
          <a:p>
            <a:pPr marL="0" indent="0">
              <a:buNone/>
            </a:pPr>
            <a:endParaRPr lang="en-US" dirty="0" smtClean="0"/>
          </a:p>
          <a:p>
            <a:endParaRPr lang="en-US" dirty="0"/>
          </a:p>
        </p:txBody>
      </p:sp>
    </p:spTree>
    <p:extLst>
      <p:ext uri="{BB962C8B-B14F-4D97-AF65-F5344CB8AC3E}">
        <p14:creationId xmlns:p14="http://schemas.microsoft.com/office/powerpoint/2010/main" val="2330467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links for RIP and Static</a:t>
            </a:r>
            <a:endParaRPr lang="en-US" dirty="0"/>
          </a:p>
        </p:txBody>
      </p:sp>
      <p:sp>
        <p:nvSpPr>
          <p:cNvPr id="3" name="Content Placeholder 2"/>
          <p:cNvSpPr>
            <a:spLocks noGrp="1"/>
          </p:cNvSpPr>
          <p:nvPr>
            <p:ph idx="1"/>
          </p:nvPr>
        </p:nvSpPr>
        <p:spPr/>
        <p:txBody>
          <a:bodyPr/>
          <a:lstStyle/>
          <a:p>
            <a:r>
              <a:rPr lang="en-US" dirty="0" smtClean="0"/>
              <a:t>https://www.youtube.com/watch?v=tPUe99KoVxA</a:t>
            </a:r>
          </a:p>
          <a:p>
            <a:endParaRPr lang="en-US" dirty="0"/>
          </a:p>
          <a:p>
            <a:r>
              <a:rPr lang="en-US" dirty="0" smtClean="0"/>
              <a:t>https://www.youtube.com/watch?v=1ifYHiFtYBo</a:t>
            </a:r>
          </a:p>
          <a:p>
            <a:endParaRPr lang="en-US" dirty="0" smtClean="0"/>
          </a:p>
          <a:p>
            <a:r>
              <a:rPr lang="en-US" dirty="0" smtClean="0"/>
              <a:t>https://www.youtube.com/watch?v=QF8pqGNWVqI</a:t>
            </a:r>
            <a:endParaRPr lang="en-US" dirty="0"/>
          </a:p>
        </p:txBody>
      </p:sp>
    </p:spTree>
    <p:extLst>
      <p:ext uri="{BB962C8B-B14F-4D97-AF65-F5344CB8AC3E}">
        <p14:creationId xmlns:p14="http://schemas.microsoft.com/office/powerpoint/2010/main" val="203532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1487" y="2273438"/>
            <a:ext cx="3866321" cy="1325563"/>
          </a:xfrm>
        </p:spPr>
        <p:txBody>
          <a:bodyPr>
            <a:noAutofit/>
          </a:bodyPr>
          <a:lstStyle/>
          <a:p>
            <a:r>
              <a:rPr lang="en-US" sz="6000" b="1" dirty="0" smtClean="0"/>
              <a:t>That’s All!!</a:t>
            </a:r>
            <a:endParaRPr lang="en-US" sz="6000" b="1" dirty="0"/>
          </a:p>
        </p:txBody>
      </p:sp>
    </p:spTree>
    <p:extLst>
      <p:ext uri="{BB962C8B-B14F-4D97-AF65-F5344CB8AC3E}">
        <p14:creationId xmlns:p14="http://schemas.microsoft.com/office/powerpoint/2010/main" val="390657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Tracer</a:t>
            </a:r>
            <a:endParaRPr lang="en-US" dirty="0"/>
          </a:p>
        </p:txBody>
      </p:sp>
      <p:sp>
        <p:nvSpPr>
          <p:cNvPr id="3" name="Content Placeholder 2"/>
          <p:cNvSpPr>
            <a:spLocks noGrp="1"/>
          </p:cNvSpPr>
          <p:nvPr>
            <p:ph idx="1"/>
          </p:nvPr>
        </p:nvSpPr>
        <p:spPr/>
        <p:txBody>
          <a:bodyPr/>
          <a:lstStyle/>
          <a:p>
            <a:r>
              <a:rPr lang="en-US" dirty="0"/>
              <a:t>Packet Tracer is </a:t>
            </a:r>
            <a:r>
              <a:rPr lang="en-US" dirty="0" smtClean="0"/>
              <a:t>a</a:t>
            </a:r>
            <a:r>
              <a:rPr lang="en-US" dirty="0"/>
              <a:t> visual simulation tool designed by Cisco Systems that allows users to create network topologies and imitate modern computer </a:t>
            </a:r>
            <a:r>
              <a:rPr lang="en-US" dirty="0" smtClean="0"/>
              <a:t>networks</a:t>
            </a:r>
          </a:p>
          <a:p>
            <a:r>
              <a:rPr lang="en-US" dirty="0" smtClean="0"/>
              <a:t> </a:t>
            </a:r>
            <a:r>
              <a:rPr lang="en-US" dirty="0"/>
              <a:t>The software allows users to simulate the configuration of Cisco routers and switches using a simulated command line interface. </a:t>
            </a:r>
            <a:endParaRPr lang="en-US" dirty="0" smtClean="0"/>
          </a:p>
          <a:p>
            <a:r>
              <a:rPr lang="en-US" dirty="0" smtClean="0"/>
              <a:t>Packet </a:t>
            </a:r>
            <a:r>
              <a:rPr lang="en-US" dirty="0"/>
              <a:t>Tracer makes use of a drag and drop user interface, allowing users to add and remove simulated network devices as they see fit.</a:t>
            </a:r>
          </a:p>
        </p:txBody>
      </p:sp>
    </p:spTree>
    <p:extLst>
      <p:ext uri="{BB962C8B-B14F-4D97-AF65-F5344CB8AC3E}">
        <p14:creationId xmlns:p14="http://schemas.microsoft.com/office/powerpoint/2010/main" val="55399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t>
            </a:r>
            <a:endParaRPr lang="en-US" dirty="0"/>
          </a:p>
        </p:txBody>
      </p:sp>
      <p:sp>
        <p:nvSpPr>
          <p:cNvPr id="3" name="Content Placeholder 2"/>
          <p:cNvSpPr>
            <a:spLocks noGrp="1"/>
          </p:cNvSpPr>
          <p:nvPr>
            <p:ph idx="1"/>
          </p:nvPr>
        </p:nvSpPr>
        <p:spPr/>
        <p:txBody>
          <a:bodyPr/>
          <a:lstStyle/>
          <a:p>
            <a:r>
              <a:rPr lang="en-US" dirty="0" smtClean="0"/>
              <a:t>An .exe file is provided for cisco packet tracer 6.1.1</a:t>
            </a:r>
          </a:p>
          <a:p>
            <a:r>
              <a:rPr lang="en-US" dirty="0" smtClean="0"/>
              <a:t>Run the .exe file and install packet tracer. It is not a problematic process.</a:t>
            </a:r>
            <a:endParaRPr lang="en-US" dirty="0"/>
          </a:p>
        </p:txBody>
      </p:sp>
    </p:spTree>
    <p:extLst>
      <p:ext uri="{BB962C8B-B14F-4D97-AF65-F5344CB8AC3E}">
        <p14:creationId xmlns:p14="http://schemas.microsoft.com/office/powerpoint/2010/main" val="159070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topology</a:t>
            </a:r>
            <a:endParaRPr lang="en-US" dirty="0"/>
          </a:p>
        </p:txBody>
      </p:sp>
      <p:sp>
        <p:nvSpPr>
          <p:cNvPr id="3" name="Content Placeholder 2"/>
          <p:cNvSpPr>
            <a:spLocks noGrp="1"/>
          </p:cNvSpPr>
          <p:nvPr>
            <p:ph idx="1"/>
          </p:nvPr>
        </p:nvSpPr>
        <p:spPr/>
        <p:txBody>
          <a:bodyPr/>
          <a:lstStyle/>
          <a:p>
            <a:r>
              <a:rPr lang="en-US" dirty="0" smtClean="0"/>
              <a:t>Use drag and drop method to create a topology, i.e.</a:t>
            </a:r>
          </a:p>
          <a:p>
            <a:pPr lvl="1"/>
            <a:r>
              <a:rPr lang="en-US" dirty="0" smtClean="0"/>
              <a:t>Use generic router</a:t>
            </a:r>
          </a:p>
          <a:p>
            <a:pPr lvl="1"/>
            <a:r>
              <a:rPr lang="en-US" dirty="0" smtClean="0"/>
              <a:t>Switch 2960</a:t>
            </a:r>
          </a:p>
          <a:p>
            <a:pPr lvl="1"/>
            <a:r>
              <a:rPr lang="en-US" dirty="0" smtClean="0"/>
              <a:t>Generic pc and laptop as end devices</a:t>
            </a:r>
          </a:p>
          <a:p>
            <a:pPr lvl="1"/>
            <a:r>
              <a:rPr lang="en-US" dirty="0" smtClean="0"/>
              <a:t>Copper straight cable to connect end devices to switch and switch to router</a:t>
            </a:r>
          </a:p>
          <a:p>
            <a:pPr lvl="1"/>
            <a:r>
              <a:rPr lang="en-US" dirty="0" smtClean="0"/>
              <a:t>Serial DCE to connect routers</a:t>
            </a:r>
          </a:p>
          <a:p>
            <a:pPr lvl="1"/>
            <a:endParaRPr lang="en-US" dirty="0" smtClean="0"/>
          </a:p>
          <a:p>
            <a:r>
              <a:rPr lang="en-US" dirty="0" smtClean="0"/>
              <a:t>Then configure the components manually</a:t>
            </a:r>
            <a:endParaRPr lang="en-US" dirty="0"/>
          </a:p>
        </p:txBody>
      </p:sp>
    </p:spTree>
    <p:extLst>
      <p:ext uri="{BB962C8B-B14F-4D97-AF65-F5344CB8AC3E}">
        <p14:creationId xmlns:p14="http://schemas.microsoft.com/office/powerpoint/2010/main" val="412933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topology</a:t>
            </a:r>
            <a:endParaRPr lang="en-US" dirty="0"/>
          </a:p>
        </p:txBody>
      </p:sp>
      <p:pic>
        <p:nvPicPr>
          <p:cNvPr id="4" name="Content Placeholder 3"/>
          <p:cNvPicPr>
            <a:picLocks noGrp="1" noChangeAspect="1"/>
          </p:cNvPicPr>
          <p:nvPr>
            <p:ph idx="1"/>
          </p:nvPr>
        </p:nvPicPr>
        <p:blipFill>
          <a:blip r:embed="rId2"/>
          <a:stretch>
            <a:fillRect/>
          </a:stretch>
        </p:blipFill>
        <p:spPr>
          <a:xfrm>
            <a:off x="0" y="0"/>
            <a:ext cx="12178091" cy="6858000"/>
          </a:xfrm>
          <a:prstGeom prst="rect">
            <a:avLst/>
          </a:prstGeom>
        </p:spPr>
      </p:pic>
    </p:spTree>
    <p:extLst>
      <p:ext uri="{BB962C8B-B14F-4D97-AF65-F5344CB8AC3E}">
        <p14:creationId xmlns:p14="http://schemas.microsoft.com/office/powerpoint/2010/main" val="297235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end devices</a:t>
            </a:r>
            <a:endParaRPr lang="en-US" dirty="0"/>
          </a:p>
        </p:txBody>
      </p:sp>
      <p:sp>
        <p:nvSpPr>
          <p:cNvPr id="3" name="Content Placeholder 2"/>
          <p:cNvSpPr>
            <a:spLocks noGrp="1"/>
          </p:cNvSpPr>
          <p:nvPr>
            <p:ph idx="1"/>
          </p:nvPr>
        </p:nvSpPr>
        <p:spPr/>
        <p:txBody>
          <a:bodyPr/>
          <a:lstStyle/>
          <a:p>
            <a:r>
              <a:rPr lang="en-US" dirty="0" smtClean="0"/>
              <a:t>Click on the end device you want to configure</a:t>
            </a:r>
          </a:p>
          <a:p>
            <a:r>
              <a:rPr lang="en-US" dirty="0" smtClean="0"/>
              <a:t>Under the Desktop tab, select </a:t>
            </a:r>
            <a:r>
              <a:rPr lang="en-US" dirty="0" err="1" smtClean="0"/>
              <a:t>ip</a:t>
            </a:r>
            <a:r>
              <a:rPr lang="en-US" dirty="0" smtClean="0"/>
              <a:t> configuration</a:t>
            </a:r>
          </a:p>
          <a:p>
            <a:r>
              <a:rPr lang="en-US" dirty="0" smtClean="0"/>
              <a:t>Select static</a:t>
            </a:r>
          </a:p>
          <a:p>
            <a:r>
              <a:rPr lang="en-US" dirty="0" smtClean="0"/>
              <a:t>Enter </a:t>
            </a:r>
            <a:r>
              <a:rPr lang="en-US" dirty="0" err="1" smtClean="0"/>
              <a:t>ip</a:t>
            </a:r>
            <a:r>
              <a:rPr lang="en-US" dirty="0" smtClean="0"/>
              <a:t> address, subnet mask and default gateway as per your topology</a:t>
            </a:r>
          </a:p>
          <a:p>
            <a:r>
              <a:rPr lang="en-US" dirty="0" smtClean="0"/>
              <a:t>Close the window</a:t>
            </a:r>
          </a:p>
          <a:p>
            <a:r>
              <a:rPr lang="en-US" dirty="0" smtClean="0"/>
              <a:t>Do it for all the end devices</a:t>
            </a:r>
          </a:p>
          <a:p>
            <a:r>
              <a:rPr lang="en-US" dirty="0" smtClean="0">
                <a:solidFill>
                  <a:srgbClr val="FF0000"/>
                </a:solidFill>
              </a:rPr>
              <a:t>Be careful about assigning </a:t>
            </a:r>
            <a:r>
              <a:rPr lang="en-US" dirty="0" err="1" smtClean="0">
                <a:solidFill>
                  <a:srgbClr val="FF0000"/>
                </a:solidFill>
              </a:rPr>
              <a:t>ip</a:t>
            </a:r>
            <a:r>
              <a:rPr lang="en-US" dirty="0" smtClean="0">
                <a:solidFill>
                  <a:srgbClr val="FF0000"/>
                </a:solidFill>
              </a:rPr>
              <a:t> address, subnet mask and default gateway</a:t>
            </a:r>
            <a:endParaRPr lang="en-US" dirty="0">
              <a:solidFill>
                <a:srgbClr val="FF0000"/>
              </a:solidFill>
            </a:endParaRPr>
          </a:p>
        </p:txBody>
      </p:sp>
    </p:spTree>
    <p:extLst>
      <p:ext uri="{BB962C8B-B14F-4D97-AF65-F5344CB8AC3E}">
        <p14:creationId xmlns:p14="http://schemas.microsoft.com/office/powerpoint/2010/main" val="399946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routers</a:t>
            </a:r>
            <a:endParaRPr lang="en-US" dirty="0"/>
          </a:p>
        </p:txBody>
      </p:sp>
      <p:sp>
        <p:nvSpPr>
          <p:cNvPr id="3" name="Content Placeholder 2"/>
          <p:cNvSpPr>
            <a:spLocks noGrp="1"/>
          </p:cNvSpPr>
          <p:nvPr>
            <p:ph idx="1"/>
          </p:nvPr>
        </p:nvSpPr>
        <p:spPr/>
        <p:txBody>
          <a:bodyPr/>
          <a:lstStyle/>
          <a:p>
            <a:r>
              <a:rPr lang="en-US" dirty="0" smtClean="0"/>
              <a:t>Click a router</a:t>
            </a:r>
          </a:p>
          <a:p>
            <a:r>
              <a:rPr lang="en-US" dirty="0" smtClean="0"/>
              <a:t>Go to CLI tab, it is the command line interface you will be using</a:t>
            </a:r>
          </a:p>
          <a:p>
            <a:r>
              <a:rPr lang="en-US" dirty="0" smtClean="0">
                <a:solidFill>
                  <a:srgbClr val="FF0000"/>
                </a:solidFill>
              </a:rPr>
              <a:t>Attention: you will not be using the </a:t>
            </a:r>
            <a:r>
              <a:rPr lang="en-US" dirty="0" err="1">
                <a:solidFill>
                  <a:srgbClr val="FF0000"/>
                </a:solidFill>
              </a:rPr>
              <a:t>C</a:t>
            </a:r>
            <a:r>
              <a:rPr lang="en-US" dirty="0" err="1" smtClean="0">
                <a:solidFill>
                  <a:srgbClr val="FF0000"/>
                </a:solidFill>
              </a:rPr>
              <a:t>onfig</a:t>
            </a:r>
            <a:r>
              <a:rPr lang="en-US" dirty="0" smtClean="0">
                <a:solidFill>
                  <a:srgbClr val="FF0000"/>
                </a:solidFill>
              </a:rPr>
              <a:t> tab for direct configuration!!</a:t>
            </a:r>
          </a:p>
          <a:p>
            <a:r>
              <a:rPr lang="en-US" dirty="0" smtClean="0"/>
              <a:t>In CLI, press enter to get started</a:t>
            </a:r>
            <a:endParaRPr lang="en-US" dirty="0"/>
          </a:p>
        </p:txBody>
      </p:sp>
    </p:spTree>
    <p:extLst>
      <p:ext uri="{BB962C8B-B14F-4D97-AF65-F5344CB8AC3E}">
        <p14:creationId xmlns:p14="http://schemas.microsoft.com/office/powerpoint/2010/main" val="15270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important points</a:t>
            </a:r>
            <a:endParaRPr lang="en-US" dirty="0"/>
          </a:p>
        </p:txBody>
      </p:sp>
      <p:sp>
        <p:nvSpPr>
          <p:cNvPr id="3" name="Content Placeholder 2"/>
          <p:cNvSpPr>
            <a:spLocks noGrp="1"/>
          </p:cNvSpPr>
          <p:nvPr>
            <p:ph idx="1"/>
          </p:nvPr>
        </p:nvSpPr>
        <p:spPr/>
        <p:txBody>
          <a:bodyPr/>
          <a:lstStyle/>
          <a:p>
            <a:r>
              <a:rPr lang="en-US" dirty="0" smtClean="0"/>
              <a:t>Router&gt;  is the user mode</a:t>
            </a:r>
          </a:p>
          <a:p>
            <a:r>
              <a:rPr lang="en-US" dirty="0" smtClean="0"/>
              <a:t>Router# is the privilege mode</a:t>
            </a:r>
          </a:p>
          <a:p>
            <a:r>
              <a:rPr lang="en-US" dirty="0" smtClean="0"/>
              <a:t>Router(</a:t>
            </a:r>
            <a:r>
              <a:rPr lang="en-US" dirty="0" err="1" smtClean="0"/>
              <a:t>config</a:t>
            </a:r>
            <a:r>
              <a:rPr lang="en-US" dirty="0" smtClean="0"/>
              <a:t>)# is the global configuration mode</a:t>
            </a:r>
          </a:p>
          <a:p>
            <a:r>
              <a:rPr lang="en-US" dirty="0" smtClean="0"/>
              <a:t>Router(</a:t>
            </a:r>
            <a:r>
              <a:rPr lang="en-US" dirty="0" err="1" smtClean="0"/>
              <a:t>config</a:t>
            </a:r>
            <a:r>
              <a:rPr lang="en-US" dirty="0" smtClean="0"/>
              <a:t> if)# is the interface configuration mode</a:t>
            </a:r>
          </a:p>
          <a:p>
            <a:endParaRPr lang="en-US" dirty="0"/>
          </a:p>
          <a:p>
            <a:r>
              <a:rPr lang="en-US" dirty="0" smtClean="0"/>
              <a:t>You can go back to the previous mode by entering </a:t>
            </a:r>
            <a:r>
              <a:rPr lang="en-US" dirty="0" err="1" smtClean="0"/>
              <a:t>Ctrl+z</a:t>
            </a:r>
            <a:r>
              <a:rPr lang="en-US" dirty="0" smtClean="0"/>
              <a:t> or exit</a:t>
            </a:r>
          </a:p>
          <a:p>
            <a:r>
              <a:rPr lang="en-US" dirty="0" smtClean="0"/>
              <a:t>To show labels of the components in the topology, go to Options-&gt; Preferences-&gt;select show port labels</a:t>
            </a:r>
            <a:endParaRPr lang="en-US" dirty="0"/>
          </a:p>
        </p:txBody>
      </p:sp>
    </p:spTree>
    <p:extLst>
      <p:ext uri="{BB962C8B-B14F-4D97-AF65-F5344CB8AC3E}">
        <p14:creationId xmlns:p14="http://schemas.microsoft.com/office/powerpoint/2010/main" val="358563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configuration commands</a:t>
            </a:r>
            <a:endParaRPr lang="en-US" dirty="0"/>
          </a:p>
        </p:txBody>
      </p:sp>
      <p:sp>
        <p:nvSpPr>
          <p:cNvPr id="3" name="Content Placeholder 2"/>
          <p:cNvSpPr>
            <a:spLocks noGrp="1"/>
          </p:cNvSpPr>
          <p:nvPr>
            <p:ph idx="1"/>
          </p:nvPr>
        </p:nvSpPr>
        <p:spPr/>
        <p:txBody>
          <a:bodyPr/>
          <a:lstStyle/>
          <a:p>
            <a:r>
              <a:rPr lang="en-US" dirty="0" smtClean="0"/>
              <a:t>Router&gt; </a:t>
            </a:r>
            <a:r>
              <a:rPr lang="en-US" dirty="0" err="1" smtClean="0"/>
              <a:t>en</a:t>
            </a:r>
            <a:r>
              <a:rPr lang="en-US" dirty="0" smtClean="0"/>
              <a:t> (short for enable)</a:t>
            </a:r>
          </a:p>
          <a:p>
            <a:r>
              <a:rPr lang="en-US" dirty="0" smtClean="0"/>
              <a:t>Router#  </a:t>
            </a:r>
            <a:r>
              <a:rPr lang="en-US" dirty="0" err="1" smtClean="0"/>
              <a:t>config</a:t>
            </a:r>
            <a:r>
              <a:rPr lang="en-US" dirty="0" smtClean="0"/>
              <a:t> t (configure terminal)</a:t>
            </a:r>
          </a:p>
          <a:p>
            <a:r>
              <a:rPr lang="en-US" dirty="0" smtClean="0"/>
              <a:t>Router(</a:t>
            </a:r>
            <a:r>
              <a:rPr lang="en-US" dirty="0" err="1" smtClean="0"/>
              <a:t>config</a:t>
            </a:r>
            <a:r>
              <a:rPr lang="en-US" dirty="0" smtClean="0"/>
              <a:t>)# int fa0/0 (</a:t>
            </a:r>
            <a:r>
              <a:rPr lang="en-US" sz="1800" dirty="0" smtClean="0"/>
              <a:t>interface fa0/0... Fa0/0 can be other labels depending on topology</a:t>
            </a:r>
            <a:r>
              <a:rPr lang="en-US" dirty="0" smtClean="0"/>
              <a:t>)</a:t>
            </a:r>
          </a:p>
          <a:p>
            <a:r>
              <a:rPr lang="en-US" dirty="0" smtClean="0"/>
              <a:t>Router(</a:t>
            </a:r>
            <a:r>
              <a:rPr lang="en-US" dirty="0" err="1" smtClean="0"/>
              <a:t>config</a:t>
            </a:r>
            <a:r>
              <a:rPr lang="en-US" dirty="0" smtClean="0"/>
              <a:t> if)# </a:t>
            </a:r>
            <a:r>
              <a:rPr lang="en-US" dirty="0" err="1" smtClean="0"/>
              <a:t>ip</a:t>
            </a:r>
            <a:r>
              <a:rPr lang="en-US" dirty="0" smtClean="0"/>
              <a:t> add 192.168.1.1 255.255.255.0</a:t>
            </a:r>
          </a:p>
          <a:p>
            <a:pPr marL="0" indent="0">
              <a:buNone/>
            </a:pPr>
            <a:r>
              <a:rPr lang="en-US" dirty="0"/>
              <a:t> </a:t>
            </a:r>
            <a:r>
              <a:rPr lang="en-US" dirty="0" smtClean="0"/>
              <a:t>				   router </a:t>
            </a:r>
            <a:r>
              <a:rPr lang="en-US" dirty="0" err="1" smtClean="0"/>
              <a:t>ip</a:t>
            </a:r>
            <a:r>
              <a:rPr lang="en-US" dirty="0" smtClean="0"/>
              <a:t>       subnet mask</a:t>
            </a:r>
          </a:p>
          <a:p>
            <a:pPr marL="0" indent="0">
              <a:buNone/>
            </a:pPr>
            <a:r>
              <a:rPr lang="en-US" dirty="0"/>
              <a:t>	</a:t>
            </a:r>
            <a:r>
              <a:rPr lang="en-US" dirty="0" smtClean="0"/>
              <a:t>	         # no shutdown</a:t>
            </a:r>
          </a:p>
          <a:p>
            <a:pPr marL="0" indent="0">
              <a:buNone/>
            </a:pPr>
            <a:r>
              <a:rPr lang="en-US" dirty="0"/>
              <a:t>	</a:t>
            </a:r>
            <a:r>
              <a:rPr lang="en-US" dirty="0" smtClean="0"/>
              <a:t>	         #exit</a:t>
            </a:r>
          </a:p>
          <a:p>
            <a:pPr marL="0" indent="0">
              <a:buNone/>
            </a:pPr>
            <a:r>
              <a:rPr lang="en-US" dirty="0" smtClean="0"/>
              <a:t>This will configure the router to its own network</a:t>
            </a:r>
            <a:endParaRPr lang="en-US" dirty="0"/>
          </a:p>
        </p:txBody>
      </p:sp>
      <p:sp>
        <p:nvSpPr>
          <p:cNvPr id="4" name="Left Brace 3"/>
          <p:cNvSpPr/>
          <p:nvPr/>
        </p:nvSpPr>
        <p:spPr>
          <a:xfrm rot="16200000">
            <a:off x="5512905" y="3192910"/>
            <a:ext cx="139148" cy="1477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7514808" y="2968451"/>
            <a:ext cx="139149" cy="19265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31964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535</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Packet Tracer</vt:lpstr>
      <vt:lpstr>Packet Tracer</vt:lpstr>
      <vt:lpstr>Installation </vt:lpstr>
      <vt:lpstr>Creating a topology</vt:lpstr>
      <vt:lpstr>A simple topology</vt:lpstr>
      <vt:lpstr>Configuring end devices</vt:lpstr>
      <vt:lpstr>Configuring routers</vt:lpstr>
      <vt:lpstr>Some important points</vt:lpstr>
      <vt:lpstr>Router configuration commands</vt:lpstr>
      <vt:lpstr>Router configuration commands</vt:lpstr>
      <vt:lpstr>Sending packets</vt:lpstr>
      <vt:lpstr>Sending packets (simulation)</vt:lpstr>
      <vt:lpstr>Routing protocol </vt:lpstr>
      <vt:lpstr>Routing protocol </vt:lpstr>
      <vt:lpstr>Tutorial links for RIP and Static</vt:lpstr>
      <vt:lpstr>That’s All!!</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Tracer</dc:title>
  <dc:creator>sanjana shemonti</dc:creator>
  <cp:lastModifiedBy>sanjana shemonti</cp:lastModifiedBy>
  <cp:revision>17</cp:revision>
  <dcterms:created xsi:type="dcterms:W3CDTF">2017-04-07T06:52:12Z</dcterms:created>
  <dcterms:modified xsi:type="dcterms:W3CDTF">2017-04-07T09:17:17Z</dcterms:modified>
</cp:coreProperties>
</file>