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95" r:id="rId4"/>
    <p:sldId id="303" r:id="rId5"/>
    <p:sldId id="293" r:id="rId6"/>
    <p:sldId id="296" r:id="rId7"/>
    <p:sldId id="274" r:id="rId8"/>
    <p:sldId id="297" r:id="rId9"/>
    <p:sldId id="298" r:id="rId10"/>
    <p:sldId id="289" r:id="rId11"/>
    <p:sldId id="290" r:id="rId12"/>
    <p:sldId id="299" r:id="rId13"/>
    <p:sldId id="275" r:id="rId14"/>
    <p:sldId id="294" r:id="rId15"/>
    <p:sldId id="30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153" autoAdjust="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8CB2F-B8C1-4787-8425-759053C7283E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F951A-2047-4DB1-86FE-CC8383113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74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F951A-2047-4DB1-86FE-CC83831139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936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CC5CA-60F9-4B3B-85C2-CA5DDCCA21E0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Threads, </a:t>
            </a:r>
            <a:br>
              <a:rPr lang="en-US" dirty="0" smtClean="0"/>
            </a:br>
            <a:r>
              <a:rPr lang="en-US" dirty="0" smtClean="0"/>
              <a:t>IPC, Synchronization</a:t>
            </a:r>
            <a:br>
              <a:rPr lang="en-US" dirty="0" smtClean="0"/>
            </a:b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Chapter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12</a:t>
            </a:r>
          </a:p>
          <a:p>
            <a:r>
              <a:rPr lang="en-US" dirty="0"/>
              <a:t>Beginning Linux </a:t>
            </a:r>
            <a:r>
              <a:rPr lang="en-US" dirty="0" smtClean="0"/>
              <a:t>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Join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296" y="838200"/>
            <a:ext cx="812258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Join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61" y="1143000"/>
            <a:ext cx="83340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</a:t>
            </a:r>
            <a:r>
              <a:rPr lang="en-US" dirty="0">
                <a:solidFill>
                  <a:srgbClr val="FF0000"/>
                </a:solidFill>
              </a:rPr>
              <a:t>define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macro</a:t>
            </a:r>
            <a:r>
              <a:rPr lang="en-US" dirty="0"/>
              <a:t> _</a:t>
            </a:r>
            <a:r>
              <a:rPr lang="en-US" dirty="0" smtClean="0"/>
              <a:t>REENTRANT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include</a:t>
            </a:r>
            <a:r>
              <a:rPr lang="en-US" dirty="0" smtClean="0"/>
              <a:t> </a:t>
            </a:r>
            <a:r>
              <a:rPr lang="en-US" dirty="0"/>
              <a:t>the file </a:t>
            </a:r>
            <a:r>
              <a:rPr lang="en-US" dirty="0" err="1"/>
              <a:t>pthread.h</a:t>
            </a:r>
            <a:r>
              <a:rPr lang="en-US" dirty="0"/>
              <a:t>, and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link</a:t>
            </a:r>
            <a:r>
              <a:rPr lang="en-US" dirty="0" smtClean="0"/>
              <a:t> </a:t>
            </a:r>
            <a:r>
              <a:rPr lang="en-US" dirty="0"/>
              <a:t>with the threads </a:t>
            </a:r>
            <a:r>
              <a:rPr lang="en-US" dirty="0">
                <a:solidFill>
                  <a:srgbClr val="FF0000"/>
                </a:solidFill>
              </a:rPr>
              <a:t>library</a:t>
            </a:r>
            <a:r>
              <a:rPr lang="en-US" dirty="0"/>
              <a:t> using </a:t>
            </a:r>
            <a:r>
              <a:rPr lang="en-US" dirty="0" smtClean="0"/>
              <a:t>–</a:t>
            </a:r>
            <a:r>
              <a:rPr lang="en-US" dirty="0" err="1" smtClean="0"/>
              <a:t>lpthread</a:t>
            </a:r>
            <a:r>
              <a:rPr lang="en-US" dirty="0" smtClean="0"/>
              <a:t> or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pthread</a:t>
            </a:r>
            <a:endParaRPr lang="en-US" dirty="0" smtClean="0"/>
          </a:p>
          <a:p>
            <a:r>
              <a:rPr lang="en-US" dirty="0" smtClean="0"/>
              <a:t>To compile &amp; link a source file named thread</a:t>
            </a:r>
          </a:p>
          <a:p>
            <a:pPr lvl="1"/>
            <a:r>
              <a:rPr lang="en-US" b="1" dirty="0" err="1" smtClean="0"/>
              <a:t>gcc</a:t>
            </a:r>
            <a:r>
              <a:rPr lang="en-US" b="1" dirty="0" smtClean="0"/>
              <a:t> </a:t>
            </a:r>
            <a:r>
              <a:rPr lang="en-US" b="1" dirty="0"/>
              <a:t>-D_REENTRANT </a:t>
            </a:r>
            <a:r>
              <a:rPr lang="en-US" b="1" dirty="0" err="1" smtClean="0"/>
              <a:t>thread.c</a:t>
            </a:r>
            <a:r>
              <a:rPr lang="en-US" b="1" dirty="0" smtClean="0"/>
              <a:t> </a:t>
            </a:r>
            <a:r>
              <a:rPr lang="en-US" b="1" dirty="0"/>
              <a:t>-o </a:t>
            </a:r>
            <a:r>
              <a:rPr lang="en-US" b="1" dirty="0" smtClean="0">
                <a:solidFill>
                  <a:srgbClr val="00B0F0"/>
                </a:solidFill>
              </a:rPr>
              <a:t>thread</a:t>
            </a:r>
            <a:r>
              <a:rPr lang="en-US" b="1" dirty="0" smtClean="0"/>
              <a:t> –</a:t>
            </a:r>
            <a:r>
              <a:rPr lang="en-US" b="1" dirty="0" err="1" smtClean="0"/>
              <a:t>lpthread</a:t>
            </a:r>
            <a:endParaRPr lang="en-US" b="1" dirty="0" smtClean="0"/>
          </a:p>
          <a:p>
            <a:r>
              <a:rPr lang="en-US" dirty="0" smtClean="0"/>
              <a:t>Run</a:t>
            </a:r>
          </a:p>
          <a:p>
            <a:pPr lvl="1"/>
            <a:r>
              <a:rPr lang="en-US" b="1" dirty="0" smtClean="0"/>
              <a:t>./</a:t>
            </a:r>
            <a:r>
              <a:rPr lang="en-US" b="1" dirty="0" smtClean="0">
                <a:solidFill>
                  <a:srgbClr val="00B0F0"/>
                </a:solidFill>
              </a:rPr>
              <a:t>thread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2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Semaphores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Chapter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Semaphores in Thread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964163"/>
            <a:ext cx="8686801" cy="109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2209800"/>
            <a:ext cx="4953000" cy="209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999" y="4495800"/>
            <a:ext cx="538241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14400"/>
            <a:ext cx="872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25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THREADS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Chapter 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</a:t>
            </a:r>
            <a:r>
              <a:rPr lang="en-US" dirty="0" smtClean="0"/>
              <a:t>program that we have written so </a:t>
            </a:r>
            <a:r>
              <a:rPr lang="en-US" dirty="0"/>
              <a:t>far </a:t>
            </a:r>
            <a:r>
              <a:rPr lang="en-US" dirty="0" smtClean="0"/>
              <a:t>have had </a:t>
            </a:r>
            <a:r>
              <a:rPr lang="en-US" dirty="0" smtClean="0">
                <a:solidFill>
                  <a:srgbClr val="FF0000"/>
                </a:solidFill>
              </a:rPr>
              <a:t>just </a:t>
            </a:r>
            <a:r>
              <a:rPr lang="en-US" dirty="0">
                <a:solidFill>
                  <a:srgbClr val="FF0000"/>
                </a:solidFill>
              </a:rPr>
              <a:t>one </a:t>
            </a:r>
            <a:r>
              <a:rPr lang="en-US" dirty="0"/>
              <a:t>thread of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Time to do many tasks within a single program</a:t>
            </a:r>
          </a:p>
          <a:p>
            <a:r>
              <a:rPr lang="en-US" dirty="0" smtClean="0"/>
              <a:t>We need many threads </a:t>
            </a:r>
            <a:r>
              <a:rPr lang="en-US" dirty="0"/>
              <a:t>of </a:t>
            </a:r>
            <a:r>
              <a:rPr lang="en-US" dirty="0" smtClean="0"/>
              <a:t>execution in a single program</a:t>
            </a:r>
          </a:p>
          <a:p>
            <a:r>
              <a:rPr lang="en-US" b="1" dirty="0">
                <a:solidFill>
                  <a:srgbClr val="FF0000"/>
                </a:solidFill>
              </a:rPr>
              <a:t>Writing multithreaded programs requires very careful </a:t>
            </a:r>
            <a:r>
              <a:rPr lang="en-US" b="1" dirty="0" smtClean="0">
                <a:solidFill>
                  <a:srgbClr val="FF0000"/>
                </a:solidFill>
              </a:rPr>
              <a:t>design </a:t>
            </a:r>
          </a:p>
          <a:p>
            <a:r>
              <a:rPr lang="en-US" dirty="0" smtClean="0"/>
              <a:t>In Linux we would </a:t>
            </a:r>
            <a:r>
              <a:rPr lang="en-US" dirty="0"/>
              <a:t>use POSIX Threads, usually referred to as </a:t>
            </a:r>
            <a:r>
              <a:rPr lang="en-US" dirty="0" err="1" smtClean="0"/>
              <a:t>Pthreads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70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subroutines which comprise </a:t>
            </a:r>
            <a:r>
              <a:rPr lang="en-US" dirty="0" smtClean="0"/>
              <a:t>the </a:t>
            </a:r>
            <a:r>
              <a:rPr lang="en-US" dirty="0" err="1" smtClean="0"/>
              <a:t>Pthreads</a:t>
            </a:r>
            <a:r>
              <a:rPr lang="en-US" dirty="0" smtClean="0"/>
              <a:t> </a:t>
            </a:r>
            <a:r>
              <a:rPr lang="en-US" dirty="0"/>
              <a:t>API can be informally grouped into</a:t>
            </a:r>
          </a:p>
          <a:p>
            <a:r>
              <a:rPr lang="en-US" dirty="0"/>
              <a:t>three major classes:</a:t>
            </a:r>
          </a:p>
          <a:p>
            <a:pPr lvl="1"/>
            <a:r>
              <a:rPr lang="en-US" b="1" dirty="0" smtClean="0"/>
              <a:t>Thread </a:t>
            </a:r>
            <a:r>
              <a:rPr lang="en-US" b="1" dirty="0"/>
              <a:t>management</a:t>
            </a:r>
          </a:p>
          <a:p>
            <a:pPr lvl="1"/>
            <a:r>
              <a:rPr lang="en-US" b="1" dirty="0" err="1" smtClean="0"/>
              <a:t>Mutexes</a:t>
            </a:r>
            <a:endParaRPr lang="en-US" b="1" dirty="0"/>
          </a:p>
          <a:p>
            <a:pPr lvl="1"/>
            <a:r>
              <a:rPr lang="en-US" b="1" dirty="0" smtClean="0"/>
              <a:t>Semaphores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24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838200"/>
            <a:ext cx="841281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590800"/>
            <a:ext cx="4800600" cy="89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733800"/>
            <a:ext cx="7620000" cy="98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097018"/>
            <a:ext cx="16764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76200" y="2514600"/>
            <a:ext cx="8915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" y="3503612"/>
            <a:ext cx="8915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" y="4646612"/>
            <a:ext cx="8915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5104257"/>
            <a:ext cx="8763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5114544"/>
            <a:ext cx="914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5116068"/>
            <a:ext cx="9239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705711"/>
            <a:ext cx="8686800" cy="34204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pointer </a:t>
            </a:r>
            <a:r>
              <a:rPr lang="en-US" dirty="0"/>
              <a:t>to </a:t>
            </a:r>
            <a:r>
              <a:rPr lang="en-US" dirty="0" err="1" smtClean="0"/>
              <a:t>pthread</a:t>
            </a:r>
            <a:r>
              <a:rPr lang="en-US" dirty="0"/>
              <a:t> </a:t>
            </a:r>
            <a:r>
              <a:rPr lang="en-US" dirty="0" smtClean="0"/>
              <a:t>object (used as thread </a:t>
            </a:r>
            <a:r>
              <a:rPr lang="en-US" dirty="0" smtClean="0">
                <a:solidFill>
                  <a:srgbClr val="FF0000"/>
                </a:solidFill>
              </a:rPr>
              <a:t>identifier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the thread </a:t>
            </a:r>
            <a:r>
              <a:rPr lang="en-US" dirty="0" smtClean="0"/>
              <a:t>attributes (NULL for us)</a:t>
            </a:r>
          </a:p>
          <a:p>
            <a:pPr lvl="1"/>
            <a:r>
              <a:rPr lang="en-US" dirty="0"/>
              <a:t>the address of a </a:t>
            </a:r>
            <a:r>
              <a:rPr lang="en-US" b="1" u="sng" dirty="0"/>
              <a:t>function</a:t>
            </a:r>
            <a:r>
              <a:rPr lang="en-US" dirty="0"/>
              <a:t> taking a pointer to void as a parameter and the function will return a pointer to </a:t>
            </a:r>
            <a:r>
              <a:rPr lang="en-US" dirty="0" smtClean="0"/>
              <a:t>void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thread </a:t>
            </a:r>
            <a:r>
              <a:rPr lang="en-US" dirty="0" smtClean="0"/>
              <a:t>would execute this</a:t>
            </a:r>
          </a:p>
          <a:p>
            <a:pPr lvl="2"/>
            <a:r>
              <a:rPr lang="en-US" dirty="0"/>
              <a:t>we can pass any type of single argument and return a pointer to any </a:t>
            </a:r>
            <a:r>
              <a:rPr lang="en-US" dirty="0" smtClean="0"/>
              <a:t>type (needs </a:t>
            </a:r>
            <a:r>
              <a:rPr lang="en-US" dirty="0" smtClean="0">
                <a:solidFill>
                  <a:srgbClr val="FF0000"/>
                </a:solidFill>
              </a:rPr>
              <a:t>typecasting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argument passed </a:t>
            </a:r>
            <a:r>
              <a:rPr lang="en-US" dirty="0"/>
              <a:t>to this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Returns 0 on success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62000"/>
            <a:ext cx="9144000" cy="1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88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* threadFunc1(void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){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=1;i&lt;=5;i++){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("%s\n",(char*)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sleep(1);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main(void){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thread1;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thread2;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char * message1 = “I am thread 1”;</a:t>
            </a:r>
          </a:p>
          <a:p>
            <a:pPr>
              <a:buNone/>
              <a:tabLst>
                <a:tab pos="26876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char * message2 = “I am thread 2”;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(&amp;thread1,NULL,threadFunc1,(void*)message1 );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(&amp;thread2,NULL,threadFunc1,(void*)message2 );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while(1);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763"/>
          </a:xfrm>
        </p:spPr>
        <p:txBody>
          <a:bodyPr/>
          <a:lstStyle/>
          <a:p>
            <a:r>
              <a:rPr lang="en-US" dirty="0"/>
              <a:t>When a thread terminates, it calls </a:t>
            </a:r>
            <a:r>
              <a:rPr lang="en-US" dirty="0" smtClean="0"/>
              <a:t>the </a:t>
            </a:r>
            <a:r>
              <a:rPr lang="en-US" dirty="0" err="1" smtClean="0"/>
              <a:t>pthread_exit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/>
              <a:t>terminates the calling thread, 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a pointer to an object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52800"/>
            <a:ext cx="8062737" cy="16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33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27432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first parameter is the thread for which to </a:t>
            </a:r>
            <a:r>
              <a:rPr lang="en-US" dirty="0" smtClean="0"/>
              <a:t>wait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identifier that </a:t>
            </a:r>
            <a:r>
              <a:rPr lang="en-US" dirty="0" err="1"/>
              <a:t>pthread_create</a:t>
            </a:r>
            <a:r>
              <a:rPr lang="en-US" dirty="0"/>
              <a:t> filled in for </a:t>
            </a:r>
            <a:r>
              <a:rPr lang="en-US" dirty="0" smtClean="0"/>
              <a:t>us.</a:t>
            </a:r>
          </a:p>
          <a:p>
            <a:r>
              <a:rPr lang="en-US" dirty="0" smtClean="0"/>
              <a:t>The </a:t>
            </a:r>
            <a:r>
              <a:rPr lang="en-US" dirty="0"/>
              <a:t>second argument is a pointer to a pointer that itself points to the return value from the thread.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52799"/>
            <a:ext cx="8543925" cy="124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38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</TotalTime>
  <Words>281</Words>
  <Application>Microsoft Office PowerPoint</Application>
  <PresentationFormat>On-screen Show (4:3)</PresentationFormat>
  <Paragraphs>73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Threads,  IPC, Synchronization in Linux</vt:lpstr>
      <vt:lpstr>THREADS </vt:lpstr>
      <vt:lpstr>Thread</vt:lpstr>
      <vt:lpstr>Thread</vt:lpstr>
      <vt:lpstr>Threads</vt:lpstr>
      <vt:lpstr>Thread Creation</vt:lpstr>
      <vt:lpstr>Simple Example</vt:lpstr>
      <vt:lpstr>Thread Exit</vt:lpstr>
      <vt:lpstr>Thread Join</vt:lpstr>
      <vt:lpstr>Thread Join</vt:lpstr>
      <vt:lpstr>Thread Join</vt:lpstr>
      <vt:lpstr>Requirements</vt:lpstr>
      <vt:lpstr>Semaphores</vt:lpstr>
      <vt:lpstr>Semaphores in Thread</vt:lpstr>
      <vt:lpstr>Mutex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Process, Threads,  IPC, Synchronization in Linux</dc:title>
  <dc:creator>popel</dc:creator>
  <cp:lastModifiedBy>SDG</cp:lastModifiedBy>
  <cp:revision>65</cp:revision>
  <dcterms:created xsi:type="dcterms:W3CDTF">2011-03-20T22:12:54Z</dcterms:created>
  <dcterms:modified xsi:type="dcterms:W3CDTF">2017-03-23T17:25:32Z</dcterms:modified>
</cp:coreProperties>
</file>