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8.wmf"/><Relationship Id="rId1" Type="http://schemas.openxmlformats.org/officeDocument/2006/relationships/image" Target="../media/image5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30/1/2017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30/1/2017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30/1/2017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90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S. Theodoridis, K. Kountroumbas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96D6E-9BF9-49D1-9AEE-A308C084F3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30/1/2017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30/1/2017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30/1/2017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30/1/2017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30/1/2017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30/1/2017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30/1/2017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A4D5-B5FE-4A2C-9349-9875F20A301A}" type="datetimeFigureOut">
              <a:rPr lang="en-US" smtClean="0"/>
              <a:t>30/1/2017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7A4D5-B5FE-4A2C-9349-9875F20A301A}" type="datetimeFigureOut">
              <a:rPr lang="en-US" smtClean="0"/>
              <a:t>30/1/2017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3ED80-B6D6-4120-BC27-E0E21B2C6E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4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4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48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6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62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914400" y="3733800"/>
            <a:ext cx="7772400" cy="9144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70718"/>
                </a:solidFill>
              </a:rPr>
              <a:t>CSE 473: Pattern Recognition</a:t>
            </a:r>
          </a:p>
        </p:txBody>
      </p:sp>
      <p:pic>
        <p:nvPicPr>
          <p:cNvPr id="4" name="Picture 5" descr="DHSlogo.eps                                                    0000211FHardDisk    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1066800"/>
            <a:ext cx="4381500" cy="4305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7E733-C853-480F-B3C4-0990740F6EF6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684213" y="260350"/>
            <a:ext cx="6624637" cy="1004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sz="2400">
                <a:solidFill>
                  <a:schemeClr val="hlink"/>
                </a:solidFill>
              </a:rPr>
              <a:t>Hence: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endParaRPr lang="en-US" sz="2400">
              <a:solidFill>
                <a:schemeClr val="hlink"/>
              </a:solidFill>
            </a:endParaRPr>
          </a:p>
        </p:txBody>
      </p:sp>
      <p:graphicFrame>
        <p:nvGraphicFramePr>
          <p:cNvPr id="377862" name="Object 2"/>
          <p:cNvGraphicFramePr>
            <a:graphicFrameLocks noChangeAspect="1"/>
          </p:cNvGraphicFramePr>
          <p:nvPr/>
        </p:nvGraphicFramePr>
        <p:xfrm>
          <a:off x="1476375" y="908050"/>
          <a:ext cx="4148138" cy="365125"/>
        </p:xfrm>
        <a:graphic>
          <a:graphicData uri="http://schemas.openxmlformats.org/presentationml/2006/ole">
            <p:oleObj spid="_x0000_s2050" name="Equation" r:id="rId3" imgW="1384200" imgH="215640" progId="Equation.3">
              <p:embed/>
            </p:oleObj>
          </a:graphicData>
        </a:graphic>
      </p:graphicFrame>
      <p:graphicFrame>
        <p:nvGraphicFramePr>
          <p:cNvPr id="377863" name="Object 3"/>
          <p:cNvGraphicFramePr>
            <a:graphicFrameLocks noChangeAspect="1"/>
          </p:cNvGraphicFramePr>
          <p:nvPr/>
        </p:nvGraphicFramePr>
        <p:xfrm>
          <a:off x="1473200" y="1308100"/>
          <a:ext cx="4137025" cy="463550"/>
        </p:xfrm>
        <a:graphic>
          <a:graphicData uri="http://schemas.openxmlformats.org/presentationml/2006/ole">
            <p:oleObj spid="_x0000_s2051" name="Equation" r:id="rId4" imgW="1269720" imgH="2538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2900A-1E7B-446C-B0B7-8DD25CF65D2D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684213" y="260350"/>
            <a:ext cx="6624637" cy="1004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sz="2400">
                <a:solidFill>
                  <a:schemeClr val="hlink"/>
                </a:solidFill>
              </a:rPr>
              <a:t>Hence: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endParaRPr lang="en-US" sz="2400">
              <a:solidFill>
                <a:schemeClr val="hlink"/>
              </a:solidFill>
            </a:endParaRPr>
          </a:p>
        </p:txBody>
      </p:sp>
      <p:graphicFrame>
        <p:nvGraphicFramePr>
          <p:cNvPr id="377862" name="Object 2"/>
          <p:cNvGraphicFramePr>
            <a:graphicFrameLocks noChangeAspect="1"/>
          </p:cNvGraphicFramePr>
          <p:nvPr/>
        </p:nvGraphicFramePr>
        <p:xfrm>
          <a:off x="1476375" y="908050"/>
          <a:ext cx="4148138" cy="365125"/>
        </p:xfrm>
        <a:graphic>
          <a:graphicData uri="http://schemas.openxmlformats.org/presentationml/2006/ole">
            <p:oleObj spid="_x0000_s3074" name="Equation" r:id="rId3" imgW="1384200" imgH="215640" progId="Equation.3">
              <p:embed/>
            </p:oleObj>
          </a:graphicData>
        </a:graphic>
      </p:graphicFrame>
      <p:graphicFrame>
        <p:nvGraphicFramePr>
          <p:cNvPr id="377863" name="Object 3"/>
          <p:cNvGraphicFramePr>
            <a:graphicFrameLocks noChangeAspect="1"/>
          </p:cNvGraphicFramePr>
          <p:nvPr/>
        </p:nvGraphicFramePr>
        <p:xfrm>
          <a:off x="1473200" y="1308100"/>
          <a:ext cx="4137025" cy="463550"/>
        </p:xfrm>
        <a:graphic>
          <a:graphicData uri="http://schemas.openxmlformats.org/presentationml/2006/ole">
            <p:oleObj spid="_x0000_s3075" name="Equation" r:id="rId4" imgW="1269720" imgH="253800" progId="Equation.3">
              <p:embed/>
            </p:oleObj>
          </a:graphicData>
        </a:graphic>
      </p:graphicFrame>
      <p:pic>
        <p:nvPicPr>
          <p:cNvPr id="23559" name="Picture 8" descr="pp39"/>
          <p:cNvPicPr>
            <a:picLocks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1339850" y="1989138"/>
            <a:ext cx="4960938" cy="3260725"/>
          </a:xfrm>
          <a:noFill/>
        </p:spPr>
      </p:pic>
      <p:graphicFrame>
        <p:nvGraphicFramePr>
          <p:cNvPr id="37787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195513" y="5445125"/>
          <a:ext cx="3313112" cy="862013"/>
        </p:xfrm>
        <a:graphic>
          <a:graphicData uri="http://schemas.openxmlformats.org/presentationml/2006/ole">
            <p:oleObj spid="_x0000_s3076" name="Equation" r:id="rId6" imgW="1904760" imgH="495000" progId="Equation.3">
              <p:embed/>
            </p:oleObj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1905000" y="3733800"/>
            <a:ext cx="2209800" cy="1143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05000" y="2971800"/>
            <a:ext cx="2362200" cy="1905000"/>
          </a:xfrm>
          <a:prstGeom prst="straightConnector1">
            <a:avLst/>
          </a:prstGeom>
          <a:ln w="28575">
            <a:solidFill>
              <a:srgbClr val="01670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38600" y="358140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089819" y="2505869"/>
            <a:ext cx="3040063" cy="2447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81200" y="4191000"/>
            <a:ext cx="914400" cy="685800"/>
          </a:xfrm>
          <a:prstGeom prst="straightConnector1">
            <a:avLst/>
          </a:prstGeom>
          <a:ln w="28575">
            <a:solidFill>
              <a:srgbClr val="F70718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17265B1F-16DD-49B6-80AC-43BB28B696B4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12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762000"/>
            <a:ext cx="7772400" cy="1314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>
                <a:solidFill>
                  <a:schemeClr val="hlink"/>
                </a:solidFill>
              </a:rPr>
              <a:t>The Perceptron Algorithm</a:t>
            </a:r>
          </a:p>
          <a:p>
            <a:pPr>
              <a:lnSpc>
                <a:spcPct val="80000"/>
              </a:lnSpc>
            </a:pPr>
            <a:endParaRPr lang="en-US" smtClean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smtClean="0">
                <a:solidFill>
                  <a:schemeClr val="hlink"/>
                </a:solidFill>
              </a:rPr>
              <a:t>Assume linearly separable classes, i.e.,</a:t>
            </a:r>
          </a:p>
          <a:p>
            <a:pPr lvl="1">
              <a:lnSpc>
                <a:spcPct val="8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endParaRPr lang="en-US" sz="2200" smtClean="0">
              <a:solidFill>
                <a:schemeClr val="hlink"/>
              </a:solidFill>
            </a:endParaRPr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/>
        </p:nvGraphicFramePr>
        <p:xfrm>
          <a:off x="3060700" y="2039938"/>
          <a:ext cx="2879725" cy="855662"/>
        </p:xfrm>
        <a:graphic>
          <a:graphicData uri="http://schemas.openxmlformats.org/presentationml/2006/ole">
            <p:oleObj spid="_x0000_s4098" name="Equation" r:id="rId3" imgW="162540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CEB5F-2A35-4088-9279-6B8049E5E2DF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4350"/>
            <a:ext cx="7772400" cy="6038850"/>
          </a:xfrm>
        </p:spPr>
        <p:txBody>
          <a:bodyPr/>
          <a:lstStyle/>
          <a:p>
            <a:r>
              <a:rPr lang="en-US" sz="2400" smtClean="0">
                <a:solidFill>
                  <a:schemeClr val="hlink"/>
                </a:solidFill>
              </a:rPr>
              <a:t>The Perceptron Algorithm</a:t>
            </a:r>
          </a:p>
          <a:p>
            <a:endParaRPr lang="en-US" smtClean="0">
              <a:solidFill>
                <a:schemeClr val="hlink"/>
              </a:solidFill>
            </a:endParaRPr>
          </a:p>
          <a:p>
            <a:pPr lvl="1"/>
            <a:r>
              <a:rPr lang="en-US" sz="2200" smtClean="0">
                <a:solidFill>
                  <a:schemeClr val="hlink"/>
                </a:solidFill>
              </a:rPr>
              <a:t>Assume linearly separable classes, i.e.,</a:t>
            </a: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1"/>
            <a:r>
              <a:rPr lang="en-US" sz="2200" smtClean="0">
                <a:solidFill>
                  <a:schemeClr val="hlink"/>
                </a:solidFill>
              </a:rPr>
              <a:t>The case</a:t>
            </a:r>
            <a:br>
              <a:rPr lang="en-US" sz="2200" smtClean="0">
                <a:solidFill>
                  <a:schemeClr val="hlink"/>
                </a:solidFill>
              </a:rPr>
            </a:br>
            <a:r>
              <a:rPr lang="en-US" sz="2200" smtClean="0">
                <a:solidFill>
                  <a:schemeClr val="hlink"/>
                </a:solidFill>
              </a:rPr>
              <a:t>falls under the above formulation, since</a:t>
            </a: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2"/>
            <a:r>
              <a:rPr lang="en-US" sz="2200" smtClean="0">
                <a:solidFill>
                  <a:schemeClr val="hlink"/>
                </a:solidFill>
              </a:rPr>
              <a:t> </a:t>
            </a:r>
          </a:p>
          <a:p>
            <a:pPr lvl="2"/>
            <a:endParaRPr lang="en-US" sz="2200" smtClean="0">
              <a:solidFill>
                <a:schemeClr val="hlink"/>
              </a:solidFill>
            </a:endParaRPr>
          </a:p>
          <a:p>
            <a:pPr lvl="2"/>
            <a:endParaRPr lang="en-US" sz="2200" smtClean="0">
              <a:solidFill>
                <a:schemeClr val="hlink"/>
              </a:solidFill>
            </a:endParaRPr>
          </a:p>
          <a:p>
            <a:pPr lvl="2"/>
            <a:r>
              <a:rPr lang="en-US" sz="2200" smtClean="0">
                <a:solidFill>
                  <a:schemeClr val="hlink"/>
                </a:solidFill>
              </a:rPr>
              <a:t> </a:t>
            </a:r>
          </a:p>
          <a:p>
            <a:pPr lvl="2"/>
            <a:endParaRPr lang="en-US" sz="2200" smtClean="0">
              <a:solidFill>
                <a:schemeClr val="hlink"/>
              </a:solidFill>
            </a:endParaRPr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/>
        </p:nvGraphicFramePr>
        <p:xfrm>
          <a:off x="3060700" y="2039938"/>
          <a:ext cx="2879725" cy="855662"/>
        </p:xfrm>
        <a:graphic>
          <a:graphicData uri="http://schemas.openxmlformats.org/presentationml/2006/ole">
            <p:oleObj spid="_x0000_s5122" name="Equation" r:id="rId3" imgW="1625400" imgH="482400" progId="Equation.3">
              <p:embed/>
            </p:oleObj>
          </a:graphicData>
        </a:graphic>
      </p:graphicFrame>
      <p:graphicFrame>
        <p:nvGraphicFramePr>
          <p:cNvPr id="41989" name="Object 3"/>
          <p:cNvGraphicFramePr>
            <a:graphicFrameLocks noChangeAspect="1"/>
          </p:cNvGraphicFramePr>
          <p:nvPr/>
        </p:nvGraphicFramePr>
        <p:xfrm>
          <a:off x="2895600" y="3352800"/>
          <a:ext cx="1295400" cy="569913"/>
        </p:xfrm>
        <a:graphic>
          <a:graphicData uri="http://schemas.openxmlformats.org/presentationml/2006/ole">
            <p:oleObj spid="_x0000_s5123" name="Equation" r:id="rId4" imgW="634680" imgH="279360" progId="Equation.3">
              <p:embed/>
            </p:oleObj>
          </a:graphicData>
        </a:graphic>
      </p:graphicFrame>
      <p:graphicFrame>
        <p:nvGraphicFramePr>
          <p:cNvPr id="41990" name="Object 4"/>
          <p:cNvGraphicFramePr>
            <a:graphicFrameLocks noChangeAspect="1"/>
          </p:cNvGraphicFramePr>
          <p:nvPr/>
        </p:nvGraphicFramePr>
        <p:xfrm>
          <a:off x="2124075" y="4478338"/>
          <a:ext cx="2303463" cy="931862"/>
        </p:xfrm>
        <a:graphic>
          <a:graphicData uri="http://schemas.openxmlformats.org/presentationml/2006/ole">
            <p:oleObj spid="_x0000_s5124" name="Equation" r:id="rId5" imgW="1193760" imgH="482400" progId="Equation.3">
              <p:embed/>
            </p:oleObj>
          </a:graphicData>
        </a:graphic>
      </p:graphicFrame>
      <p:graphicFrame>
        <p:nvGraphicFramePr>
          <p:cNvPr id="41991" name="Object 5"/>
          <p:cNvGraphicFramePr>
            <a:graphicFrameLocks noChangeAspect="1"/>
          </p:cNvGraphicFramePr>
          <p:nvPr/>
        </p:nvGraphicFramePr>
        <p:xfrm>
          <a:off x="2051050" y="5835650"/>
          <a:ext cx="2881313" cy="488950"/>
        </p:xfrm>
        <a:graphic>
          <a:graphicData uri="http://schemas.openxmlformats.org/presentationml/2006/ole">
            <p:oleObj spid="_x0000_s5125" name="Equation" r:id="rId6" imgW="142236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570FD3-4086-420D-B2ED-6B252C853D0D}" type="slidenum">
              <a:rPr lang="en-GB" smtClean="0">
                <a:solidFill>
                  <a:schemeClr val="hlink"/>
                </a:solidFill>
              </a:rPr>
              <a:pPr/>
              <a:t>14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65188"/>
            <a:ext cx="7772400" cy="4724400"/>
          </a:xfrm>
        </p:spPr>
        <p:txBody>
          <a:bodyPr/>
          <a:lstStyle/>
          <a:p>
            <a:pPr lvl="2"/>
            <a:endParaRPr lang="en-US" sz="2200" smtClean="0">
              <a:solidFill>
                <a:schemeClr val="hlink"/>
              </a:solidFill>
            </a:endParaRPr>
          </a:p>
          <a:p>
            <a:pPr lvl="1"/>
            <a:r>
              <a:rPr lang="en-US" sz="2200" smtClean="0">
                <a:solidFill>
                  <a:schemeClr val="hlink"/>
                </a:solidFill>
              </a:rPr>
              <a:t>Our goal:  Compute a solution, i.e., a hyperplane </a:t>
            </a:r>
            <a:r>
              <a:rPr lang="en-US" sz="2200" i="1" u="sng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200" smtClean="0">
                <a:solidFill>
                  <a:schemeClr val="hlink"/>
                </a:solidFill>
              </a:rPr>
              <a:t>,</a:t>
            </a:r>
            <a:br>
              <a:rPr lang="en-US" sz="2200" smtClean="0">
                <a:solidFill>
                  <a:schemeClr val="hlink"/>
                </a:solidFill>
              </a:rPr>
            </a:br>
            <a:r>
              <a:rPr lang="en-US" sz="2200" smtClean="0">
                <a:solidFill>
                  <a:schemeClr val="hlink"/>
                </a:solidFill>
              </a:rPr>
              <a:t>so that</a:t>
            </a:r>
          </a:p>
          <a:p>
            <a:endParaRPr lang="en-US" sz="2200" smtClean="0">
              <a:solidFill>
                <a:schemeClr val="hlink"/>
              </a:solidFill>
            </a:endParaRPr>
          </a:p>
          <a:p>
            <a:endParaRPr lang="en-US" sz="2200" smtClean="0">
              <a:solidFill>
                <a:schemeClr val="hlink"/>
              </a:solidFill>
            </a:endParaRPr>
          </a:p>
          <a:p>
            <a:pPr lvl="2"/>
            <a:r>
              <a:rPr lang="en-US" sz="2200" smtClean="0">
                <a:solidFill>
                  <a:schemeClr val="hlink"/>
                </a:solidFill>
              </a:rPr>
              <a:t>The steps</a:t>
            </a:r>
          </a:p>
          <a:p>
            <a:pPr lvl="3"/>
            <a:r>
              <a:rPr lang="en-US" sz="2200" smtClean="0">
                <a:solidFill>
                  <a:schemeClr val="hlink"/>
                </a:solidFill>
              </a:rPr>
              <a:t>Define a cost function to be minimized</a:t>
            </a:r>
          </a:p>
          <a:p>
            <a:pPr lvl="3"/>
            <a:r>
              <a:rPr lang="en-US" sz="2200" smtClean="0">
                <a:solidFill>
                  <a:schemeClr val="hlink"/>
                </a:solidFill>
              </a:rPr>
              <a:t>Choose an algorithm to minimize the cost function</a:t>
            </a:r>
          </a:p>
          <a:p>
            <a:pPr lvl="3"/>
            <a:r>
              <a:rPr lang="en-US" sz="2200" smtClean="0">
                <a:solidFill>
                  <a:schemeClr val="hlink"/>
                </a:solidFill>
              </a:rPr>
              <a:t>The minimum corresponds to a solution</a:t>
            </a:r>
            <a:endParaRPr lang="en-GB" sz="2200" smtClean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endParaRPr lang="el-GR" smtClean="0">
              <a:solidFill>
                <a:schemeClr val="hlink"/>
              </a:solidFill>
            </a:endParaRPr>
          </a:p>
        </p:txBody>
      </p:sp>
      <p:graphicFrame>
        <p:nvGraphicFramePr>
          <p:cNvPr id="385028" name="Object 2"/>
          <p:cNvGraphicFramePr>
            <a:graphicFrameLocks noChangeAspect="1"/>
          </p:cNvGraphicFramePr>
          <p:nvPr/>
        </p:nvGraphicFramePr>
        <p:xfrm>
          <a:off x="3055938" y="1843088"/>
          <a:ext cx="3460750" cy="831850"/>
        </p:xfrm>
        <a:graphic>
          <a:graphicData uri="http://schemas.openxmlformats.org/presentationml/2006/ole">
            <p:oleObj spid="_x0000_s6146" name="Equation" r:id="rId3" imgW="1904760" imgH="457200" progId="Equation.3">
              <p:embed/>
            </p:oleObj>
          </a:graphicData>
        </a:graphic>
      </p:graphicFrame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5078413" y="2130425"/>
            <a:ext cx="933450" cy="182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5091113" y="2328863"/>
            <a:ext cx="993775" cy="161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6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D8C92AA-5D46-4C7A-8E2A-25C214820BD4}" type="slidenum">
              <a:rPr lang="en-GB" sz="1200">
                <a:solidFill>
                  <a:schemeClr val="hlink"/>
                </a:solidFill>
              </a:rPr>
              <a:pPr algn="r"/>
              <a:t>15</a:t>
            </a:fld>
            <a:endParaRPr lang="en-GB" sz="1200">
              <a:solidFill>
                <a:schemeClr val="hlink"/>
              </a:solidFill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333375"/>
            <a:ext cx="7726363" cy="5637213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The Cost Function</a:t>
            </a:r>
          </a:p>
          <a:p>
            <a:endParaRPr lang="en-US" sz="2400" smtClean="0">
              <a:solidFill>
                <a:schemeClr val="hlink"/>
              </a:solidFill>
            </a:endParaRPr>
          </a:p>
          <a:p>
            <a:endParaRPr lang="en-US" sz="2400" smtClean="0">
              <a:solidFill>
                <a:schemeClr val="hlink"/>
              </a:solidFill>
            </a:endParaRPr>
          </a:p>
          <a:p>
            <a:pPr lvl="2" algn="just"/>
            <a:r>
              <a:rPr lang="en-US" sz="2200" smtClean="0">
                <a:solidFill>
                  <a:schemeClr val="hlink"/>
                </a:solidFill>
              </a:rPr>
              <a:t>Where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 Y </a:t>
            </a:r>
            <a:r>
              <a:rPr lang="en-US" sz="2200" smtClean="0">
                <a:solidFill>
                  <a:schemeClr val="hlink"/>
                </a:solidFill>
                <a:latin typeface="Times New Roman" pitchFamily="18" charset="0"/>
              </a:rPr>
              <a:t>is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200" smtClean="0">
                <a:solidFill>
                  <a:schemeClr val="hlink"/>
                </a:solidFill>
              </a:rPr>
              <a:t>the subset of the vectors wrongly classified by </a:t>
            </a:r>
            <a:r>
              <a:rPr lang="en-US" sz="2200" i="1" u="sng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smtClean="0">
              <a:solidFill>
                <a:schemeClr val="hlink"/>
              </a:solidFill>
            </a:endParaRP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/>
            <a:r>
              <a:rPr lang="en-US" smtClean="0">
                <a:solidFill>
                  <a:schemeClr val="hlink"/>
                </a:solidFill>
              </a:rPr>
              <a:t> </a:t>
            </a: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>
              <a:buFont typeface="Arial" charset="0"/>
              <a:buNone/>
            </a:pPr>
            <a:r>
              <a:rPr lang="en-US" smtClean="0">
                <a:solidFill>
                  <a:schemeClr val="hlink"/>
                </a:solidFill>
              </a:rPr>
              <a:t> </a:t>
            </a: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>
              <a:buFont typeface="Arial" charset="0"/>
              <a:buNone/>
            </a:pPr>
            <a:r>
              <a:rPr lang="en-US" smtClean="0">
                <a:solidFill>
                  <a:schemeClr val="hlink"/>
                </a:solidFill>
              </a:rPr>
              <a:t> </a:t>
            </a: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/>
            <a:endParaRPr lang="en-US" smtClean="0">
              <a:solidFill>
                <a:schemeClr val="hlink"/>
              </a:solidFill>
            </a:endParaRP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2689225" y="836613"/>
          <a:ext cx="2325688" cy="717550"/>
        </p:xfrm>
        <a:graphic>
          <a:graphicData uri="http://schemas.openxmlformats.org/presentationml/2006/ole">
            <p:oleObj spid="_x0000_s7170" name="Equation" r:id="rId3" imgW="1193760" imgH="368280" progId="Equation.3">
              <p:embed/>
            </p:oleObj>
          </a:graphicData>
        </a:graphic>
      </p:graphicFrame>
      <p:graphicFrame>
        <p:nvGraphicFramePr>
          <p:cNvPr id="43014" name="Object 4"/>
          <p:cNvGraphicFramePr>
            <a:graphicFrameLocks noChangeAspect="1"/>
          </p:cNvGraphicFramePr>
          <p:nvPr/>
        </p:nvGraphicFramePr>
        <p:xfrm>
          <a:off x="2051050" y="2971800"/>
          <a:ext cx="3240088" cy="833438"/>
        </p:xfrm>
        <a:graphic>
          <a:graphicData uri="http://schemas.openxmlformats.org/presentationml/2006/ole">
            <p:oleObj spid="_x0000_s7171" name="Equation" r:id="rId4" imgW="177768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80FC2E-74F1-4509-A565-01C20327212C}" type="slidenum">
              <a:rPr lang="en-GB" smtClean="0">
                <a:solidFill>
                  <a:schemeClr val="hlink"/>
                </a:solidFill>
              </a:rPr>
              <a:pPr/>
              <a:t>16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33375"/>
            <a:ext cx="7726363" cy="5637213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The Cost Function</a:t>
            </a:r>
          </a:p>
          <a:p>
            <a:endParaRPr lang="en-US" sz="2400" smtClean="0">
              <a:solidFill>
                <a:schemeClr val="hlink"/>
              </a:solidFill>
            </a:endParaRPr>
          </a:p>
          <a:p>
            <a:endParaRPr lang="en-US" sz="2400" smtClean="0">
              <a:solidFill>
                <a:schemeClr val="hlink"/>
              </a:solidFill>
            </a:endParaRPr>
          </a:p>
          <a:p>
            <a:pPr lvl="2" algn="just"/>
            <a:r>
              <a:rPr lang="en-US" sz="2200" smtClean="0">
                <a:solidFill>
                  <a:schemeClr val="hlink"/>
                </a:solidFill>
              </a:rPr>
              <a:t>Where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 Y </a:t>
            </a:r>
            <a:r>
              <a:rPr lang="en-US" sz="2200" smtClean="0">
                <a:solidFill>
                  <a:schemeClr val="hlink"/>
                </a:solidFill>
                <a:latin typeface="Times New Roman" pitchFamily="18" charset="0"/>
              </a:rPr>
              <a:t>is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200" smtClean="0">
                <a:solidFill>
                  <a:schemeClr val="hlink"/>
                </a:solidFill>
              </a:rPr>
              <a:t>the subset of the vectors wrongly classified by </a:t>
            </a:r>
            <a:r>
              <a:rPr lang="en-US" sz="2200" i="1" u="sng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smtClean="0">
              <a:solidFill>
                <a:schemeClr val="hlink"/>
              </a:solidFill>
            </a:endParaRPr>
          </a:p>
          <a:p>
            <a:pPr lvl="2"/>
            <a:r>
              <a:rPr lang="en-US" sz="2200" smtClean="0">
                <a:solidFill>
                  <a:schemeClr val="hlink"/>
                </a:solidFill>
              </a:rPr>
              <a:t>when 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Y</a:t>
            </a:r>
            <a:r>
              <a:rPr lang="en-US" sz="2200" smtClean="0">
                <a:solidFill>
                  <a:schemeClr val="hlink"/>
                </a:solidFill>
              </a:rPr>
              <a:t>=(empty set) a solution is achieved and</a:t>
            </a:r>
            <a:endParaRPr lang="en-US" smtClean="0">
              <a:solidFill>
                <a:schemeClr val="hlink"/>
              </a:solidFill>
            </a:endParaRP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>
              <a:buFont typeface="Arial" charset="0"/>
              <a:buNone/>
            </a:pPr>
            <a:r>
              <a:rPr lang="en-US" smtClean="0">
                <a:solidFill>
                  <a:schemeClr val="hlink"/>
                </a:solidFill>
              </a:rPr>
              <a:t> </a:t>
            </a:r>
          </a:p>
          <a:p>
            <a:pPr lvl="2">
              <a:buFont typeface="Arial" charset="0"/>
              <a:buNone/>
            </a:pPr>
            <a:r>
              <a:rPr lang="en-US" smtClean="0">
                <a:solidFill>
                  <a:schemeClr val="hlink"/>
                </a:solidFill>
              </a:rPr>
              <a:t> otherwise</a:t>
            </a: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>
              <a:buFont typeface="Arial" charset="0"/>
              <a:buNone/>
            </a:pPr>
            <a:r>
              <a:rPr lang="en-US" smtClean="0">
                <a:solidFill>
                  <a:schemeClr val="hlink"/>
                </a:solidFill>
              </a:rPr>
              <a:t> </a:t>
            </a:r>
          </a:p>
          <a:p>
            <a:pPr lvl="2"/>
            <a:endParaRPr lang="en-US" smtClean="0">
              <a:solidFill>
                <a:schemeClr val="hlink"/>
              </a:solidFill>
            </a:endParaRPr>
          </a:p>
          <a:p>
            <a:pPr lvl="2"/>
            <a:endParaRPr lang="en-US" smtClean="0">
              <a:solidFill>
                <a:schemeClr val="hlink"/>
              </a:solidFill>
            </a:endParaRP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2689225" y="836613"/>
          <a:ext cx="2325688" cy="717550"/>
        </p:xfrm>
        <a:graphic>
          <a:graphicData uri="http://schemas.openxmlformats.org/presentationml/2006/ole">
            <p:oleObj spid="_x0000_s8194" name="Equation" r:id="rId3" imgW="1193760" imgH="368280" progId="Equation.3">
              <p:embed/>
            </p:oleObj>
          </a:graphicData>
        </a:graphic>
      </p:graphicFrame>
      <p:graphicFrame>
        <p:nvGraphicFramePr>
          <p:cNvPr id="43013" name="Object 3"/>
          <p:cNvGraphicFramePr>
            <a:graphicFrameLocks noChangeAspect="1"/>
          </p:cNvGraphicFramePr>
          <p:nvPr/>
        </p:nvGraphicFramePr>
        <p:xfrm>
          <a:off x="2154238" y="3429000"/>
          <a:ext cx="1449387" cy="534988"/>
        </p:xfrm>
        <a:graphic>
          <a:graphicData uri="http://schemas.openxmlformats.org/presentationml/2006/ole">
            <p:oleObj spid="_x0000_s8195" name="Equation" r:id="rId4" imgW="583920" imgH="215640" progId="Equation.3">
              <p:embed/>
            </p:oleObj>
          </a:graphicData>
        </a:graphic>
      </p:graphicFrame>
      <p:graphicFrame>
        <p:nvGraphicFramePr>
          <p:cNvPr id="43015" name="Object 5"/>
          <p:cNvGraphicFramePr>
            <a:graphicFrameLocks noChangeAspect="1"/>
          </p:cNvGraphicFramePr>
          <p:nvPr/>
        </p:nvGraphicFramePr>
        <p:xfrm>
          <a:off x="2124075" y="4849813"/>
          <a:ext cx="1660525" cy="574675"/>
        </p:xfrm>
        <a:graphic>
          <a:graphicData uri="http://schemas.openxmlformats.org/presentationml/2006/ole">
            <p:oleObj spid="_x0000_s8196" name="Εξίσωση" r:id="rId5" imgW="571320" imgH="21564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454187-157E-4AB2-91B4-0A367EC6AE36}" type="slidenum">
              <a:rPr lang="en-GB" smtClean="0">
                <a:solidFill>
                  <a:schemeClr val="hlink"/>
                </a:solidFill>
              </a:rPr>
              <a:pPr/>
              <a:t>17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0263" y="908050"/>
            <a:ext cx="7054850" cy="4724400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J</a:t>
            </a:r>
            <a:r>
              <a:rPr lang="en-US" sz="2200" smtClean="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200" i="1" u="sng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l-GR" sz="2200" u="sng" smtClean="0">
                <a:solidFill>
                  <a:schemeClr val="hlink"/>
                </a:solidFill>
                <a:latin typeface="Times New Roman" pitchFamily="18" charset="0"/>
              </a:rPr>
              <a:t>)</a:t>
            </a:r>
            <a:r>
              <a:rPr lang="en-US" sz="2200" smtClean="0">
                <a:solidFill>
                  <a:schemeClr val="hlink"/>
                </a:solidFill>
              </a:rPr>
              <a:t> is piecewise linear (WHY?)</a:t>
            </a: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The Algorithm</a:t>
            </a:r>
          </a:p>
          <a:p>
            <a:pPr lvl="2">
              <a:lnSpc>
                <a:spcPct val="90000"/>
              </a:lnSpc>
            </a:pPr>
            <a:r>
              <a:rPr lang="en-US" sz="2200" smtClean="0">
                <a:solidFill>
                  <a:schemeClr val="hlink"/>
                </a:solidFill>
              </a:rPr>
              <a:t>The philosophy of the gradient descent is adopted.</a:t>
            </a:r>
            <a:endParaRPr lang="en-GB" sz="2200" smtClean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endParaRPr lang="en-US" sz="220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el-GR" sz="1600" smtClean="0">
              <a:solidFill>
                <a:schemeClr val="hlink"/>
              </a:solidFill>
            </a:endParaRPr>
          </a:p>
        </p:txBody>
      </p:sp>
      <p:pic>
        <p:nvPicPr>
          <p:cNvPr id="52228" name="Picture 4" descr="pp41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124075" y="1597025"/>
            <a:ext cx="5329238" cy="2154238"/>
          </a:xfr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260350"/>
            <a:ext cx="7631113" cy="4311650"/>
          </a:xfrm>
        </p:spPr>
        <p:txBody>
          <a:bodyPr>
            <a:normAutofit fontScale="92500" lnSpcReduction="20000"/>
          </a:bodyPr>
          <a:lstStyle/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9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000" smtClean="0">
              <a:solidFill>
                <a:schemeClr val="hlink"/>
              </a:solidFill>
            </a:endParaRPr>
          </a:p>
          <a:p>
            <a:pPr lvl="1">
              <a:buFont typeface="Arial" charset="0"/>
              <a:buNone/>
            </a:pPr>
            <a:endParaRPr lang="en-US" sz="2200" smtClean="0">
              <a:solidFill>
                <a:schemeClr val="hlink"/>
              </a:solidFill>
            </a:endParaRP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2">
              <a:buFont typeface="Arial" charset="0"/>
              <a:buNone/>
            </a:pPr>
            <a:r>
              <a:rPr lang="en-US" sz="1200" smtClean="0">
                <a:solidFill>
                  <a:schemeClr val="hlink"/>
                </a:solidFill>
              </a:rPr>
              <a:t/>
            </a:r>
            <a:br>
              <a:rPr lang="en-US" sz="1200" smtClean="0">
                <a:solidFill>
                  <a:schemeClr val="hlink"/>
                </a:solidFill>
              </a:rPr>
            </a:br>
            <a:endParaRPr lang="en-US" sz="1200" smtClean="0">
              <a:solidFill>
                <a:schemeClr val="hlink"/>
              </a:solidFill>
            </a:endParaRPr>
          </a:p>
          <a:p>
            <a:pPr lvl="2">
              <a:buFontTx/>
              <a:buNone/>
            </a:pPr>
            <a:endParaRPr lang="en-GB" sz="2200" smtClean="0">
              <a:solidFill>
                <a:schemeClr val="hlink"/>
              </a:solidFill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362075" y="3068638"/>
          <a:ext cx="2740025" cy="1063625"/>
        </p:xfrm>
        <a:graphic>
          <a:graphicData uri="http://schemas.openxmlformats.org/presentationml/2006/ole">
            <p:oleObj spid="_x0000_s9218" name="Equation" r:id="rId3" imgW="1701720" imgH="660240" progId="Equation.3">
              <p:embed/>
            </p:oleObj>
          </a:graphicData>
        </a:graphic>
      </p:graphicFrame>
      <p:pic>
        <p:nvPicPr>
          <p:cNvPr id="29700" name="Picture 8" descr="pp42"/>
          <p:cNvPicPr>
            <a:picLocks noChangeAspect="1" noChangeArrowheads="1"/>
          </p:cNvPicPr>
          <p:nvPr>
            <p:ph sz="half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1293813" y="115888"/>
            <a:ext cx="6556375" cy="2808287"/>
          </a:xfrm>
          <a:noFill/>
        </p:spPr>
      </p:pic>
      <p:sp>
        <p:nvSpPr>
          <p:cNvPr id="29701" name="Text Box 11"/>
          <p:cNvSpPr txBox="1">
            <a:spLocks noChangeArrowheads="1"/>
          </p:cNvSpPr>
          <p:nvPr/>
        </p:nvSpPr>
        <p:spPr bwMode="auto">
          <a:xfrm>
            <a:off x="7335838" y="2917825"/>
            <a:ext cx="336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w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790F16-C847-4DFE-92CB-A0395AAC9055}" type="slidenum">
              <a:rPr lang="en-GB" smtClean="0">
                <a:solidFill>
                  <a:schemeClr val="hlink"/>
                </a:solidFill>
              </a:rPr>
              <a:pPr/>
              <a:t>19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60350"/>
            <a:ext cx="7631113" cy="6597650"/>
          </a:xfrm>
        </p:spPr>
        <p:txBody>
          <a:bodyPr>
            <a:normAutofit lnSpcReduction="10000"/>
          </a:bodyPr>
          <a:lstStyle/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9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1000" smtClean="0">
              <a:solidFill>
                <a:schemeClr val="hlink"/>
              </a:solidFill>
            </a:endParaRPr>
          </a:p>
          <a:p>
            <a:pPr lvl="2"/>
            <a:r>
              <a:rPr lang="en-US" sz="2200" smtClean="0">
                <a:solidFill>
                  <a:schemeClr val="hlink"/>
                </a:solidFill>
              </a:rPr>
              <a:t>Wherever valid</a:t>
            </a: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1"/>
            <a:endParaRPr lang="en-US" sz="22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2"/>
            <a:r>
              <a:rPr lang="en-US" sz="2200" smtClean="0">
                <a:solidFill>
                  <a:schemeClr val="hlink"/>
                </a:solidFill>
              </a:rPr>
              <a:t> </a:t>
            </a:r>
            <a:br>
              <a:rPr lang="en-US" sz="2200" smtClean="0">
                <a:solidFill>
                  <a:schemeClr val="hlink"/>
                </a:solidFill>
              </a:rPr>
            </a:br>
            <a:r>
              <a:rPr lang="en-US" sz="1200" smtClean="0">
                <a:solidFill>
                  <a:schemeClr val="hlink"/>
                </a:solidFill>
              </a:rPr>
              <a:t/>
            </a:r>
            <a:br>
              <a:rPr lang="en-US" sz="1200" smtClean="0">
                <a:solidFill>
                  <a:schemeClr val="hlink"/>
                </a:solidFill>
              </a:rPr>
            </a:br>
            <a:endParaRPr lang="en-US" sz="1200" smtClean="0">
              <a:solidFill>
                <a:schemeClr val="hlink"/>
              </a:solidFill>
            </a:endParaRPr>
          </a:p>
          <a:p>
            <a:pPr lvl="2">
              <a:buFontTx/>
              <a:buNone/>
            </a:pPr>
            <a:r>
              <a:rPr lang="en-US" sz="2200" smtClean="0">
                <a:solidFill>
                  <a:schemeClr val="hlink"/>
                </a:solidFill>
              </a:rPr>
              <a:t>This is the celebrated Perceptron Algorithm</a:t>
            </a:r>
            <a:endParaRPr lang="en-GB" sz="2200" smtClean="0">
              <a:solidFill>
                <a:schemeClr val="hlink"/>
              </a:solidFill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362075" y="3068638"/>
          <a:ext cx="2740025" cy="1063625"/>
        </p:xfrm>
        <a:graphic>
          <a:graphicData uri="http://schemas.openxmlformats.org/presentationml/2006/ole">
            <p:oleObj spid="_x0000_s10242" name="Equation" r:id="rId3" imgW="1701720" imgH="660240" progId="Equation.3">
              <p:embed/>
            </p:oleObj>
          </a:graphicData>
        </a:graphic>
      </p:graphicFrame>
      <p:graphicFrame>
        <p:nvGraphicFramePr>
          <p:cNvPr id="44037" name="Object 3"/>
          <p:cNvGraphicFramePr>
            <a:graphicFrameLocks noChangeAspect="1"/>
          </p:cNvGraphicFramePr>
          <p:nvPr/>
        </p:nvGraphicFramePr>
        <p:xfrm>
          <a:off x="1978025" y="4719638"/>
          <a:ext cx="3819525" cy="796925"/>
        </p:xfrm>
        <a:graphic>
          <a:graphicData uri="http://schemas.openxmlformats.org/presentationml/2006/ole">
            <p:oleObj spid="_x0000_s10243" name="Equation" r:id="rId4" imgW="2070000" imgH="431640" progId="Equation.3">
              <p:embed/>
            </p:oleObj>
          </a:graphicData>
        </a:graphic>
      </p:graphicFrame>
      <p:graphicFrame>
        <p:nvGraphicFramePr>
          <p:cNvPr id="44038" name="Object 4"/>
          <p:cNvGraphicFramePr>
            <a:graphicFrameLocks noChangeAspect="1"/>
          </p:cNvGraphicFramePr>
          <p:nvPr/>
        </p:nvGraphicFramePr>
        <p:xfrm>
          <a:off x="2195513" y="5805488"/>
          <a:ext cx="2520950" cy="568325"/>
        </p:xfrm>
        <a:graphic>
          <a:graphicData uri="http://schemas.openxmlformats.org/presentationml/2006/ole">
            <p:oleObj spid="_x0000_s10244" name="Equation" r:id="rId5" imgW="1574640" imgH="355320" progId="Equation.3">
              <p:embed/>
            </p:oleObj>
          </a:graphicData>
        </a:graphic>
      </p:graphicFrame>
      <p:pic>
        <p:nvPicPr>
          <p:cNvPr id="30727" name="Picture 8" descr="pp42"/>
          <p:cNvPicPr>
            <a:picLocks noChangeAspect="1" noChangeArrowheads="1"/>
          </p:cNvPicPr>
          <p:nvPr>
            <p:ph sz="half" idx="2"/>
          </p:nvPr>
        </p:nvPicPr>
        <p:blipFill>
          <a:blip r:embed="rId6"/>
          <a:srcRect/>
          <a:stretch>
            <a:fillRect/>
          </a:stretch>
        </p:blipFill>
        <p:spPr>
          <a:xfrm>
            <a:off x="1293813" y="115888"/>
            <a:ext cx="6556375" cy="2808287"/>
          </a:xfrm>
          <a:noFill/>
        </p:spPr>
      </p:pic>
      <p:sp>
        <p:nvSpPr>
          <p:cNvPr id="30728" name="Text Box 11"/>
          <p:cNvSpPr txBox="1">
            <a:spLocks noChangeArrowheads="1"/>
          </p:cNvSpPr>
          <p:nvPr/>
        </p:nvSpPr>
        <p:spPr bwMode="auto">
          <a:xfrm>
            <a:off x="7335838" y="2917825"/>
            <a:ext cx="336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w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ADB53133-65C9-461F-94D2-C589BC3C0A6A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Linear Classifier: Introduction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Classifies linearly separable patterns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Assume proper forms for the discriminant functions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may not be optimal 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very simple to use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6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A0BFF41-5408-4B0B-A38E-57DCD0B9FEF3}" type="slidenum">
              <a:rPr lang="en-GB" sz="1200">
                <a:solidFill>
                  <a:schemeClr val="hlink"/>
                </a:solidFill>
              </a:rPr>
              <a:pPr algn="r"/>
              <a:t>20</a:t>
            </a:fld>
            <a:endParaRPr lang="en-GB" sz="1200">
              <a:solidFill>
                <a:schemeClr val="hlink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44450"/>
            <a:ext cx="7631113" cy="5832475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An example</a:t>
            </a:r>
            <a:r>
              <a:rPr lang="el-GR" sz="2400" smtClean="0">
                <a:solidFill>
                  <a:schemeClr val="hlink"/>
                </a:solidFill>
              </a:rPr>
              <a:t>:</a:t>
            </a:r>
            <a:endParaRPr lang="en-US" sz="2400" smtClean="0">
              <a:solidFill>
                <a:schemeClr val="hlink"/>
              </a:solidFill>
            </a:endParaRPr>
          </a:p>
          <a:p>
            <a:endParaRPr lang="en-US" sz="2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7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1800" smtClean="0">
              <a:solidFill>
                <a:schemeClr val="hlink"/>
              </a:solidFill>
            </a:endParaRPr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2855913" y="3463925"/>
          <a:ext cx="3522662" cy="828675"/>
        </p:xfrm>
        <a:graphic>
          <a:graphicData uri="http://schemas.openxmlformats.org/presentationml/2006/ole">
            <p:oleObj spid="_x0000_s11266" name="Equation" r:id="rId3" imgW="1942920" imgH="457200" progId="Equation.3">
              <p:embed/>
            </p:oleObj>
          </a:graphicData>
        </a:graphic>
      </p:graphicFrame>
      <p:pic>
        <p:nvPicPr>
          <p:cNvPr id="31749" name="Picture 6" descr="pp43"/>
          <p:cNvPicPr>
            <a:picLocks noChangeAspect="1" noChangeArrowheads="1"/>
          </p:cNvPicPr>
          <p:nvPr>
            <p:ph sz="half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2068513" y="566738"/>
            <a:ext cx="5006975" cy="2862262"/>
          </a:xfrm>
          <a:noFill/>
        </p:spPr>
      </p:pic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3733800" y="2438400"/>
            <a:ext cx="609600" cy="304800"/>
          </a:xfrm>
          <a:prstGeom prst="line">
            <a:avLst/>
          </a:prstGeom>
          <a:noFill/>
          <a:ln w="28575">
            <a:solidFill>
              <a:srgbClr val="8AE29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4343400" y="1752600"/>
            <a:ext cx="914400" cy="990600"/>
          </a:xfrm>
          <a:prstGeom prst="line">
            <a:avLst/>
          </a:prstGeom>
          <a:noFill/>
          <a:ln w="28575">
            <a:solidFill>
              <a:srgbClr val="8AE29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C80E51-85F4-4B38-8149-2B6BA32A7BB9}" type="slidenum">
              <a:rPr lang="en-GB" smtClean="0">
                <a:solidFill>
                  <a:schemeClr val="hlink"/>
                </a:solidFill>
              </a:rPr>
              <a:pPr/>
              <a:t>21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4450"/>
            <a:ext cx="7631113" cy="5832475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An example</a:t>
            </a:r>
            <a:r>
              <a:rPr lang="el-GR" sz="2400" smtClean="0">
                <a:solidFill>
                  <a:schemeClr val="hlink"/>
                </a:solidFill>
              </a:rPr>
              <a:t>:</a:t>
            </a:r>
            <a:endParaRPr lang="en-US" sz="2400" smtClean="0">
              <a:solidFill>
                <a:schemeClr val="hlink"/>
              </a:solidFill>
            </a:endParaRPr>
          </a:p>
          <a:p>
            <a:endParaRPr lang="en-US" sz="2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1400" smtClean="0">
              <a:solidFill>
                <a:schemeClr val="hlink"/>
              </a:solidFill>
            </a:endParaRPr>
          </a:p>
          <a:p>
            <a:endParaRPr lang="en-US" sz="700" smtClean="0">
              <a:solidFill>
                <a:schemeClr val="hlink"/>
              </a:solidFill>
            </a:endParaRPr>
          </a:p>
          <a:p>
            <a:endParaRPr lang="en-US" sz="1600" smtClean="0">
              <a:solidFill>
                <a:schemeClr val="hlink"/>
              </a:solidFill>
            </a:endParaRP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The perceptron algorithm </a:t>
            </a:r>
            <a:r>
              <a:rPr lang="en-US" sz="2400" b="1" smtClean="0">
                <a:solidFill>
                  <a:srgbClr val="F70718"/>
                </a:solidFill>
              </a:rPr>
              <a:t>converges</a:t>
            </a:r>
            <a:r>
              <a:rPr lang="en-US" sz="2400" smtClean="0">
                <a:solidFill>
                  <a:schemeClr val="hlink"/>
                </a:solidFill>
              </a:rPr>
              <a:t> in a </a:t>
            </a:r>
            <a:r>
              <a:rPr lang="en-US" sz="2400" b="1" smtClean="0">
                <a:solidFill>
                  <a:srgbClr val="F70718"/>
                </a:solidFill>
              </a:rPr>
              <a:t>finite</a:t>
            </a:r>
            <a:r>
              <a:rPr lang="en-US" sz="2400" smtClean="0">
                <a:solidFill>
                  <a:schemeClr val="hlink"/>
                </a:solidFill>
              </a:rPr>
              <a:t> number of iteration steps to a solution </a:t>
            </a:r>
            <a:r>
              <a:rPr lang="en-US" sz="2400" b="1" smtClean="0">
                <a:solidFill>
                  <a:srgbClr val="F70718"/>
                </a:solidFill>
              </a:rPr>
              <a:t>if patterns are linearly separable</a:t>
            </a: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1800" smtClean="0">
              <a:solidFill>
                <a:schemeClr val="hlink"/>
              </a:solidFill>
            </a:endParaRPr>
          </a:p>
        </p:txBody>
      </p:sp>
      <p:pic>
        <p:nvPicPr>
          <p:cNvPr id="32773" name="Picture 6" descr="pp43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068513" y="566738"/>
            <a:ext cx="5006975" cy="2862262"/>
          </a:xfrm>
          <a:noFill/>
        </p:spPr>
      </p:pic>
      <p:sp>
        <p:nvSpPr>
          <p:cNvPr id="32774" name="Line 7"/>
          <p:cNvSpPr>
            <a:spLocks noChangeShapeType="1"/>
          </p:cNvSpPr>
          <p:nvPr/>
        </p:nvSpPr>
        <p:spPr bwMode="auto">
          <a:xfrm>
            <a:off x="3733800" y="2438400"/>
            <a:ext cx="609600" cy="304800"/>
          </a:xfrm>
          <a:prstGeom prst="line">
            <a:avLst/>
          </a:prstGeom>
          <a:noFill/>
          <a:ln w="28575">
            <a:solidFill>
              <a:srgbClr val="8AE29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Line 8"/>
          <p:cNvSpPr>
            <a:spLocks noChangeShapeType="1"/>
          </p:cNvSpPr>
          <p:nvPr/>
        </p:nvSpPr>
        <p:spPr bwMode="auto">
          <a:xfrm flipV="1">
            <a:off x="4343400" y="1752600"/>
            <a:ext cx="914400" cy="990600"/>
          </a:xfrm>
          <a:prstGeom prst="line">
            <a:avLst/>
          </a:prstGeom>
          <a:noFill/>
          <a:ln w="28575">
            <a:solidFill>
              <a:srgbClr val="8AE29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2855913" y="3463925"/>
          <a:ext cx="3522662" cy="828675"/>
        </p:xfrm>
        <a:graphic>
          <a:graphicData uri="http://schemas.openxmlformats.org/presentationml/2006/ole">
            <p:oleObj spid="_x0000_s12290" name="Equation" r:id="rId4" imgW="1942920" imgH="4572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"/>
            <a:ext cx="7535863" cy="5627688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Example:  </a:t>
            </a:r>
            <a:r>
              <a:rPr lang="en-US" sz="2200" smtClean="0">
                <a:solidFill>
                  <a:schemeClr val="hlink"/>
                </a:solidFill>
              </a:rPr>
              <a:t>At some stage 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200" smtClean="0">
                <a:solidFill>
                  <a:schemeClr val="hlink"/>
                </a:solidFill>
              </a:rPr>
              <a:t> the perceptron algorithm results in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2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GB" sz="2400" smtClean="0">
              <a:solidFill>
                <a:schemeClr val="hlink"/>
              </a:solidFill>
            </a:endParaRPr>
          </a:p>
        </p:txBody>
      </p:sp>
      <p:graphicFrame>
        <p:nvGraphicFramePr>
          <p:cNvPr id="47109" name="Object 2"/>
          <p:cNvGraphicFramePr>
            <a:graphicFrameLocks noChangeAspect="1"/>
          </p:cNvGraphicFramePr>
          <p:nvPr/>
        </p:nvGraphicFramePr>
        <p:xfrm>
          <a:off x="3386138" y="881063"/>
          <a:ext cx="3092450" cy="463550"/>
        </p:xfrm>
        <a:graphic>
          <a:graphicData uri="http://schemas.openxmlformats.org/presentationml/2006/ole">
            <p:oleObj spid="_x0000_s13314" name="Equation" r:id="rId3" imgW="1536480" imgH="228600" progId="Equation.3">
              <p:embed/>
            </p:oleObj>
          </a:graphicData>
        </a:graphic>
      </p:graphicFrame>
      <p:graphicFrame>
        <p:nvGraphicFramePr>
          <p:cNvPr id="47110" name="Object 3"/>
          <p:cNvGraphicFramePr>
            <a:graphicFrameLocks noChangeAspect="1"/>
          </p:cNvGraphicFramePr>
          <p:nvPr/>
        </p:nvGraphicFramePr>
        <p:xfrm>
          <a:off x="3348038" y="1416050"/>
          <a:ext cx="2232025" cy="488950"/>
        </p:xfrm>
        <a:graphic>
          <a:graphicData uri="http://schemas.openxmlformats.org/presentationml/2006/ole">
            <p:oleObj spid="_x0000_s13315" name="Equation" r:id="rId4" imgW="990360" imgH="21564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378B29-04F7-4F11-AEE0-60D3BCB76867}" type="slidenum">
              <a:rPr lang="en-GB" smtClean="0">
                <a:solidFill>
                  <a:schemeClr val="hlink"/>
                </a:solidFill>
              </a:rPr>
              <a:pPr/>
              <a:t>23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"/>
            <a:ext cx="7535863" cy="5627688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Example:  </a:t>
            </a:r>
            <a:r>
              <a:rPr lang="en-US" sz="2200" smtClean="0">
                <a:solidFill>
                  <a:schemeClr val="hlink"/>
                </a:solidFill>
              </a:rPr>
              <a:t>At some stage 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200" smtClean="0">
                <a:solidFill>
                  <a:schemeClr val="hlink"/>
                </a:solidFill>
              </a:rPr>
              <a:t> the perceptron algorithm results in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solidFill>
                  <a:schemeClr val="hlink"/>
                </a:solidFill>
              </a:rPr>
              <a:t>	</a:t>
            </a:r>
            <a:r>
              <a:rPr lang="en-US" sz="2200" smtClean="0">
                <a:solidFill>
                  <a:schemeClr val="hlink"/>
                </a:solidFill>
              </a:rPr>
              <a:t>The corresponding hyperplane is</a:t>
            </a:r>
          </a:p>
          <a:p>
            <a:pPr lvl="1">
              <a:buFont typeface="Wingdings" pitchFamily="2" charset="2"/>
              <a:buNone/>
            </a:pPr>
            <a:endParaRPr lang="en-US" sz="22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GB" sz="2400" smtClean="0">
              <a:solidFill>
                <a:schemeClr val="hlink"/>
              </a:solidFill>
            </a:endParaRPr>
          </a:p>
        </p:txBody>
      </p:sp>
      <p:pic>
        <p:nvPicPr>
          <p:cNvPr id="34822" name="Picture 8" descr="pp45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79613" y="2362200"/>
            <a:ext cx="5834062" cy="3122613"/>
          </a:xfrm>
          <a:noFill/>
        </p:spPr>
      </p:pic>
      <p:graphicFrame>
        <p:nvGraphicFramePr>
          <p:cNvPr id="47109" name="Object 2"/>
          <p:cNvGraphicFramePr>
            <a:graphicFrameLocks noChangeAspect="1"/>
          </p:cNvGraphicFramePr>
          <p:nvPr/>
        </p:nvGraphicFramePr>
        <p:xfrm>
          <a:off x="3386138" y="881063"/>
          <a:ext cx="3092450" cy="463550"/>
        </p:xfrm>
        <a:graphic>
          <a:graphicData uri="http://schemas.openxmlformats.org/presentationml/2006/ole">
            <p:oleObj spid="_x0000_s14338" name="Equation" r:id="rId4" imgW="1536480" imgH="228600" progId="Equation.3">
              <p:embed/>
            </p:oleObj>
          </a:graphicData>
        </a:graphic>
      </p:graphicFrame>
      <p:graphicFrame>
        <p:nvGraphicFramePr>
          <p:cNvPr id="47110" name="Object 3"/>
          <p:cNvGraphicFramePr>
            <a:graphicFrameLocks noChangeAspect="1"/>
          </p:cNvGraphicFramePr>
          <p:nvPr/>
        </p:nvGraphicFramePr>
        <p:xfrm>
          <a:off x="3348038" y="1416050"/>
          <a:ext cx="2232025" cy="488950"/>
        </p:xfrm>
        <a:graphic>
          <a:graphicData uri="http://schemas.openxmlformats.org/presentationml/2006/ole">
            <p:oleObj spid="_x0000_s14339" name="Equation" r:id="rId5" imgW="990360" imgH="215640" progId="Equation.3">
              <p:embed/>
            </p:oleObj>
          </a:graphicData>
        </a:graphic>
      </p:graphicFrame>
      <p:sp>
        <p:nvSpPr>
          <p:cNvPr id="34823" name="Text Box 12"/>
          <p:cNvSpPr txBox="1">
            <a:spLocks noChangeArrowheads="1"/>
          </p:cNvSpPr>
          <p:nvPr/>
        </p:nvSpPr>
        <p:spPr bwMode="auto">
          <a:xfrm>
            <a:off x="6443663" y="3217863"/>
            <a:ext cx="882650" cy="427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l-GR" sz="2200" i="1">
                <a:solidFill>
                  <a:schemeClr val="hlink"/>
                </a:solidFill>
                <a:latin typeface="Times New Roman" pitchFamily="18" charset="0"/>
              </a:rPr>
              <a:t>ρ=</a:t>
            </a:r>
            <a:r>
              <a:rPr lang="el-GR" sz="2200">
                <a:solidFill>
                  <a:schemeClr val="hlink"/>
                </a:solidFill>
                <a:latin typeface="Times New Roman" pitchFamily="18" charset="0"/>
              </a:rPr>
              <a:t>0.7</a:t>
            </a:r>
            <a:endParaRPr lang="en-US" sz="2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43600" y="39624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40386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400" y="42672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38100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41148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10200" y="42672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31" name="TextBox 15"/>
          <p:cNvSpPr txBox="1">
            <a:spLocks noChangeArrowheads="1"/>
          </p:cNvSpPr>
          <p:nvPr/>
        </p:nvSpPr>
        <p:spPr bwMode="auto">
          <a:xfrm>
            <a:off x="2971800" y="3200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4832" name="TextBox 16"/>
          <p:cNvSpPr txBox="1">
            <a:spLocks noChangeArrowheads="1"/>
          </p:cNvSpPr>
          <p:nvPr/>
        </p:nvSpPr>
        <p:spPr bwMode="auto">
          <a:xfrm>
            <a:off x="3200400" y="3200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4833" name="TextBox 17"/>
          <p:cNvSpPr txBox="1">
            <a:spLocks noChangeArrowheads="1"/>
          </p:cNvSpPr>
          <p:nvPr/>
        </p:nvSpPr>
        <p:spPr bwMode="auto">
          <a:xfrm>
            <a:off x="3124200" y="33528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4834" name="TextBox 18"/>
          <p:cNvSpPr txBox="1">
            <a:spLocks noChangeArrowheads="1"/>
          </p:cNvSpPr>
          <p:nvPr/>
        </p:nvSpPr>
        <p:spPr bwMode="auto">
          <a:xfrm>
            <a:off x="3276600" y="35052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4835" name="TextBox 19"/>
          <p:cNvSpPr txBox="1">
            <a:spLocks noChangeArrowheads="1"/>
          </p:cNvSpPr>
          <p:nvPr/>
        </p:nvSpPr>
        <p:spPr bwMode="auto">
          <a:xfrm>
            <a:off x="3429000" y="33528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4836" name="TextBox 20"/>
          <p:cNvSpPr txBox="1">
            <a:spLocks noChangeArrowheads="1"/>
          </p:cNvSpPr>
          <p:nvPr/>
        </p:nvSpPr>
        <p:spPr bwMode="auto">
          <a:xfrm>
            <a:off x="3429000" y="31242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4837" name="TextBox 21"/>
          <p:cNvSpPr txBox="1">
            <a:spLocks noChangeArrowheads="1"/>
          </p:cNvSpPr>
          <p:nvPr/>
        </p:nvSpPr>
        <p:spPr bwMode="auto">
          <a:xfrm>
            <a:off x="3416300" y="2819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3867150" y="2781300"/>
            <a:ext cx="1447800" cy="914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4800600" y="4191000"/>
            <a:ext cx="1295400" cy="838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DAE70A-879B-46A4-A2D9-593BA46E57C3}" type="slidenum">
              <a:rPr lang="en-GB" smtClean="0">
                <a:solidFill>
                  <a:schemeClr val="hlink"/>
                </a:solidFill>
              </a:rPr>
              <a:pPr/>
              <a:t>24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"/>
            <a:ext cx="7535863" cy="5627688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Example:  </a:t>
            </a:r>
            <a:r>
              <a:rPr lang="en-US" sz="2200" smtClean="0">
                <a:solidFill>
                  <a:schemeClr val="hlink"/>
                </a:solidFill>
              </a:rPr>
              <a:t>At some stage 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200" smtClean="0">
                <a:solidFill>
                  <a:schemeClr val="hlink"/>
                </a:solidFill>
              </a:rPr>
              <a:t> the perceptron algorithm results in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solidFill>
                  <a:schemeClr val="hlink"/>
                </a:solidFill>
              </a:rPr>
              <a:t>	</a:t>
            </a:r>
            <a:r>
              <a:rPr lang="en-US" sz="2200" smtClean="0">
                <a:solidFill>
                  <a:schemeClr val="hlink"/>
                </a:solidFill>
              </a:rPr>
              <a:t>The corresponding hyperplane is</a:t>
            </a:r>
          </a:p>
          <a:p>
            <a:pPr lvl="1">
              <a:buFont typeface="Wingdings" pitchFamily="2" charset="2"/>
              <a:buNone/>
            </a:pPr>
            <a:endParaRPr lang="en-US" sz="22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GB" sz="2400" smtClean="0">
              <a:solidFill>
                <a:schemeClr val="hlink"/>
              </a:solidFill>
            </a:endParaRPr>
          </a:p>
        </p:txBody>
      </p:sp>
      <p:pic>
        <p:nvPicPr>
          <p:cNvPr id="35847" name="Picture 8" descr="pp45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79613" y="2362200"/>
            <a:ext cx="5834062" cy="3122613"/>
          </a:xfrm>
          <a:noFill/>
        </p:spPr>
      </p:pic>
      <p:graphicFrame>
        <p:nvGraphicFramePr>
          <p:cNvPr id="47109" name="Object 2"/>
          <p:cNvGraphicFramePr>
            <a:graphicFrameLocks noChangeAspect="1"/>
          </p:cNvGraphicFramePr>
          <p:nvPr/>
        </p:nvGraphicFramePr>
        <p:xfrm>
          <a:off x="3386138" y="881063"/>
          <a:ext cx="3092450" cy="463550"/>
        </p:xfrm>
        <a:graphic>
          <a:graphicData uri="http://schemas.openxmlformats.org/presentationml/2006/ole">
            <p:oleObj spid="_x0000_s15362" name="Equation" r:id="rId4" imgW="1536480" imgH="228600" progId="Equation.3">
              <p:embed/>
            </p:oleObj>
          </a:graphicData>
        </a:graphic>
      </p:graphicFrame>
      <p:graphicFrame>
        <p:nvGraphicFramePr>
          <p:cNvPr id="47110" name="Object 3"/>
          <p:cNvGraphicFramePr>
            <a:graphicFrameLocks noChangeAspect="1"/>
          </p:cNvGraphicFramePr>
          <p:nvPr/>
        </p:nvGraphicFramePr>
        <p:xfrm>
          <a:off x="3348038" y="1416050"/>
          <a:ext cx="2232025" cy="488950"/>
        </p:xfrm>
        <a:graphic>
          <a:graphicData uri="http://schemas.openxmlformats.org/presentationml/2006/ole">
            <p:oleObj spid="_x0000_s15363" name="Equation" r:id="rId5" imgW="990360" imgH="215640" progId="Equation.3">
              <p:embed/>
            </p:oleObj>
          </a:graphicData>
        </a:graphic>
      </p:graphicFrame>
      <p:graphicFrame>
        <p:nvGraphicFramePr>
          <p:cNvPr id="47111" name="Object 4"/>
          <p:cNvGraphicFramePr>
            <a:graphicFrameLocks noChangeAspect="1"/>
          </p:cNvGraphicFramePr>
          <p:nvPr/>
        </p:nvGraphicFramePr>
        <p:xfrm>
          <a:off x="2124075" y="5748338"/>
          <a:ext cx="5403850" cy="1065212"/>
        </p:xfrm>
        <a:graphic>
          <a:graphicData uri="http://schemas.openxmlformats.org/presentationml/2006/ole">
            <p:oleObj spid="_x0000_s15364" name="Equation" r:id="rId6" imgW="3632040" imgH="711000" progId="Equation.3">
              <p:embed/>
            </p:oleObj>
          </a:graphicData>
        </a:graphic>
      </p:graphicFrame>
      <p:sp>
        <p:nvSpPr>
          <p:cNvPr id="35848" name="Text Box 12"/>
          <p:cNvSpPr txBox="1">
            <a:spLocks noChangeArrowheads="1"/>
          </p:cNvSpPr>
          <p:nvPr/>
        </p:nvSpPr>
        <p:spPr bwMode="auto">
          <a:xfrm>
            <a:off x="6443663" y="3217863"/>
            <a:ext cx="882650" cy="427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l-GR" sz="2200" i="1">
                <a:solidFill>
                  <a:schemeClr val="hlink"/>
                </a:solidFill>
                <a:latin typeface="Times New Roman" pitchFamily="18" charset="0"/>
              </a:rPr>
              <a:t>ρ=</a:t>
            </a:r>
            <a:r>
              <a:rPr lang="el-GR" sz="2200">
                <a:solidFill>
                  <a:schemeClr val="hlink"/>
                </a:solidFill>
                <a:latin typeface="Times New Roman" pitchFamily="18" charset="0"/>
              </a:rPr>
              <a:t>0.7</a:t>
            </a:r>
            <a:endParaRPr lang="en-US" sz="2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43600" y="39624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40386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400" y="42672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38100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41148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10200" y="42672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56" name="TextBox 15"/>
          <p:cNvSpPr txBox="1">
            <a:spLocks noChangeArrowheads="1"/>
          </p:cNvSpPr>
          <p:nvPr/>
        </p:nvSpPr>
        <p:spPr bwMode="auto">
          <a:xfrm>
            <a:off x="2971800" y="3200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7" name="TextBox 16"/>
          <p:cNvSpPr txBox="1">
            <a:spLocks noChangeArrowheads="1"/>
          </p:cNvSpPr>
          <p:nvPr/>
        </p:nvSpPr>
        <p:spPr bwMode="auto">
          <a:xfrm>
            <a:off x="3200400" y="3200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8" name="TextBox 17"/>
          <p:cNvSpPr txBox="1">
            <a:spLocks noChangeArrowheads="1"/>
          </p:cNvSpPr>
          <p:nvPr/>
        </p:nvSpPr>
        <p:spPr bwMode="auto">
          <a:xfrm>
            <a:off x="3124200" y="33528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9" name="TextBox 18"/>
          <p:cNvSpPr txBox="1">
            <a:spLocks noChangeArrowheads="1"/>
          </p:cNvSpPr>
          <p:nvPr/>
        </p:nvSpPr>
        <p:spPr bwMode="auto">
          <a:xfrm>
            <a:off x="3276600" y="35052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60" name="TextBox 19"/>
          <p:cNvSpPr txBox="1">
            <a:spLocks noChangeArrowheads="1"/>
          </p:cNvSpPr>
          <p:nvPr/>
        </p:nvSpPr>
        <p:spPr bwMode="auto">
          <a:xfrm>
            <a:off x="3429000" y="33528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61" name="TextBox 20"/>
          <p:cNvSpPr txBox="1">
            <a:spLocks noChangeArrowheads="1"/>
          </p:cNvSpPr>
          <p:nvPr/>
        </p:nvSpPr>
        <p:spPr bwMode="auto">
          <a:xfrm>
            <a:off x="3429000" y="31242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62" name="TextBox 21"/>
          <p:cNvSpPr txBox="1">
            <a:spLocks noChangeArrowheads="1"/>
          </p:cNvSpPr>
          <p:nvPr/>
        </p:nvSpPr>
        <p:spPr bwMode="auto">
          <a:xfrm>
            <a:off x="3416300" y="2819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3867150" y="2781300"/>
            <a:ext cx="1447800" cy="914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4800600" y="4191000"/>
            <a:ext cx="1295400" cy="838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865D19-2739-41B3-A8D4-9B8A5BEC172F}" type="slidenum">
              <a:rPr lang="en-GB" smtClean="0">
                <a:solidFill>
                  <a:schemeClr val="hlink"/>
                </a:solidFill>
              </a:rPr>
              <a:pPr/>
              <a:t>25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"/>
            <a:ext cx="7535863" cy="5627688"/>
          </a:xfrm>
        </p:spPr>
        <p:txBody>
          <a:bodyPr/>
          <a:lstStyle/>
          <a:p>
            <a:pPr lvl="1"/>
            <a:r>
              <a:rPr lang="en-US" sz="2400" smtClean="0">
                <a:solidFill>
                  <a:schemeClr val="hlink"/>
                </a:solidFill>
              </a:rPr>
              <a:t>Example:  </a:t>
            </a:r>
            <a:r>
              <a:rPr lang="en-US" sz="2200" smtClean="0">
                <a:solidFill>
                  <a:schemeClr val="hlink"/>
                </a:solidFill>
              </a:rPr>
              <a:t>At some stage 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200" smtClean="0">
                <a:solidFill>
                  <a:schemeClr val="hlink"/>
                </a:solidFill>
              </a:rPr>
              <a:t> the perceptron algorithm results in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solidFill>
                  <a:schemeClr val="hlink"/>
                </a:solidFill>
              </a:rPr>
              <a:t>	</a:t>
            </a:r>
            <a:r>
              <a:rPr lang="en-US" sz="2200" smtClean="0">
                <a:solidFill>
                  <a:schemeClr val="hlink"/>
                </a:solidFill>
              </a:rPr>
              <a:t>The corresponding hyperplane is</a:t>
            </a:r>
          </a:p>
          <a:p>
            <a:pPr lvl="1">
              <a:buFont typeface="Wingdings" pitchFamily="2" charset="2"/>
              <a:buNone/>
            </a:pPr>
            <a:endParaRPr lang="en-US" sz="22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lvl="1">
              <a:buFont typeface="Wingdings" pitchFamily="2" charset="2"/>
              <a:buNone/>
            </a:pPr>
            <a:endParaRPr lang="en-GB" sz="2400" smtClean="0">
              <a:solidFill>
                <a:schemeClr val="hlink"/>
              </a:solidFill>
            </a:endParaRPr>
          </a:p>
        </p:txBody>
      </p:sp>
      <p:pic>
        <p:nvPicPr>
          <p:cNvPr id="36871" name="Picture 8" descr="pp45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79613" y="2362200"/>
            <a:ext cx="5834062" cy="3122613"/>
          </a:xfrm>
          <a:noFill/>
        </p:spPr>
      </p:pic>
      <p:graphicFrame>
        <p:nvGraphicFramePr>
          <p:cNvPr id="47109" name="Object 2"/>
          <p:cNvGraphicFramePr>
            <a:graphicFrameLocks noChangeAspect="1"/>
          </p:cNvGraphicFramePr>
          <p:nvPr/>
        </p:nvGraphicFramePr>
        <p:xfrm>
          <a:off x="3386138" y="881063"/>
          <a:ext cx="3092450" cy="463550"/>
        </p:xfrm>
        <a:graphic>
          <a:graphicData uri="http://schemas.openxmlformats.org/presentationml/2006/ole">
            <p:oleObj spid="_x0000_s16386" name="Equation" r:id="rId4" imgW="1536480" imgH="228600" progId="Equation.3">
              <p:embed/>
            </p:oleObj>
          </a:graphicData>
        </a:graphic>
      </p:graphicFrame>
      <p:graphicFrame>
        <p:nvGraphicFramePr>
          <p:cNvPr id="47110" name="Object 3"/>
          <p:cNvGraphicFramePr>
            <a:graphicFrameLocks noChangeAspect="1"/>
          </p:cNvGraphicFramePr>
          <p:nvPr/>
        </p:nvGraphicFramePr>
        <p:xfrm>
          <a:off x="3348038" y="1416050"/>
          <a:ext cx="2232025" cy="488950"/>
        </p:xfrm>
        <a:graphic>
          <a:graphicData uri="http://schemas.openxmlformats.org/presentationml/2006/ole">
            <p:oleObj spid="_x0000_s16387" name="Equation" r:id="rId5" imgW="990360" imgH="215640" progId="Equation.3">
              <p:embed/>
            </p:oleObj>
          </a:graphicData>
        </a:graphic>
      </p:graphicFrame>
      <p:graphicFrame>
        <p:nvGraphicFramePr>
          <p:cNvPr id="47111" name="Object 4"/>
          <p:cNvGraphicFramePr>
            <a:graphicFrameLocks noChangeAspect="1"/>
          </p:cNvGraphicFramePr>
          <p:nvPr/>
        </p:nvGraphicFramePr>
        <p:xfrm>
          <a:off x="2124075" y="5748338"/>
          <a:ext cx="5403850" cy="1065212"/>
        </p:xfrm>
        <a:graphic>
          <a:graphicData uri="http://schemas.openxmlformats.org/presentationml/2006/ole">
            <p:oleObj spid="_x0000_s16388" name="Equation" r:id="rId6" imgW="3632040" imgH="711000" progId="Equation.3">
              <p:embed/>
            </p:oleObj>
          </a:graphicData>
        </a:graphic>
      </p:graphicFrame>
      <p:sp>
        <p:nvSpPr>
          <p:cNvPr id="36872" name="Text Box 12"/>
          <p:cNvSpPr txBox="1">
            <a:spLocks noChangeArrowheads="1"/>
          </p:cNvSpPr>
          <p:nvPr/>
        </p:nvSpPr>
        <p:spPr bwMode="auto">
          <a:xfrm>
            <a:off x="6443663" y="3217863"/>
            <a:ext cx="882650" cy="427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l-GR" sz="2200" i="1">
                <a:solidFill>
                  <a:schemeClr val="hlink"/>
                </a:solidFill>
                <a:latin typeface="Times New Roman" pitchFamily="18" charset="0"/>
              </a:rPr>
              <a:t>ρ=</a:t>
            </a:r>
            <a:r>
              <a:rPr lang="el-GR" sz="2200">
                <a:solidFill>
                  <a:schemeClr val="hlink"/>
                </a:solidFill>
                <a:latin typeface="Times New Roman" pitchFamily="18" charset="0"/>
              </a:rPr>
              <a:t>0.7</a:t>
            </a:r>
            <a:endParaRPr lang="en-US" sz="2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43600" y="39624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40386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400" y="42672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38100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41148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10200" y="4267200"/>
            <a:ext cx="76200" cy="76200"/>
          </a:xfrm>
          <a:prstGeom prst="ellipse">
            <a:avLst/>
          </a:prstGeom>
          <a:ln>
            <a:solidFill>
              <a:srgbClr val="2E8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80" name="TextBox 15"/>
          <p:cNvSpPr txBox="1">
            <a:spLocks noChangeArrowheads="1"/>
          </p:cNvSpPr>
          <p:nvPr/>
        </p:nvSpPr>
        <p:spPr bwMode="auto">
          <a:xfrm>
            <a:off x="2971800" y="3200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881" name="TextBox 16"/>
          <p:cNvSpPr txBox="1">
            <a:spLocks noChangeArrowheads="1"/>
          </p:cNvSpPr>
          <p:nvPr/>
        </p:nvSpPr>
        <p:spPr bwMode="auto">
          <a:xfrm>
            <a:off x="3200400" y="3200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882" name="TextBox 17"/>
          <p:cNvSpPr txBox="1">
            <a:spLocks noChangeArrowheads="1"/>
          </p:cNvSpPr>
          <p:nvPr/>
        </p:nvSpPr>
        <p:spPr bwMode="auto">
          <a:xfrm>
            <a:off x="3124200" y="33528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883" name="TextBox 18"/>
          <p:cNvSpPr txBox="1">
            <a:spLocks noChangeArrowheads="1"/>
          </p:cNvSpPr>
          <p:nvPr/>
        </p:nvSpPr>
        <p:spPr bwMode="auto">
          <a:xfrm>
            <a:off x="3276600" y="35052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884" name="TextBox 19"/>
          <p:cNvSpPr txBox="1">
            <a:spLocks noChangeArrowheads="1"/>
          </p:cNvSpPr>
          <p:nvPr/>
        </p:nvSpPr>
        <p:spPr bwMode="auto">
          <a:xfrm>
            <a:off x="3429000" y="33528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885" name="TextBox 20"/>
          <p:cNvSpPr txBox="1">
            <a:spLocks noChangeArrowheads="1"/>
          </p:cNvSpPr>
          <p:nvPr/>
        </p:nvSpPr>
        <p:spPr bwMode="auto">
          <a:xfrm>
            <a:off x="3429000" y="31242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886" name="TextBox 21"/>
          <p:cNvSpPr txBox="1">
            <a:spLocks noChangeArrowheads="1"/>
          </p:cNvSpPr>
          <p:nvPr/>
        </p:nvSpPr>
        <p:spPr bwMode="auto">
          <a:xfrm>
            <a:off x="3416300" y="2819400"/>
            <a:ext cx="15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21F517-6998-4797-84C4-AD3FE54EE3D7}" type="slidenum">
              <a:rPr lang="en-GB" smtClean="0">
                <a:solidFill>
                  <a:srgbClr val="FFFF00"/>
                </a:solidFill>
              </a:rPr>
              <a:pPr/>
              <a:t>26</a:t>
            </a:fld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69636" name="TextBox 9"/>
          <p:cNvSpPr txBox="1">
            <a:spLocks noChangeArrowheads="1"/>
          </p:cNvSpPr>
          <p:nvPr/>
        </p:nvSpPr>
        <p:spPr bwMode="auto">
          <a:xfrm>
            <a:off x="533400" y="2286000"/>
            <a:ext cx="6553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Let , </a:t>
            </a:r>
            <a:r>
              <a:rPr lang="en-US" sz="2000" i="1" u="sng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 be the optimal weight vector</a:t>
            </a:r>
          </a:p>
          <a:p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i="1" u="sng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be the weight vector at the 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th iteration</a:t>
            </a:r>
          </a:p>
          <a:p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i="1" u="sng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be the weight vector at the (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+1)th iteration</a:t>
            </a:r>
          </a:p>
        </p:txBody>
      </p:sp>
      <p:sp>
        <p:nvSpPr>
          <p:cNvPr id="69637" name="TextBox 10"/>
          <p:cNvSpPr txBox="1">
            <a:spLocks noChangeArrowheads="1"/>
          </p:cNvSpPr>
          <p:nvPr/>
        </p:nvSpPr>
        <p:spPr bwMode="auto">
          <a:xfrm>
            <a:off x="533400" y="35623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We will prove that ||</a:t>
            </a:r>
            <a:r>
              <a:rPr lang="en-US" sz="2000" i="1" u="sng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en-US" sz="2000" i="1" u="sng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 || &lt; ||</a:t>
            </a:r>
            <a:r>
              <a:rPr lang="en-US" sz="2000" i="1" u="sng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(t) - </a:t>
            </a:r>
            <a:r>
              <a:rPr lang="en-US" sz="2000" i="1" u="sng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 ||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03337C6-BC93-4E61-99A7-E56532D249AC}" type="slidenum">
              <a:rPr lang="en-GB" smtClean="0">
                <a:solidFill>
                  <a:schemeClr val="hlink"/>
                </a:solidFill>
              </a:rPr>
              <a:pPr/>
              <a:t>27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9221" name="TextBox 9"/>
          <p:cNvSpPr txBox="1">
            <a:spLocks noChangeArrowheads="1"/>
          </p:cNvSpPr>
          <p:nvPr/>
        </p:nvSpPr>
        <p:spPr bwMode="auto">
          <a:xfrm>
            <a:off x="533400" y="304800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Let , </a:t>
            </a:r>
            <a:r>
              <a:rPr lang="el-GR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be a positive real number</a:t>
            </a:r>
            <a:endParaRPr lang="en-US" sz="2000">
              <a:solidFill>
                <a:schemeClr val="hlink"/>
              </a:solidFill>
            </a:endParaRPr>
          </a:p>
        </p:txBody>
      </p:sp>
      <p:graphicFrame>
        <p:nvGraphicFramePr>
          <p:cNvPr id="44038" name="Object 4"/>
          <p:cNvGraphicFramePr>
            <a:graphicFrameLocks noChangeAspect="1"/>
          </p:cNvGraphicFramePr>
          <p:nvPr/>
        </p:nvGraphicFramePr>
        <p:xfrm>
          <a:off x="2286000" y="2133600"/>
          <a:ext cx="2520950" cy="568325"/>
        </p:xfrm>
        <a:graphic>
          <a:graphicData uri="http://schemas.openxmlformats.org/presentationml/2006/ole">
            <p:oleObj spid="_x0000_s17410" name="Equation" r:id="rId3" imgW="1574640" imgH="355320" progId="Equation.3">
              <p:embed/>
            </p:oleObj>
          </a:graphicData>
        </a:graphic>
      </p:graphicFrame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533400" y="219075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We know that</a:t>
            </a:r>
          </a:p>
        </p:txBody>
      </p:sp>
      <p:pic>
        <p:nvPicPr>
          <p:cNvPr id="92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3810000"/>
            <a:ext cx="6369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TextBox 11"/>
          <p:cNvSpPr txBox="1">
            <a:spLocks noChangeArrowheads="1"/>
          </p:cNvSpPr>
          <p:nvPr/>
        </p:nvSpPr>
        <p:spPr bwMode="auto">
          <a:xfrm>
            <a:off x="609600" y="401955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Then,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3C0880-4AE9-4665-BE9E-CDAA1D06DE2E}" type="slidenum">
              <a:rPr lang="en-GB" smtClean="0">
                <a:solidFill>
                  <a:srgbClr val="FFFF00"/>
                </a:solidFill>
              </a:rPr>
              <a:pPr/>
              <a:t>28</a:t>
            </a:fld>
            <a:endParaRPr lang="en-GB" smtClean="0">
              <a:solidFill>
                <a:srgbClr val="FFFF00"/>
              </a:solidFill>
            </a:endParaRPr>
          </a:p>
        </p:txBody>
      </p:sp>
      <p:pic>
        <p:nvPicPr>
          <p:cNvPr id="706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6369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1" name="TextBox 10"/>
          <p:cNvSpPr txBox="1">
            <a:spLocks noChangeArrowheads="1"/>
          </p:cNvSpPr>
          <p:nvPr/>
        </p:nvSpPr>
        <p:spPr bwMode="auto">
          <a:xfrm>
            <a:off x="304800" y="2876550"/>
            <a:ext cx="312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Squaring both sides,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6200" y="3562350"/>
            <a:ext cx="9067800" cy="704850"/>
            <a:chOff x="76200" y="3562350"/>
            <a:chExt cx="9067800" cy="704850"/>
          </a:xfrm>
        </p:grpSpPr>
        <p:pic>
          <p:nvPicPr>
            <p:cNvPr id="7066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3562350"/>
              <a:ext cx="5991225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66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52713" y="3562350"/>
              <a:ext cx="3091287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EFD478-0A32-4EFC-BB34-2CB1F9C6B325}" type="slidenum">
              <a:rPr lang="en-GB" smtClean="0">
                <a:solidFill>
                  <a:srgbClr val="FFFF00"/>
                </a:solidFill>
              </a:rPr>
              <a:pPr/>
              <a:t>29</a:t>
            </a:fld>
            <a:endParaRPr lang="en-GB" smtClean="0">
              <a:solidFill>
                <a:srgbClr val="FFFF00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6200" y="1905000"/>
            <a:ext cx="9067800" cy="704850"/>
            <a:chOff x="76200" y="1905000"/>
            <a:chExt cx="9067800" cy="704850"/>
          </a:xfrm>
        </p:grpSpPr>
        <p:pic>
          <p:nvPicPr>
            <p:cNvPr id="71688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1905000"/>
              <a:ext cx="5991225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689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52713" y="1905000"/>
              <a:ext cx="3091287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685" name="TextBox 7"/>
          <p:cNvSpPr txBox="1">
            <a:spLocks noChangeArrowheads="1"/>
          </p:cNvSpPr>
          <p:nvPr/>
        </p:nvSpPr>
        <p:spPr bwMode="auto">
          <a:xfrm>
            <a:off x="2178050" y="34861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However,</a:t>
            </a:r>
          </a:p>
        </p:txBody>
      </p:sp>
      <p:pic>
        <p:nvPicPr>
          <p:cNvPr id="716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50" y="3429000"/>
            <a:ext cx="3079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V="1">
            <a:off x="5715000" y="2438400"/>
            <a:ext cx="16764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58726F3B-6FB0-4C72-812A-7800CD00465F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Linear discriminant functions and decisions surfaces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  <a:t>Definition</a:t>
            </a:r>
            <a:b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</a:br>
            <a:endParaRPr lang="en-US" sz="2400" smtClean="0">
              <a:solidFill>
                <a:schemeClr val="hlink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	Let a pattern vector </a:t>
            </a:r>
            <a:r>
              <a:rPr lang="en-US" sz="2000" b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 = {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, 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, 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, …,}</a:t>
            </a:r>
          </a:p>
          <a:p>
            <a:pPr lvl="1"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          a weight vector </a:t>
            </a:r>
            <a:r>
              <a:rPr lang="en-US" sz="2000" b="1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 = {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, 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, 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, …,}</a:t>
            </a:r>
          </a:p>
          <a:p>
            <a:pPr lvl="1">
              <a:buFontTx/>
              <a:buNone/>
            </a:pPr>
            <a:endParaRPr lang="en-US" sz="2000" smtClean="0">
              <a:solidFill>
                <a:schemeClr val="hlink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A discriminant function :</a:t>
            </a:r>
          </a:p>
          <a:p>
            <a:pPr lvl="1"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                       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g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000" b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)=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+…</a:t>
            </a:r>
          </a:p>
          <a:p>
            <a:pPr lvl="1"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                OR</a:t>
            </a:r>
            <a:endParaRPr lang="en-US" sz="2000" i="1" smtClean="0">
              <a:solidFill>
                <a:schemeClr val="hlink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                       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g(</a:t>
            </a:r>
            <a:r>
              <a:rPr lang="en-US" sz="2000" b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) = w</a:t>
            </a:r>
            <a:r>
              <a:rPr lang="en-US" sz="2000" i="1" baseline="30000" smtClean="0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x + w</a:t>
            </a:r>
            <a:r>
              <a:rPr lang="en-US" sz="2000" i="1" baseline="-25000" smtClean="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sz="2000" i="1" smtClean="0">
                <a:solidFill>
                  <a:schemeClr val="hlink"/>
                </a:solidFill>
                <a:latin typeface="Times New Roman" pitchFamily="18" charset="0"/>
              </a:rPr>
              <a:t>           (1)</a:t>
            </a:r>
          </a:p>
          <a:p>
            <a:pPr lvl="1">
              <a:buFontTx/>
              <a:buNone/>
            </a:pP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	where w is the weight vector and w</a:t>
            </a:r>
            <a:r>
              <a:rPr lang="en-US" sz="2000" baseline="-25000" smtClean="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 the bias</a:t>
            </a:r>
            <a:b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</a:br>
            <a:endParaRPr lang="en-US" sz="2000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A99649-E3D4-410D-A2FC-F41F219D5063}" type="slidenum">
              <a:rPr lang="en-GB" smtClean="0">
                <a:solidFill>
                  <a:srgbClr val="FFFF00"/>
                </a:solidFill>
              </a:rPr>
              <a:pPr/>
              <a:t>30</a:t>
            </a:fld>
            <a:endParaRPr lang="en-GB" smtClean="0">
              <a:solidFill>
                <a:srgbClr val="FFFF00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6200" y="1905000"/>
            <a:ext cx="9067800" cy="704850"/>
            <a:chOff x="76200" y="1905000"/>
            <a:chExt cx="9067800" cy="704850"/>
          </a:xfrm>
        </p:grpSpPr>
        <p:pic>
          <p:nvPicPr>
            <p:cNvPr id="7271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1905000"/>
              <a:ext cx="5991225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71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52713" y="1905000"/>
              <a:ext cx="3091287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2709" name="TextBox 7"/>
          <p:cNvSpPr txBox="1">
            <a:spLocks noChangeArrowheads="1"/>
          </p:cNvSpPr>
          <p:nvPr/>
        </p:nvSpPr>
        <p:spPr bwMode="auto">
          <a:xfrm>
            <a:off x="2178050" y="34861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However,</a:t>
            </a: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50" y="3429000"/>
            <a:ext cx="3079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1" name="TextBox 9"/>
          <p:cNvSpPr txBox="1">
            <a:spLocks noChangeArrowheads="1"/>
          </p:cNvSpPr>
          <p:nvPr/>
        </p:nvSpPr>
        <p:spPr bwMode="auto">
          <a:xfrm>
            <a:off x="228600" y="44958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Hence,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6200" y="4876800"/>
            <a:ext cx="8510588" cy="685800"/>
            <a:chOff x="76199" y="4191000"/>
            <a:chExt cx="8510017" cy="685800"/>
          </a:xfrm>
        </p:grpSpPr>
        <p:pic>
          <p:nvPicPr>
            <p:cNvPr id="72714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199" y="4191000"/>
              <a:ext cx="6109855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715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72200" y="4191000"/>
              <a:ext cx="2414016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4" name="Straight Arrow Connector 13"/>
          <p:cNvCxnSpPr/>
          <p:nvPr/>
        </p:nvCxnSpPr>
        <p:spPr>
          <a:xfrm flipV="1">
            <a:off x="5715000" y="2438400"/>
            <a:ext cx="16764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8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3731" name="TextBox 7"/>
          <p:cNvSpPr txBox="1">
            <a:spLocks noChangeArrowheads="1"/>
          </p:cNvSpPr>
          <p:nvPr/>
        </p:nvSpPr>
        <p:spPr bwMode="auto">
          <a:xfrm>
            <a:off x="228600" y="257175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Now, define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" y="1676400"/>
            <a:ext cx="8510588" cy="685800"/>
            <a:chOff x="76199" y="4191000"/>
            <a:chExt cx="8510017" cy="685800"/>
          </a:xfrm>
        </p:grpSpPr>
        <p:pic>
          <p:nvPicPr>
            <p:cNvPr id="7373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199" y="4191000"/>
              <a:ext cx="6109855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73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72200" y="4191000"/>
              <a:ext cx="2414016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373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971800"/>
            <a:ext cx="3025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9275" y="2924175"/>
            <a:ext cx="33051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5" name="TextBox 14"/>
          <p:cNvSpPr txBox="1">
            <a:spLocks noChangeArrowheads="1"/>
          </p:cNvSpPr>
          <p:nvPr/>
        </p:nvSpPr>
        <p:spPr bwMode="auto">
          <a:xfrm>
            <a:off x="4953000" y="31242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508303-89F9-4AB3-918E-0BF0681FD099}" type="slidenum">
              <a:rPr lang="en-GB" smtClean="0">
                <a:solidFill>
                  <a:srgbClr val="FFFF00"/>
                </a:solidFill>
              </a:rPr>
              <a:pPr/>
              <a:t>32</a:t>
            </a:fld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74756" name="TextBox 7"/>
          <p:cNvSpPr txBox="1">
            <a:spLocks noChangeArrowheads="1"/>
          </p:cNvSpPr>
          <p:nvPr/>
        </p:nvSpPr>
        <p:spPr bwMode="auto">
          <a:xfrm>
            <a:off x="228600" y="257175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Now, define</a:t>
            </a:r>
          </a:p>
        </p:txBody>
      </p:sp>
      <p:sp>
        <p:nvSpPr>
          <p:cNvPr id="74757" name="TextBox 9"/>
          <p:cNvSpPr txBox="1">
            <a:spLocks noChangeArrowheads="1"/>
          </p:cNvSpPr>
          <p:nvPr/>
        </p:nvSpPr>
        <p:spPr bwMode="auto">
          <a:xfrm>
            <a:off x="228600" y="401955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Here,                  is always negative, so is </a:t>
            </a:r>
            <a:r>
              <a:rPr lang="el-GR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endParaRPr lang="en-US" sz="2000">
              <a:solidFill>
                <a:schemeClr val="hlink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" y="1676400"/>
            <a:ext cx="8510588" cy="685800"/>
            <a:chOff x="76199" y="4191000"/>
            <a:chExt cx="8510017" cy="685800"/>
          </a:xfrm>
        </p:grpSpPr>
        <p:pic>
          <p:nvPicPr>
            <p:cNvPr id="7476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199" y="4191000"/>
              <a:ext cx="6109855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6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72200" y="4191000"/>
              <a:ext cx="2414016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475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971800"/>
            <a:ext cx="3025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6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9275" y="2924175"/>
            <a:ext cx="33051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TextBox 14"/>
          <p:cNvSpPr txBox="1">
            <a:spLocks noChangeArrowheads="1"/>
          </p:cNvSpPr>
          <p:nvPr/>
        </p:nvSpPr>
        <p:spPr bwMode="auto">
          <a:xfrm>
            <a:off x="4953000" y="31242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and</a:t>
            </a:r>
          </a:p>
        </p:txBody>
      </p:sp>
      <p:pic>
        <p:nvPicPr>
          <p:cNvPr id="7476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4057650"/>
            <a:ext cx="10144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5C9793-C013-44BD-9678-7868E63B2F11}" type="slidenum">
              <a:rPr lang="en-GB" smtClean="0">
                <a:solidFill>
                  <a:srgbClr val="FFFF00"/>
                </a:solidFill>
              </a:rPr>
              <a:pPr/>
              <a:t>33</a:t>
            </a:fld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75780" name="TextBox 7"/>
          <p:cNvSpPr txBox="1">
            <a:spLocks noChangeArrowheads="1"/>
          </p:cNvSpPr>
          <p:nvPr/>
        </p:nvSpPr>
        <p:spPr bwMode="auto">
          <a:xfrm>
            <a:off x="228600" y="257175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Now, define</a:t>
            </a:r>
          </a:p>
        </p:txBody>
      </p:sp>
      <p:sp>
        <p:nvSpPr>
          <p:cNvPr id="75781" name="TextBox 9"/>
          <p:cNvSpPr txBox="1">
            <a:spLocks noChangeArrowheads="1"/>
          </p:cNvSpPr>
          <p:nvPr/>
        </p:nvSpPr>
        <p:spPr bwMode="auto">
          <a:xfrm>
            <a:off x="228600" y="401955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Here,                  is always negative, so is </a:t>
            </a:r>
            <a:r>
              <a:rPr lang="el-GR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endParaRPr lang="en-US" sz="2000">
              <a:solidFill>
                <a:schemeClr val="hlink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" y="1676400"/>
            <a:ext cx="8510588" cy="685800"/>
            <a:chOff x="76199" y="4191000"/>
            <a:chExt cx="8510017" cy="685800"/>
          </a:xfrm>
        </p:grpSpPr>
        <p:pic>
          <p:nvPicPr>
            <p:cNvPr id="75789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199" y="4191000"/>
              <a:ext cx="6109855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79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72200" y="4191000"/>
              <a:ext cx="2414016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578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971800"/>
            <a:ext cx="3025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9275" y="2924175"/>
            <a:ext cx="33051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5" name="TextBox 14"/>
          <p:cNvSpPr txBox="1">
            <a:spLocks noChangeArrowheads="1"/>
          </p:cNvSpPr>
          <p:nvPr/>
        </p:nvSpPr>
        <p:spPr bwMode="auto">
          <a:xfrm>
            <a:off x="4953000" y="31242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and</a:t>
            </a:r>
          </a:p>
        </p:txBody>
      </p:sp>
      <p:pic>
        <p:nvPicPr>
          <p:cNvPr id="7578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4057650"/>
            <a:ext cx="10144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5267325"/>
            <a:ext cx="7864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8" name="TextBox 19"/>
          <p:cNvSpPr txBox="1">
            <a:spLocks noChangeArrowheads="1"/>
          </p:cNvSpPr>
          <p:nvPr/>
        </p:nvSpPr>
        <p:spPr bwMode="auto">
          <a:xfrm>
            <a:off x="228600" y="478155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We can write,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11C017-2A85-46C4-8365-44A727DA4AC7}" type="slidenum">
              <a:rPr lang="en-GB" smtClean="0">
                <a:solidFill>
                  <a:srgbClr val="FFFF00"/>
                </a:solidFill>
              </a:rPr>
              <a:pPr/>
              <a:t>34</a:t>
            </a:fld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76804" name="TextBox 7"/>
          <p:cNvSpPr txBox="1">
            <a:spLocks noChangeArrowheads="1"/>
          </p:cNvSpPr>
          <p:nvPr/>
        </p:nvSpPr>
        <p:spPr bwMode="auto">
          <a:xfrm>
            <a:off x="228600" y="264795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If we choose,</a:t>
            </a: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7864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6" name="TextBox 19"/>
          <p:cNvSpPr txBox="1">
            <a:spLocks noChangeArrowheads="1"/>
          </p:cNvSpPr>
          <p:nvPr/>
        </p:nvSpPr>
        <p:spPr bwMode="auto">
          <a:xfrm>
            <a:off x="228600" y="3581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We can write,</a:t>
            </a:r>
          </a:p>
        </p:txBody>
      </p:sp>
      <p:pic>
        <p:nvPicPr>
          <p:cNvPr id="768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514600"/>
            <a:ext cx="12319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04800" y="4276725"/>
            <a:ext cx="7864475" cy="828675"/>
            <a:chOff x="304800" y="4276725"/>
            <a:chExt cx="7864879" cy="828675"/>
          </a:xfrm>
        </p:grpSpPr>
        <p:pic>
          <p:nvPicPr>
            <p:cNvPr id="7680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4276725"/>
              <a:ext cx="7864879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76011" y="4343400"/>
              <a:ext cx="45720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1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734300" y="4457700"/>
              <a:ext cx="2667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2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820989" y="4469674"/>
              <a:ext cx="1905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34ED8F-0213-45C6-B79C-50B235F9B669}" type="slidenum">
              <a:rPr lang="en-GB" smtClean="0">
                <a:solidFill>
                  <a:srgbClr val="FFFF00"/>
                </a:solidFill>
              </a:rPr>
              <a:pPr/>
              <a:t>35</a:t>
            </a:fld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10245" name="TextBox 7"/>
          <p:cNvSpPr txBox="1">
            <a:spLocks noChangeArrowheads="1"/>
          </p:cNvSpPr>
          <p:nvPr/>
        </p:nvSpPr>
        <p:spPr bwMode="auto">
          <a:xfrm>
            <a:off x="2565400" y="3352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Here, </a:t>
            </a:r>
            <a:endParaRPr lang="en-US" sz="2000" i="1">
              <a:solidFill>
                <a:schemeClr val="hlink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800" y="1600200"/>
            <a:ext cx="7864475" cy="828675"/>
            <a:chOff x="304800" y="4276725"/>
            <a:chExt cx="7864879" cy="828675"/>
          </a:xfrm>
        </p:grpSpPr>
        <p:pic>
          <p:nvPicPr>
            <p:cNvPr id="1024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4276725"/>
              <a:ext cx="7864879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76011" y="4343400"/>
              <a:ext cx="45720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0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734300" y="4457700"/>
              <a:ext cx="2667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1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820989" y="4469674"/>
              <a:ext cx="1905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3479800" y="3276600"/>
          <a:ext cx="2311400" cy="533400"/>
        </p:xfrm>
        <a:graphic>
          <a:graphicData uri="http://schemas.openxmlformats.org/presentationml/2006/ole">
            <p:oleObj spid="_x0000_s18434" name="Equation" r:id="rId6" imgW="990360" imgH="228600" progId="Equation.3">
              <p:embed/>
            </p:oleObj>
          </a:graphicData>
        </a:graphic>
      </p:graphicFrame>
      <p:sp>
        <p:nvSpPr>
          <p:cNvPr id="10247" name="TextBox 22"/>
          <p:cNvSpPr txBox="1">
            <a:spLocks noChangeArrowheads="1"/>
          </p:cNvSpPr>
          <p:nvPr/>
        </p:nvSpPr>
        <p:spPr bwMode="auto">
          <a:xfrm>
            <a:off x="3886200" y="417195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How?</a:t>
            </a:r>
            <a:endParaRPr lang="en-US" sz="3200" i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8924AF-881D-4CC2-91B7-57FE99B5E734}" type="slidenum">
              <a:rPr lang="en-GB" smtClean="0">
                <a:solidFill>
                  <a:schemeClr val="hlink"/>
                </a:solidFill>
              </a:rPr>
              <a:pPr/>
              <a:t>36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77828" name="TextBox 7"/>
          <p:cNvSpPr txBox="1">
            <a:spLocks noChangeArrowheads="1"/>
          </p:cNvSpPr>
          <p:nvPr/>
        </p:nvSpPr>
        <p:spPr bwMode="auto">
          <a:xfrm>
            <a:off x="228600" y="2647950"/>
            <a:ext cx="861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Applying the above equation successively for steps </a:t>
            </a:r>
            <a:r>
              <a:rPr lang="en-US" sz="2000" i="1">
                <a:solidFill>
                  <a:schemeClr val="hlink"/>
                </a:solidFill>
              </a:rPr>
              <a:t>t</a:t>
            </a:r>
            <a:r>
              <a:rPr lang="en-US" sz="2000">
                <a:solidFill>
                  <a:schemeClr val="hlink"/>
                </a:solidFill>
              </a:rPr>
              <a:t>, </a:t>
            </a:r>
            <a:r>
              <a:rPr lang="en-US" sz="2000" i="1">
                <a:solidFill>
                  <a:schemeClr val="hlink"/>
                </a:solidFill>
              </a:rPr>
              <a:t>t</a:t>
            </a:r>
            <a:r>
              <a:rPr lang="en-US" sz="2000">
                <a:solidFill>
                  <a:schemeClr val="hlink"/>
                </a:solidFill>
              </a:rPr>
              <a:t>-1, . . ., 0, we get</a:t>
            </a:r>
            <a:endParaRPr lang="en-US" sz="2000" i="1">
              <a:solidFill>
                <a:schemeClr val="hlink"/>
              </a:solidFill>
            </a:endParaRPr>
          </a:p>
        </p:txBody>
      </p:sp>
      <p:pic>
        <p:nvPicPr>
          <p:cNvPr id="778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276600"/>
            <a:ext cx="8102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1600200"/>
            <a:ext cx="7864475" cy="828675"/>
            <a:chOff x="304800" y="4276725"/>
            <a:chExt cx="7864879" cy="828675"/>
          </a:xfrm>
        </p:grpSpPr>
        <p:pic>
          <p:nvPicPr>
            <p:cNvPr id="7783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4276725"/>
              <a:ext cx="7864879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3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76011" y="4343400"/>
              <a:ext cx="45720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37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734300" y="4457700"/>
              <a:ext cx="2667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3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820989" y="4469674"/>
              <a:ext cx="1905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783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5000" y="4724400"/>
            <a:ext cx="20574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2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29200" y="4724400"/>
            <a:ext cx="2149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3" name="TextBox 16"/>
          <p:cNvSpPr txBox="1">
            <a:spLocks noChangeArrowheads="1"/>
          </p:cNvSpPr>
          <p:nvPr/>
        </p:nvSpPr>
        <p:spPr bwMode="auto">
          <a:xfrm>
            <a:off x="381000" y="508635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However,</a:t>
            </a:r>
            <a:endParaRPr lang="en-US" sz="2000" i="1">
              <a:solidFill>
                <a:schemeClr val="hlink"/>
              </a:solidFill>
            </a:endParaRPr>
          </a:p>
        </p:txBody>
      </p:sp>
      <p:sp>
        <p:nvSpPr>
          <p:cNvPr id="77834" name="TextBox 17"/>
          <p:cNvSpPr txBox="1">
            <a:spLocks noChangeArrowheads="1"/>
          </p:cNvSpPr>
          <p:nvPr/>
        </p:nvSpPr>
        <p:spPr bwMode="auto">
          <a:xfrm>
            <a:off x="4191000" y="51054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and</a:t>
            </a:r>
            <a:endParaRPr lang="en-US" sz="2000" i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FC4A74-E5A3-44E1-8B5C-FBF729AC071F}" type="slidenum">
              <a:rPr lang="en-GB" smtClean="0">
                <a:solidFill>
                  <a:srgbClr val="FFFF00"/>
                </a:solidFill>
              </a:rPr>
              <a:pPr/>
              <a:t>37</a:t>
            </a:fld>
            <a:endParaRPr lang="en-GB" smtClean="0">
              <a:solidFill>
                <a:srgbClr val="FFFF00"/>
              </a:solidFill>
            </a:endParaRPr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102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971800"/>
            <a:ext cx="20574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2971800"/>
            <a:ext cx="2149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5" name="TextBox 16"/>
          <p:cNvSpPr txBox="1">
            <a:spLocks noChangeArrowheads="1"/>
          </p:cNvSpPr>
          <p:nvPr/>
        </p:nvSpPr>
        <p:spPr bwMode="auto">
          <a:xfrm>
            <a:off x="381000" y="333375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However,</a:t>
            </a:r>
            <a:endParaRPr lang="en-US" sz="2000" i="1">
              <a:solidFill>
                <a:schemeClr val="hlink"/>
              </a:solidFill>
            </a:endParaRPr>
          </a:p>
        </p:txBody>
      </p:sp>
      <p:sp>
        <p:nvSpPr>
          <p:cNvPr id="78856" name="TextBox 17"/>
          <p:cNvSpPr txBox="1">
            <a:spLocks noChangeArrowheads="1"/>
          </p:cNvSpPr>
          <p:nvPr/>
        </p:nvSpPr>
        <p:spPr bwMode="auto">
          <a:xfrm>
            <a:off x="4191000" y="3352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and</a:t>
            </a:r>
            <a:endParaRPr lang="en-US" sz="2000" i="1">
              <a:solidFill>
                <a:schemeClr val="hlink"/>
              </a:solidFill>
            </a:endParaRPr>
          </a:p>
        </p:txBody>
      </p:sp>
      <p:sp>
        <p:nvSpPr>
          <p:cNvPr id="78857" name="TextBox 14"/>
          <p:cNvSpPr txBox="1">
            <a:spLocks noChangeArrowheads="1"/>
          </p:cNvSpPr>
          <p:nvPr/>
        </p:nvSpPr>
        <p:spPr bwMode="auto">
          <a:xfrm>
            <a:off x="381000" y="4267200"/>
            <a:ext cx="830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This means, </a:t>
            </a:r>
          </a:p>
          <a:p>
            <a:r>
              <a:rPr lang="en-US" sz="2000">
                <a:solidFill>
                  <a:schemeClr val="hlink"/>
                </a:solidFill>
              </a:rPr>
              <a:t>After some constant tine </a:t>
            </a:r>
            <a:r>
              <a:rPr lang="en-US" sz="2000" i="1">
                <a:solidFill>
                  <a:schemeClr val="hlink"/>
                </a:solidFill>
              </a:rPr>
              <a:t>t</a:t>
            </a:r>
            <a:r>
              <a:rPr lang="en-US" sz="2000" baseline="-25000">
                <a:solidFill>
                  <a:schemeClr val="hlink"/>
                </a:solidFill>
              </a:rPr>
              <a:t>0</a:t>
            </a:r>
            <a:r>
              <a:rPr lang="en-US" sz="2000">
                <a:solidFill>
                  <a:schemeClr val="hlink"/>
                </a:solidFill>
              </a:rPr>
              <a:t> the R. H. S. will be non-positive</a:t>
            </a:r>
            <a:endParaRPr lang="en-US" sz="2000" i="1">
              <a:solidFill>
                <a:schemeClr val="hlink"/>
              </a:solidFill>
            </a:endParaRPr>
          </a:p>
        </p:txBody>
      </p:sp>
      <p:sp>
        <p:nvSpPr>
          <p:cNvPr id="78858" name="TextBox 15"/>
          <p:cNvSpPr txBox="1">
            <a:spLocks noChangeArrowheads="1"/>
          </p:cNvSpPr>
          <p:nvPr/>
        </p:nvSpPr>
        <p:spPr bwMode="auto">
          <a:xfrm>
            <a:off x="381000" y="508635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But, the L. H. S. cannot be negative</a:t>
            </a:r>
            <a:endParaRPr lang="en-US" sz="2000" i="1">
              <a:solidFill>
                <a:schemeClr val="hlink"/>
              </a:solidFill>
            </a:endParaRPr>
          </a:p>
        </p:txBody>
      </p:sp>
      <p:sp>
        <p:nvSpPr>
          <p:cNvPr id="78859" name="TextBox 18"/>
          <p:cNvSpPr txBox="1">
            <a:spLocks noChangeArrowheads="1"/>
          </p:cNvSpPr>
          <p:nvPr/>
        </p:nvSpPr>
        <p:spPr bwMode="auto">
          <a:xfrm>
            <a:off x="381000" y="584835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Therefore,</a:t>
            </a:r>
            <a:endParaRPr lang="en-US" sz="2000" i="1">
              <a:solidFill>
                <a:schemeClr val="hlink"/>
              </a:solidFill>
            </a:endParaRPr>
          </a:p>
        </p:txBody>
      </p:sp>
      <p:pic>
        <p:nvPicPr>
          <p:cNvPr id="7886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5867400"/>
            <a:ext cx="370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Convergence Proof of Perceptron Algorithm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901CA9-6D8B-4A16-B8C3-131B6EE62426}" type="slidenum">
              <a:rPr lang="en-GB" smtClean="0">
                <a:solidFill>
                  <a:srgbClr val="FFFF00"/>
                </a:solidFill>
              </a:rPr>
              <a:pPr/>
              <a:t>38</a:t>
            </a:fld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79876" name="TextBox 18"/>
          <p:cNvSpPr txBox="1">
            <a:spLocks noChangeArrowheads="1"/>
          </p:cNvSpPr>
          <p:nvPr/>
        </p:nvSpPr>
        <p:spPr bwMode="auto">
          <a:xfrm>
            <a:off x="3429000" y="3605213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is equivalent to</a:t>
            </a:r>
            <a:endParaRPr lang="en-US" sz="2000" i="1">
              <a:solidFill>
                <a:schemeClr val="hlink"/>
              </a:solidFill>
            </a:endParaRPr>
          </a:p>
        </p:txBody>
      </p:sp>
      <p:pic>
        <p:nvPicPr>
          <p:cNvPr id="7987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4950" y="2957513"/>
            <a:ext cx="370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9425" y="4352925"/>
            <a:ext cx="3000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3EAE94-4BF8-4C89-9E29-59032B6948E2}" type="slidenum">
              <a:rPr lang="en-GB" smtClean="0">
                <a:solidFill>
                  <a:schemeClr val="hlink"/>
                </a:solidFill>
              </a:rPr>
              <a:pPr/>
              <a:t>39</a:t>
            </a:fld>
            <a:endParaRPr lang="en-GB" smtClean="0">
              <a:solidFill>
                <a:schemeClr val="hlink"/>
              </a:solidFill>
            </a:endParaRPr>
          </a:p>
        </p:txBody>
      </p:sp>
      <p:graphicFrame>
        <p:nvGraphicFramePr>
          <p:cNvPr id="375815" name="Object 2"/>
          <p:cNvGraphicFramePr>
            <a:graphicFrameLocks noChangeAspect="1"/>
          </p:cNvGraphicFramePr>
          <p:nvPr/>
        </p:nvGraphicFramePr>
        <p:xfrm>
          <a:off x="2484438" y="3700463"/>
          <a:ext cx="4211637" cy="885825"/>
        </p:xfrm>
        <a:graphic>
          <a:graphicData uri="http://schemas.openxmlformats.org/presentationml/2006/ole">
            <p:oleObj spid="_x0000_s19458" name="Equation" r:id="rId3" imgW="2171520" imgH="457200" progId="Equation.3">
              <p:embed/>
            </p:oleObj>
          </a:graphicData>
        </a:graphic>
      </p:graphicFrame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1644650" y="5403850"/>
            <a:ext cx="65278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200">
                <a:solidFill>
                  <a:schemeClr val="hlink"/>
                </a:solidFill>
              </a:rPr>
              <a:t>a learning machine that learns from the training vectors</a:t>
            </a:r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1644650" y="5022850"/>
            <a:ext cx="60594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200">
                <a:solidFill>
                  <a:schemeClr val="hlink"/>
                </a:solidFill>
              </a:rPr>
              <a:t>This structure is called perceptron or neuron</a:t>
            </a:r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914400"/>
            <a:ext cx="80375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8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000" b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Perceptron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C4B14004-5F8E-451B-8998-6A5C2AEF717E}" type="slidenum">
              <a:rPr lang="en-US"/>
              <a:pPr algn="l">
                <a:defRPr/>
              </a:pPr>
              <a:t>4</a:t>
            </a:fld>
            <a:endParaRPr 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Linear discriminant functions and decisions surfaces</a:t>
            </a:r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027238"/>
            <a:ext cx="8229600" cy="2163762"/>
          </a:xfrm>
        </p:spPr>
        <p:txBody>
          <a:bodyPr/>
          <a:lstStyle/>
          <a:p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  <a:t>Classify a new pattern </a:t>
            </a:r>
            <a:r>
              <a:rPr lang="en-US" sz="2400" b="1" smtClean="0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  <a:t> as follows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  <a:t>	    Decide class </a:t>
            </a:r>
            <a:r>
              <a:rPr lang="en-US" sz="2400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</a:t>
            </a:r>
            <a:r>
              <a:rPr lang="en-US" sz="2400" i="1" baseline="-250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400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if g(</a:t>
            </a: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400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) &gt; 0</a:t>
            </a: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            and  class </a:t>
            </a:r>
            <a:r>
              <a:rPr lang="en-US" sz="2400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</a:t>
            </a:r>
            <a:r>
              <a:rPr lang="en-US" sz="2400" i="1" baseline="-250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if </a:t>
            </a:r>
            <a:r>
              <a:rPr lang="en-US" sz="2400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g(</a:t>
            </a: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400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) &lt; 0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1670B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smtClean="0">
                <a:solidFill>
                  <a:srgbClr val="01670B"/>
                </a:solidFill>
                <a:latin typeface="Times New Roman" pitchFamily="18" charset="0"/>
              </a:rPr>
              <a:t>If </a:t>
            </a:r>
            <a:r>
              <a:rPr lang="en-US" sz="2400" i="1" smtClean="0">
                <a:solidFill>
                  <a:srgbClr val="01670B"/>
                </a:solidFill>
                <a:latin typeface="Times New Roman" pitchFamily="18" charset="0"/>
              </a:rPr>
              <a:t>g(x) = 0 </a:t>
            </a:r>
            <a:r>
              <a:rPr lang="en-US" sz="2400" i="1" smtClean="0">
                <a:solidFill>
                  <a:srgbClr val="01670B"/>
                </a:solidFill>
                <a:latin typeface="Times New Roman" pitchFamily="18" charset="0"/>
                <a:sym typeface="Symbol" pitchFamily="18" charset="2"/>
              </a:rPr>
              <a:t> </a:t>
            </a:r>
            <a:r>
              <a:rPr lang="en-US" sz="2400" i="1" smtClean="0">
                <a:solidFill>
                  <a:srgbClr val="01670B"/>
                </a:solidFill>
                <a:latin typeface="Times New Roman" pitchFamily="18" charset="0"/>
              </a:rPr>
              <a:t>x</a:t>
            </a:r>
            <a:r>
              <a:rPr lang="en-US" sz="2400" smtClean="0">
                <a:solidFill>
                  <a:srgbClr val="01670B"/>
                </a:solidFill>
                <a:latin typeface="Times New Roman" pitchFamily="18" charset="0"/>
              </a:rPr>
              <a:t> is assigned to either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612F5A-B0F2-442A-8400-CA2654A94F79}" type="slidenum">
              <a:rPr lang="en-GB" smtClean="0">
                <a:solidFill>
                  <a:schemeClr val="hlink"/>
                </a:solidFill>
              </a:rPr>
              <a:pPr/>
              <a:t>40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7631113" cy="4619625"/>
          </a:xfrm>
        </p:spPr>
        <p:txBody>
          <a:bodyPr/>
          <a:lstStyle/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endParaRPr lang="en-GB" sz="2400" smtClean="0">
              <a:solidFill>
                <a:schemeClr val="hlink"/>
              </a:solidFill>
            </a:endParaRP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2206625" y="2314575"/>
          <a:ext cx="4464050" cy="3019425"/>
        </p:xfrm>
        <a:graphic>
          <a:graphicData uri="http://schemas.openxmlformats.org/presentationml/2006/ole">
            <p:oleObj spid="_x0000_s20482" name="Equation" r:id="rId3" imgW="2260440" imgH="1688760" progId="Equation.3">
              <p:embed/>
            </p:oleObj>
          </a:graphicData>
        </a:graphic>
      </p:graphicFrame>
      <p:sp>
        <p:nvSpPr>
          <p:cNvPr id="12294" name="Title 8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Variants of Perceptron Algorithm (1)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F46E8B-211A-44D7-A65C-199E7C30141A}" type="slidenum">
              <a:rPr lang="en-GB" smtClean="0">
                <a:solidFill>
                  <a:schemeClr val="hlink"/>
                </a:solidFill>
              </a:rPr>
              <a:pPr/>
              <a:t>41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7631113" cy="4619625"/>
          </a:xfrm>
        </p:spPr>
        <p:txBody>
          <a:bodyPr/>
          <a:lstStyle/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endParaRPr lang="en-GB" sz="2400" smtClean="0">
              <a:solidFill>
                <a:schemeClr val="hlink"/>
              </a:solidFill>
            </a:endParaRP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2206625" y="1857375"/>
          <a:ext cx="4464050" cy="3019425"/>
        </p:xfrm>
        <a:graphic>
          <a:graphicData uri="http://schemas.openxmlformats.org/presentationml/2006/ole">
            <p:oleObj spid="_x0000_s21506" name="Equation" r:id="rId3" imgW="2260440" imgH="1688760" progId="Equation.3">
              <p:embed/>
            </p:oleObj>
          </a:graphicData>
        </a:graphic>
      </p:graphicFrame>
      <p:sp>
        <p:nvSpPr>
          <p:cNvPr id="12294" name="Title 8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Variants of Perceptron Algorithm 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2133600"/>
            <a:ext cx="738664" cy="1524000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7030A0"/>
                </a:solidFill>
              </a:rPr>
              <a:t>update</a:t>
            </a:r>
          </a:p>
        </p:txBody>
      </p: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4953000" y="4414838"/>
            <a:ext cx="2819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7030A0"/>
                </a:solidFill>
              </a:rPr>
              <a:t>No Update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2AC5EC-F4D9-4EDF-940E-A4DA94B37615}" type="slidenum">
              <a:rPr lang="en-GB" smtClean="0">
                <a:solidFill>
                  <a:schemeClr val="hlink"/>
                </a:solidFill>
              </a:rPr>
              <a:pPr/>
              <a:t>42</a:t>
            </a:fld>
            <a:endParaRPr lang="en-GB" smtClean="0">
              <a:solidFill>
                <a:schemeClr val="hlink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09775"/>
            <a:ext cx="7631113" cy="4619625"/>
          </a:xfrm>
        </p:spPr>
        <p:txBody>
          <a:bodyPr/>
          <a:lstStyle/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It is a   reward and punishment   type of algorithm</a:t>
            </a:r>
          </a:p>
          <a:p>
            <a:endParaRPr lang="en-GB" sz="2400" smtClean="0">
              <a:solidFill>
                <a:schemeClr val="hlink"/>
              </a:solidFill>
            </a:endParaRP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2206625" y="2009775"/>
          <a:ext cx="4464050" cy="3019425"/>
        </p:xfrm>
        <a:graphic>
          <a:graphicData uri="http://schemas.openxmlformats.org/presentationml/2006/ole">
            <p:oleObj spid="_x0000_s22530" name="Equation" r:id="rId3" imgW="2260440" imgH="1688760" progId="Equation.3">
              <p:embed/>
            </p:oleObj>
          </a:graphicData>
        </a:graphic>
      </p:graphicFrame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209800" y="5562600"/>
            <a:ext cx="3200400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2294" name="Title 8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Variants of Perceptron Algorithm 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2133600"/>
            <a:ext cx="738664" cy="1524000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7030A0"/>
                </a:solidFill>
              </a:rPr>
              <a:t>update</a:t>
            </a:r>
          </a:p>
        </p:txBody>
      </p:sp>
      <p:sp>
        <p:nvSpPr>
          <p:cNvPr id="14344" name="TextBox 7"/>
          <p:cNvSpPr txBox="1">
            <a:spLocks noChangeArrowheads="1"/>
          </p:cNvSpPr>
          <p:nvPr/>
        </p:nvSpPr>
        <p:spPr bwMode="auto">
          <a:xfrm>
            <a:off x="4953000" y="4495800"/>
            <a:ext cx="2819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7030A0"/>
                </a:solidFill>
              </a:rPr>
              <a:t>No Update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8BC06-6C65-4B90-A428-A3CB62CF9955}" type="slidenum">
              <a:rPr lang="en-GB"/>
              <a:pPr>
                <a:defRPr/>
              </a:pPr>
              <a:t>43</a:t>
            </a:fld>
            <a:endParaRPr lang="en-GB"/>
          </a:p>
        </p:txBody>
      </p:sp>
      <p:sp>
        <p:nvSpPr>
          <p:cNvPr id="31750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Variants of Perceptron Algorithm (2)</a:t>
            </a:r>
          </a:p>
        </p:txBody>
      </p:sp>
      <p:sp>
        <p:nvSpPr>
          <p:cNvPr id="80900" name="Rectangle 8"/>
          <p:cNvSpPr>
            <a:spLocks noChangeArrowheads="1"/>
          </p:cNvSpPr>
          <p:nvPr/>
        </p:nvSpPr>
        <p:spPr bwMode="auto">
          <a:xfrm>
            <a:off x="990600" y="1905000"/>
            <a:ext cx="6527800" cy="157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initialize weight vector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(0)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define pocket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.and history 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h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generate next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+1). If it is better than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), store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+1) in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 and change the 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h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8FCEF-A43B-4FD6-B5C3-608CD0D9FEDE}" type="slidenum">
              <a:rPr lang="en-GB"/>
              <a:pPr>
                <a:defRPr/>
              </a:pPr>
              <a:t>44</a:t>
            </a:fld>
            <a:endParaRPr lang="en-GB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127500"/>
            <a:ext cx="7631113" cy="1182688"/>
          </a:xfrm>
        </p:spPr>
        <p:txBody>
          <a:bodyPr/>
          <a:lstStyle/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It is pocket  algorithm</a:t>
            </a:r>
            <a:endParaRPr lang="en-GB" sz="2000" smtClean="0">
              <a:solidFill>
                <a:schemeClr val="hlink"/>
              </a:solidFill>
            </a:endParaRPr>
          </a:p>
        </p:txBody>
      </p:sp>
      <p:sp>
        <p:nvSpPr>
          <p:cNvPr id="81924" name="Rectangle 6"/>
          <p:cNvSpPr>
            <a:spLocks noChangeArrowheads="1"/>
          </p:cNvSpPr>
          <p:nvPr/>
        </p:nvSpPr>
        <p:spPr bwMode="auto">
          <a:xfrm>
            <a:off x="1952625" y="4652963"/>
            <a:ext cx="914400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itle 8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Variants of Perceptron Algorithm (2)</a:t>
            </a:r>
          </a:p>
        </p:txBody>
      </p:sp>
      <p:sp>
        <p:nvSpPr>
          <p:cNvPr id="81926" name="Rectangle 8"/>
          <p:cNvSpPr>
            <a:spLocks noChangeArrowheads="1"/>
          </p:cNvSpPr>
          <p:nvPr/>
        </p:nvSpPr>
        <p:spPr bwMode="auto">
          <a:xfrm>
            <a:off x="990600" y="1905000"/>
            <a:ext cx="6527800" cy="157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initialize weight vector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(0)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define pocket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.and history 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h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generate next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+1). If it is better than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), store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+1) in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 and change the 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h</a:t>
            </a:r>
            <a:r>
              <a:rPr lang="en-US" sz="2400" baseline="-25000">
                <a:solidFill>
                  <a:schemeClr val="hlink"/>
                </a:solidFill>
                <a:latin typeface="Times New Roman" pitchFamily="18" charset="0"/>
              </a:rPr>
              <a:t>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D5ECC-F813-4DF5-9350-004067181003}" type="slidenum">
              <a:rPr lang="en-GB"/>
              <a:pPr>
                <a:defRPr/>
              </a:pPr>
              <a:t>45</a:t>
            </a:fld>
            <a:endParaRPr lang="en-GB"/>
          </a:p>
        </p:txBody>
      </p:sp>
      <p:sp>
        <p:nvSpPr>
          <p:cNvPr id="32771" name="Rectangle 13"/>
          <p:cNvSpPr>
            <a:spLocks noChangeArrowheads="1"/>
          </p:cNvSpPr>
          <p:nvPr/>
        </p:nvSpPr>
        <p:spPr bwMode="auto">
          <a:xfrm>
            <a:off x="1219200" y="2590800"/>
            <a:ext cx="5943600" cy="173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sz="3600" b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Perceptron Algorithm for M- Class case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915400" cy="12001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</a:t>
            </a:r>
            <a:r>
              <a:rPr lang="en-US" sz="4000" i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Class case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685800" y="1905000"/>
            <a:ext cx="8305800" cy="2667000"/>
          </a:xfrm>
        </p:spPr>
        <p:txBody>
          <a:bodyPr/>
          <a:lstStyle/>
          <a:p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classes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. . .,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linear discriminant functions, </a:t>
            </a:r>
            <a:r>
              <a:rPr lang="en-US" i="1" u="sng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0AA71526-09D9-4934-B777-A0B54D81FE1E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46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915400" cy="12001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4275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685800" y="1905000"/>
            <a:ext cx="8305800" cy="2667000"/>
          </a:xfrm>
        </p:spPr>
        <p:txBody>
          <a:bodyPr/>
          <a:lstStyle/>
          <a:p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classes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. . .,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linear discriminant functions, </a:t>
            </a:r>
            <a:r>
              <a:rPr lang="en-US" i="1" u="sng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The object </a:t>
            </a:r>
            <a:r>
              <a:rPr lang="en-US" i="1" u="sng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is classified to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 if</a:t>
            </a:r>
            <a:endParaRPr lang="en-US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424E7B47-047D-4A6A-A30B-2BB5A8D2B1A6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47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114800"/>
            <a:ext cx="358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685800" y="1905000"/>
            <a:ext cx="8305800" cy="2667000"/>
          </a:xfrm>
        </p:spPr>
        <p:txBody>
          <a:bodyPr/>
          <a:lstStyle/>
          <a:p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The object </a:t>
            </a:r>
            <a:r>
              <a:rPr lang="en-US" i="1" u="sng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is classified to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 if</a:t>
            </a:r>
            <a:endParaRPr lang="en-US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0FA180A2-50DD-4410-930D-E09D4497C8D1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48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667000"/>
            <a:ext cx="358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24150" y="3733800"/>
          <a:ext cx="2743200" cy="762000"/>
        </p:xfrm>
        <a:graphic>
          <a:graphicData uri="http://schemas.openxmlformats.org/presentationml/2006/ole">
            <p:oleObj spid="_x0000_s23554" name="Equation" r:id="rId4" imgW="914400" imgH="2538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205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685800" y="1905000"/>
            <a:ext cx="8305800" cy="2667000"/>
          </a:xfrm>
        </p:spPr>
        <p:txBody>
          <a:bodyPr/>
          <a:lstStyle/>
          <a:p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The object </a:t>
            </a:r>
            <a:r>
              <a:rPr lang="en-US" i="1" u="sng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is classified to </a:t>
            </a:r>
            <a:r>
              <a:rPr lang="el-GR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 if</a:t>
            </a:r>
            <a:endParaRPr lang="en-US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577C192-834B-4FDE-94A1-8AFC2FA093D8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49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0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667000"/>
            <a:ext cx="358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724150" y="3733800"/>
          <a:ext cx="2743200" cy="762000"/>
        </p:xfrm>
        <a:graphic>
          <a:graphicData uri="http://schemas.openxmlformats.org/presentationml/2006/ole">
            <p:oleObj spid="_x0000_s24578" name="Equation" r:id="rId4" imgW="914400" imgH="2538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352550" y="5105400"/>
          <a:ext cx="6019800" cy="1447800"/>
        </p:xfrm>
        <a:graphic>
          <a:graphicData uri="http://schemas.openxmlformats.org/presentationml/2006/ole">
            <p:oleObj spid="_x0000_s24579" name="Equation" r:id="rId5" imgW="2006280" imgH="482400" progId="Equation.3">
              <p:embed/>
            </p:oleObj>
          </a:graphicData>
        </a:graphic>
      </p:graphicFrame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1524000" y="4567238"/>
            <a:ext cx="5105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7030A0"/>
                </a:solidFill>
              </a:rPr>
              <a:t>can be written as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D4760804-5F14-42CC-B0D3-647F48DCA662}" type="slidenum">
              <a:rPr lang="en-US"/>
              <a:pPr algn="l">
                <a:defRPr/>
              </a:pPr>
              <a:t>5</a:t>
            </a:fld>
            <a:endParaRPr 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Linear discriminant functions and decisions surfaces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77866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4113F0D-4B8B-4187-B915-6F9776732BC6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50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352550" y="1600200"/>
          <a:ext cx="6019800" cy="1447800"/>
        </p:xfrm>
        <a:graphic>
          <a:graphicData uri="http://schemas.openxmlformats.org/presentationml/2006/ole">
            <p:oleObj spid="_x0000_s25602" name="Equation" r:id="rId3" imgW="2006280" imgH="4824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209E1431-91ED-4DC2-BE26-52A1DA7C99EC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51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257300" y="3276600"/>
          <a:ext cx="6210300" cy="1447800"/>
        </p:xfrm>
        <a:graphic>
          <a:graphicData uri="http://schemas.openxmlformats.org/presentationml/2006/ole">
            <p:oleObj spid="_x0000_s26626" name="Equation" r:id="rId3" imgW="2070000" imgH="48240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352550" y="1600200"/>
          <a:ext cx="6019800" cy="1447800"/>
        </p:xfrm>
        <a:graphic>
          <a:graphicData uri="http://schemas.openxmlformats.org/presentationml/2006/ole">
            <p:oleObj spid="_x0000_s26627" name="Equation" r:id="rId4" imgW="2006280" imgH="4824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172DA81-3762-4B30-8C52-7093A9040250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52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257300" y="3276600"/>
          <a:ext cx="6210300" cy="1447800"/>
        </p:xfrm>
        <a:graphic>
          <a:graphicData uri="http://schemas.openxmlformats.org/presentationml/2006/ole">
            <p:oleObj spid="_x0000_s27650" name="Equation" r:id="rId3" imgW="2070000" imgH="4824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4133850"/>
            <a:ext cx="685800" cy="53340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352550" y="1600200"/>
          <a:ext cx="6019800" cy="1447800"/>
        </p:xfrm>
        <a:graphic>
          <a:graphicData uri="http://schemas.openxmlformats.org/presentationml/2006/ole">
            <p:oleObj spid="_x0000_s27651" name="Equation" r:id="rId4" imgW="2006280" imgH="4824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4829175" y="2438400"/>
            <a:ext cx="547688" cy="53340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19650" y="3352800"/>
            <a:ext cx="590550" cy="657225"/>
          </a:xfrm>
          <a:prstGeom prst="rect">
            <a:avLst/>
          </a:prstGeom>
          <a:solidFill>
            <a:schemeClr val="accent6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95850" y="1690688"/>
            <a:ext cx="714375" cy="671512"/>
          </a:xfrm>
          <a:prstGeom prst="rect">
            <a:avLst/>
          </a:prstGeom>
          <a:solidFill>
            <a:schemeClr val="accent6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BD0A2F6-406A-4B66-B2E6-FD306FA6FCC0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53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724150" y="1676400"/>
          <a:ext cx="2743200" cy="762000"/>
        </p:xfrm>
        <a:graphic>
          <a:graphicData uri="http://schemas.openxmlformats.org/presentationml/2006/ole">
            <p:oleObj spid="_x0000_s28674" name="Equation" r:id="rId3" imgW="914400" imgH="25380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257300" y="3276600"/>
          <a:ext cx="6210300" cy="1447800"/>
        </p:xfrm>
        <a:graphic>
          <a:graphicData uri="http://schemas.openxmlformats.org/presentationml/2006/ole">
            <p:oleObj spid="_x0000_s28675" name="Equation" r:id="rId4" imgW="2070000" imgH="48240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276350" y="5181600"/>
          <a:ext cx="6210300" cy="1447800"/>
        </p:xfrm>
        <a:graphic>
          <a:graphicData uri="http://schemas.openxmlformats.org/presentationml/2006/ole">
            <p:oleObj spid="_x0000_s28676" name="Equation" r:id="rId5" imgW="2070000" imgH="4824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E737096-5B6F-4C6B-9B28-6FECA484FD65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54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085850" y="1600200"/>
          <a:ext cx="6210300" cy="1447800"/>
        </p:xfrm>
        <a:graphic>
          <a:graphicData uri="http://schemas.openxmlformats.org/presentationml/2006/ole">
            <p:oleObj spid="_x0000_s29698" name="Equation" r:id="rId3" imgW="2070000" imgH="482400" progId="Equation.3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1238250" y="3276600"/>
          <a:ext cx="5905500" cy="762000"/>
        </p:xfrm>
        <a:graphic>
          <a:graphicData uri="http://schemas.openxmlformats.org/presentationml/2006/ole">
            <p:oleObj spid="_x0000_s29699" name="Equation" r:id="rId4" imgW="1968480" imgH="253800" progId="Equation.3">
              <p:embed/>
            </p:oleObj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1257300" y="4648200"/>
          <a:ext cx="6515100" cy="762000"/>
        </p:xfrm>
        <a:graphic>
          <a:graphicData uri="http://schemas.openxmlformats.org/presentationml/2006/ole">
            <p:oleObj spid="_x0000_s29700" name="Equation" r:id="rId5" imgW="2171520" imgH="253800" progId="Equation.3">
              <p:embed/>
            </p:oleObj>
          </a:graphicData>
        </a:graphic>
      </p:graphicFrame>
      <p:sp>
        <p:nvSpPr>
          <p:cNvPr id="7175" name="TextBox 8"/>
          <p:cNvSpPr txBox="1">
            <a:spLocks noChangeArrowheads="1"/>
          </p:cNvSpPr>
          <p:nvPr/>
        </p:nvSpPr>
        <p:spPr bwMode="auto">
          <a:xfrm>
            <a:off x="228600" y="3416300"/>
            <a:ext cx="83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Let,</a:t>
            </a:r>
          </a:p>
        </p:txBody>
      </p:sp>
      <p:sp>
        <p:nvSpPr>
          <p:cNvPr id="7176" name="TextBox 9"/>
          <p:cNvSpPr txBox="1">
            <a:spLocks noChangeArrowheads="1"/>
          </p:cNvSpPr>
          <p:nvPr/>
        </p:nvSpPr>
        <p:spPr bwMode="auto">
          <a:xfrm>
            <a:off x="228600" y="4772025"/>
            <a:ext cx="83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7177" name="TextBox 9"/>
          <p:cNvSpPr txBox="1">
            <a:spLocks noChangeArrowheads="1"/>
          </p:cNvSpPr>
          <p:nvPr/>
        </p:nvSpPr>
        <p:spPr bwMode="auto">
          <a:xfrm>
            <a:off x="3810000" y="5267325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 pos</a:t>
            </a:r>
          </a:p>
        </p:txBody>
      </p:sp>
      <p:sp>
        <p:nvSpPr>
          <p:cNvPr id="7178" name="TextBox 9"/>
          <p:cNvSpPr txBox="1">
            <a:spLocks noChangeArrowheads="1"/>
          </p:cNvSpPr>
          <p:nvPr/>
        </p:nvSpPr>
        <p:spPr bwMode="auto">
          <a:xfrm>
            <a:off x="5562600" y="52387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 pos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78EDDC0-E0D8-425B-A72E-9C2895BA5E01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55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085850" y="1600200"/>
          <a:ext cx="6210300" cy="1447800"/>
        </p:xfrm>
        <a:graphic>
          <a:graphicData uri="http://schemas.openxmlformats.org/presentationml/2006/ole">
            <p:oleObj spid="_x0000_s30722" name="Equation" r:id="rId3" imgW="2070000" imgH="482400" progId="Equation.3">
              <p:embed/>
            </p:oleObj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238250" y="3276600"/>
          <a:ext cx="5905500" cy="762000"/>
        </p:xfrm>
        <a:graphic>
          <a:graphicData uri="http://schemas.openxmlformats.org/presentationml/2006/ole">
            <p:oleObj spid="_x0000_s30723" name="Equation" r:id="rId4" imgW="1968480" imgH="253800" progId="Equation.3">
              <p:embed/>
            </p:oleObj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1257300" y="4648200"/>
          <a:ext cx="6515100" cy="762000"/>
        </p:xfrm>
        <a:graphic>
          <a:graphicData uri="http://schemas.openxmlformats.org/presentationml/2006/ole">
            <p:oleObj spid="_x0000_s30724" name="Equation" r:id="rId5" imgW="2171520" imgH="253800" progId="Equation.3">
              <p:embed/>
            </p:oleObj>
          </a:graphicData>
        </a:graphic>
      </p:graphicFrame>
      <p:sp>
        <p:nvSpPr>
          <p:cNvPr id="8200" name="TextBox 8"/>
          <p:cNvSpPr txBox="1">
            <a:spLocks noChangeArrowheads="1"/>
          </p:cNvSpPr>
          <p:nvPr/>
        </p:nvSpPr>
        <p:spPr bwMode="auto">
          <a:xfrm>
            <a:off x="228600" y="3416300"/>
            <a:ext cx="83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Let,</a:t>
            </a:r>
          </a:p>
        </p:txBody>
      </p:sp>
      <p:sp>
        <p:nvSpPr>
          <p:cNvPr id="8201" name="TextBox 9"/>
          <p:cNvSpPr txBox="1">
            <a:spLocks noChangeArrowheads="1"/>
          </p:cNvSpPr>
          <p:nvPr/>
        </p:nvSpPr>
        <p:spPr bwMode="auto">
          <a:xfrm>
            <a:off x="228600" y="4772025"/>
            <a:ext cx="83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and</a:t>
            </a:r>
          </a:p>
        </p:txBody>
      </p:sp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3448050" y="5934075"/>
          <a:ext cx="1790700" cy="762000"/>
        </p:xfrm>
        <a:graphic>
          <a:graphicData uri="http://schemas.openxmlformats.org/presentationml/2006/ole">
            <p:oleObj spid="_x0000_s30725" name="Equation" r:id="rId6" imgW="596880" imgH="253800" progId="Equation.3">
              <p:embed/>
            </p:oleObj>
          </a:graphicData>
        </a:graphic>
      </p:graphicFrame>
      <p:sp>
        <p:nvSpPr>
          <p:cNvPr id="8202" name="TextBox 11"/>
          <p:cNvSpPr txBox="1">
            <a:spLocks noChangeArrowheads="1"/>
          </p:cNvSpPr>
          <p:nvPr/>
        </p:nvSpPr>
        <p:spPr bwMode="auto">
          <a:xfrm>
            <a:off x="304800" y="5867400"/>
            <a:ext cx="2590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Then, the condition is</a:t>
            </a:r>
          </a:p>
        </p:txBody>
      </p:sp>
      <p:sp>
        <p:nvSpPr>
          <p:cNvPr id="8203" name="TextBox 9"/>
          <p:cNvSpPr txBox="1">
            <a:spLocks noChangeArrowheads="1"/>
          </p:cNvSpPr>
          <p:nvPr/>
        </p:nvSpPr>
        <p:spPr bwMode="auto">
          <a:xfrm>
            <a:off x="3810000" y="5267325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 pos</a:t>
            </a:r>
          </a:p>
        </p:txBody>
      </p:sp>
      <p:sp>
        <p:nvSpPr>
          <p:cNvPr id="8204" name="TextBox 9"/>
          <p:cNvSpPr txBox="1">
            <a:spLocks noChangeArrowheads="1"/>
          </p:cNvSpPr>
          <p:nvPr/>
        </p:nvSpPr>
        <p:spPr bwMode="auto">
          <a:xfrm>
            <a:off x="5562600" y="52387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 pos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8E03AC03-FA2B-4412-934E-70FC227FE3C5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56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238250" y="5562600"/>
          <a:ext cx="5905500" cy="762000"/>
        </p:xfrm>
        <a:graphic>
          <a:graphicData uri="http://schemas.openxmlformats.org/presentationml/2006/ole">
            <p:oleObj spid="_x0000_s31746" name="Equation" r:id="rId3" imgW="1968480" imgH="253800" progId="Equation.3">
              <p:embed/>
            </p:oleObj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1676400" y="2514600"/>
          <a:ext cx="6515100" cy="762000"/>
        </p:xfrm>
        <a:graphic>
          <a:graphicData uri="http://schemas.openxmlformats.org/presentationml/2006/ole">
            <p:oleObj spid="_x0000_s31747" name="Equation" r:id="rId4" imgW="2171520" imgH="253800" progId="Equation.3">
              <p:embed/>
            </p:oleObj>
          </a:graphicData>
        </a:graphic>
      </p:graphicFrame>
      <p:sp>
        <p:nvSpPr>
          <p:cNvPr id="9222" name="TextBox 11"/>
          <p:cNvSpPr txBox="1">
            <a:spLocks noChangeArrowheads="1"/>
          </p:cNvSpPr>
          <p:nvPr/>
        </p:nvSpPr>
        <p:spPr bwMode="auto">
          <a:xfrm>
            <a:off x="3733800" y="3160713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th location</a:t>
            </a:r>
          </a:p>
        </p:txBody>
      </p:sp>
      <p:sp>
        <p:nvSpPr>
          <p:cNvPr id="922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685800" y="1752600"/>
            <a:ext cx="8305800" cy="1600200"/>
          </a:xfrm>
        </p:spPr>
        <p:txBody>
          <a:bodyPr/>
          <a:lstStyle/>
          <a:p>
            <a:r>
              <a:rPr lang="en-US" sz="28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For each training vector of class </a:t>
            </a:r>
            <a:r>
              <a:rPr lang="el-GR" sz="28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 construct</a:t>
            </a:r>
            <a:endParaRPr lang="en-US" sz="2800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aseline="-2500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4" name="TextBox 12"/>
          <p:cNvSpPr txBox="1">
            <a:spLocks noChangeArrowheads="1"/>
          </p:cNvSpPr>
          <p:nvPr/>
        </p:nvSpPr>
        <p:spPr bwMode="auto">
          <a:xfrm>
            <a:off x="5638800" y="3124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th location</a:t>
            </a:r>
          </a:p>
        </p:txBody>
      </p:sp>
      <p:sp>
        <p:nvSpPr>
          <p:cNvPr id="9225" name="Text Placeholder 2"/>
          <p:cNvSpPr txBox="1">
            <a:spLocks/>
          </p:cNvSpPr>
          <p:nvPr/>
        </p:nvSpPr>
        <p:spPr bwMode="auto">
          <a:xfrm>
            <a:off x="685800" y="51054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Concatenate the weight vectors:</a:t>
            </a:r>
            <a:endParaRPr lang="en-US" sz="2800" baseline="-25000">
              <a:solidFill>
                <a:schemeClr val="hlink"/>
              </a:solidFill>
              <a:latin typeface="Calibri" pitchFamily="34" charset="0"/>
            </a:endParaRPr>
          </a:p>
        </p:txBody>
      </p:sp>
      <p:sp>
        <p:nvSpPr>
          <p:cNvPr id="9226" name="Left Brace 14"/>
          <p:cNvSpPr>
            <a:spLocks/>
          </p:cNvSpPr>
          <p:nvPr/>
        </p:nvSpPr>
        <p:spPr bwMode="auto">
          <a:xfrm rot="-5400000">
            <a:off x="4895850" y="1428750"/>
            <a:ext cx="800100" cy="5410200"/>
          </a:xfrm>
          <a:prstGeom prst="leftBrace">
            <a:avLst>
              <a:gd name="adj1" fmla="val 8327"/>
              <a:gd name="adj2" fmla="val 50505"/>
            </a:avLst>
          </a:prstGeom>
          <a:noFill/>
          <a:ln w="38100" algn="ctr">
            <a:solidFill>
              <a:srgbClr val="FFF41D"/>
            </a:solidFill>
            <a:round/>
            <a:headEnd/>
            <a:tailEnd/>
          </a:ln>
        </p:spPr>
        <p:txBody>
          <a:bodyPr vert="eaVert" anchor="ctr"/>
          <a:lstStyle/>
          <a:p>
            <a:pPr algn="ctr"/>
            <a:endParaRPr lang="en-US" sz="1600">
              <a:latin typeface="Calibri" pitchFamily="34" charset="0"/>
            </a:endParaRPr>
          </a:p>
        </p:txBody>
      </p:sp>
      <p:sp>
        <p:nvSpPr>
          <p:cNvPr id="9227" name="TextBox 15"/>
          <p:cNvSpPr txBox="1">
            <a:spLocks noChangeArrowheads="1"/>
          </p:cNvSpPr>
          <p:nvPr/>
        </p:nvSpPr>
        <p:spPr bwMode="auto">
          <a:xfrm>
            <a:off x="3505200" y="4419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+1)</a:t>
            </a:r>
            <a:r>
              <a:rPr lang="en-US" sz="2400" i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 dimension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 of </a:t>
            </a:r>
            <a:r>
              <a:rPr lang="en-US" sz="4000" dirty="0" err="1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</a:t>
            </a: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Algorithm for M- Class case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0F920C59-7741-4D6F-BF9F-DB0C1628813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57</a:t>
            </a:fld>
            <a:endParaRPr lang="en-GB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990600" y="2895600"/>
          <a:ext cx="5905500" cy="762000"/>
        </p:xfrm>
        <a:graphic>
          <a:graphicData uri="http://schemas.openxmlformats.org/presentationml/2006/ole">
            <p:oleObj spid="_x0000_s32770" name="Equation" r:id="rId3" imgW="1968480" imgH="253800" progId="Equation.3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066800" y="1905000"/>
          <a:ext cx="6515100" cy="762000"/>
        </p:xfrm>
        <a:graphic>
          <a:graphicData uri="http://schemas.openxmlformats.org/presentationml/2006/ole">
            <p:oleObj spid="_x0000_s32771" name="Equation" r:id="rId4" imgW="2171520" imgH="253800" progId="Equation.3">
              <p:embed/>
            </p:oleObj>
          </a:graphicData>
        </a:graphic>
      </p:graphicFrame>
      <p:sp>
        <p:nvSpPr>
          <p:cNvPr id="10246" name="Text Placeholder 2"/>
          <p:cNvSpPr txBox="1">
            <a:spLocks/>
          </p:cNvSpPr>
          <p:nvPr/>
        </p:nvSpPr>
        <p:spPr bwMode="auto">
          <a:xfrm>
            <a:off x="304800" y="40386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Use a single Perceptron to solve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Parameters: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+1)</a:t>
            </a:r>
            <a:r>
              <a:rPr lang="en-US" sz="24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feature dimension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-1)  training vectors to be on positive side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solidFill>
                  <a:srgbClr val="01670B"/>
                </a:solidFill>
                <a:latin typeface="Times New Roman" pitchFamily="18" charset="0"/>
                <a:cs typeface="Times New Roman" pitchFamily="18" charset="0"/>
              </a:rPr>
              <a:t>The reorganization is known as </a:t>
            </a:r>
            <a:r>
              <a:rPr lang="en-US" sz="2400">
                <a:solidFill>
                  <a:srgbClr val="4C0000"/>
                </a:solidFill>
                <a:latin typeface="Times New Roman" pitchFamily="18" charset="0"/>
                <a:cs typeface="Times New Roman" pitchFamily="18" charset="0"/>
              </a:rPr>
              <a:t>Kesler’s construction</a:t>
            </a:r>
            <a:endParaRPr lang="en-US" sz="3200" baseline="30000">
              <a:solidFill>
                <a:srgbClr val="4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80713-9439-46C8-9957-578A73398A71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47466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26C8FD-B20C-4923-ACE5-75E128C14BCB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19200"/>
            <a:ext cx="47466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429000"/>
            <a:ext cx="72977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7000" y="1219200"/>
            <a:ext cx="990600" cy="5334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352800"/>
            <a:ext cx="990600" cy="5334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3429000"/>
            <a:ext cx="838200" cy="3810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3429000"/>
            <a:ext cx="1447800" cy="3810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3800" y="3914775"/>
            <a:ext cx="838200" cy="3810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00688" y="3914775"/>
            <a:ext cx="1447800" cy="3810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91000" y="1828800"/>
            <a:ext cx="1066800" cy="533400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4938" y="4391025"/>
            <a:ext cx="990600" cy="533400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43338" y="4467225"/>
            <a:ext cx="1109662" cy="381000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05400" y="4467225"/>
            <a:ext cx="990600" cy="381000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8200" y="4953000"/>
            <a:ext cx="914400" cy="381000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15000" y="4953000"/>
            <a:ext cx="1343025" cy="381000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2514600"/>
            <a:ext cx="1219200" cy="533400"/>
          </a:xfrm>
          <a:prstGeom prst="rect">
            <a:avLst/>
          </a:prstGeom>
          <a:solidFill>
            <a:srgbClr val="0000FF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57313" y="5400675"/>
            <a:ext cx="990600" cy="533400"/>
          </a:xfrm>
          <a:prstGeom prst="rect">
            <a:avLst/>
          </a:prstGeom>
          <a:solidFill>
            <a:srgbClr val="0000FF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52850" y="5476875"/>
            <a:ext cx="1200150" cy="381000"/>
          </a:xfrm>
          <a:prstGeom prst="rect">
            <a:avLst/>
          </a:prstGeom>
          <a:solidFill>
            <a:srgbClr val="0000FF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5476875"/>
            <a:ext cx="990600" cy="381000"/>
          </a:xfrm>
          <a:prstGeom prst="rect">
            <a:avLst/>
          </a:prstGeom>
          <a:solidFill>
            <a:srgbClr val="0000FF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00575" y="5991225"/>
            <a:ext cx="1190625" cy="381000"/>
          </a:xfrm>
          <a:prstGeom prst="rect">
            <a:avLst/>
          </a:prstGeom>
          <a:solidFill>
            <a:srgbClr val="0000FF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19800" y="5991225"/>
            <a:ext cx="990600" cy="381000"/>
          </a:xfrm>
          <a:prstGeom prst="rect">
            <a:avLst/>
          </a:prstGeom>
          <a:solidFill>
            <a:srgbClr val="0000FF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5582BFCA-9DA8-4129-BD56-C9BBF5798F28}" type="slidenum">
              <a:rPr lang="en-US"/>
              <a:pPr algn="l">
                <a:defRPr/>
              </a:pPr>
              <a:t>6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5950" y="749300"/>
            <a:ext cx="8153400" cy="5527675"/>
          </a:xfrm>
        </p:spPr>
        <p:txBody>
          <a:bodyPr/>
          <a:lstStyle/>
          <a:p>
            <a:pPr lvl="1"/>
            <a:r>
              <a:rPr lang="en-US" smtClean="0">
                <a:solidFill>
                  <a:schemeClr val="hlink"/>
                </a:solidFill>
              </a:rPr>
              <a:t>The equation </a:t>
            </a:r>
            <a:r>
              <a:rPr lang="en-US" i="1" smtClean="0">
                <a:solidFill>
                  <a:schemeClr val="hlink"/>
                </a:solidFill>
              </a:rPr>
              <a:t>g(x) </a:t>
            </a:r>
            <a:r>
              <a:rPr lang="en-US" smtClean="0">
                <a:solidFill>
                  <a:schemeClr val="hlink"/>
                </a:solidFill>
              </a:rPr>
              <a:t>= 0 is the </a:t>
            </a:r>
            <a:r>
              <a:rPr lang="en-US" smtClean="0">
                <a:solidFill>
                  <a:srgbClr val="F70718"/>
                </a:solidFill>
              </a:rPr>
              <a:t>decision</a:t>
            </a:r>
            <a:r>
              <a:rPr lang="en-US" smtClean="0">
                <a:solidFill>
                  <a:schemeClr val="hlink"/>
                </a:solidFill>
              </a:rPr>
              <a:t> </a:t>
            </a:r>
            <a:r>
              <a:rPr lang="en-US" smtClean="0">
                <a:solidFill>
                  <a:srgbClr val="F70718"/>
                </a:solidFill>
              </a:rPr>
              <a:t>surface</a:t>
            </a:r>
            <a:r>
              <a:rPr lang="en-US" smtClean="0">
                <a:solidFill>
                  <a:schemeClr val="hlink"/>
                </a:solidFill>
              </a:rPr>
              <a:t> that separates patterns</a:t>
            </a:r>
            <a:r>
              <a:rPr lang="en-US" i="1" smtClean="0">
                <a:solidFill>
                  <a:schemeClr val="hlink"/>
                </a:solidFill>
                <a:sym typeface="Symbol" pitchFamily="18" charset="2"/>
              </a:rPr>
              <a:t/>
            </a:r>
            <a:br>
              <a:rPr lang="en-US" i="1" smtClean="0">
                <a:solidFill>
                  <a:schemeClr val="hlink"/>
                </a:solidFill>
                <a:sym typeface="Symbol" pitchFamily="18" charset="2"/>
              </a:rPr>
            </a:br>
            <a:endParaRPr lang="en-US" i="1" smtClean="0">
              <a:solidFill>
                <a:schemeClr val="hlink"/>
              </a:solidFill>
              <a:sym typeface="Symbol" pitchFamily="18" charset="2"/>
            </a:endParaRPr>
          </a:p>
          <a:p>
            <a:pPr lvl="1"/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When </a:t>
            </a:r>
            <a:r>
              <a:rPr lang="en-US" i="1" smtClean="0">
                <a:solidFill>
                  <a:schemeClr val="hlink"/>
                </a:solidFill>
                <a:sym typeface="Symbol" pitchFamily="18" charset="2"/>
              </a:rPr>
              <a:t>g(x)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 is linear, the decision surface is a hyperplane</a:t>
            </a:r>
            <a:br>
              <a:rPr lang="en-US" smtClean="0">
                <a:solidFill>
                  <a:schemeClr val="hlink"/>
                </a:solidFill>
                <a:sym typeface="Symbol" pitchFamily="18" charset="2"/>
              </a:rPr>
            </a:br>
            <a:endParaRPr 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371600"/>
            <a:ext cx="4170363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371600"/>
            <a:ext cx="4170363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751388"/>
            <a:ext cx="457200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2257425" y="4329113"/>
            <a:ext cx="457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0000FF"/>
                </a:solidFill>
              </a:rPr>
              <a:t>Composite weight vector:</a:t>
            </a:r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371600"/>
            <a:ext cx="4170363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751388"/>
            <a:ext cx="457200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2257425" y="4329113"/>
            <a:ext cx="457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0000FF"/>
                </a:solidFill>
              </a:rPr>
              <a:t>Composite weight vector:</a:t>
            </a:r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5867400"/>
            <a:ext cx="172243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9" name="TextBox 6"/>
          <p:cNvSpPr txBox="1">
            <a:spLocks noChangeArrowheads="1"/>
          </p:cNvSpPr>
          <p:nvPr/>
        </p:nvSpPr>
        <p:spPr bwMode="auto">
          <a:xfrm>
            <a:off x="2133600" y="5943600"/>
            <a:ext cx="2009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0000FF"/>
                </a:solidFill>
              </a:rPr>
              <a:t>Condition: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9A2C953E-573E-4815-907D-8D28E18142B7}" type="slidenum">
              <a:rPr lang="en-US"/>
              <a:pPr algn="l">
                <a:defRPr/>
              </a:pPr>
              <a:t>7</a:t>
            </a:fld>
            <a:endParaRPr lang="en-US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14400"/>
            <a:ext cx="54102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D0DC6-D803-495E-B33A-7464EB6AFB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066800"/>
            <a:ext cx="5943600" cy="497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4CE4E-86EB-4A28-9FF4-41F21EAE094B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12763"/>
            <a:ext cx="7535863" cy="5583237"/>
          </a:xfrm>
        </p:spPr>
        <p:txBody>
          <a:bodyPr/>
          <a:lstStyle/>
          <a:p>
            <a:endParaRPr lang="en-US" sz="2400" smtClean="0">
              <a:solidFill>
                <a:schemeClr val="hlink"/>
              </a:solidFill>
            </a:endParaRPr>
          </a:p>
          <a:p>
            <a:r>
              <a:rPr lang="en-US" sz="2400" smtClean="0">
                <a:solidFill>
                  <a:schemeClr val="hlink"/>
                </a:solidFill>
              </a:rPr>
              <a:t>The Problem:</a:t>
            </a:r>
            <a:r>
              <a:rPr lang="en-US" sz="1600" smtClean="0">
                <a:solidFill>
                  <a:schemeClr val="hlink"/>
                </a:solidFill>
              </a:rPr>
              <a:t>  </a:t>
            </a:r>
            <a:r>
              <a:rPr lang="en-US" sz="2200" smtClean="0">
                <a:solidFill>
                  <a:schemeClr val="hlink"/>
                </a:solidFill>
              </a:rPr>
              <a:t>Consider a two class task with </a:t>
            </a:r>
            <a:r>
              <a:rPr lang="el-GR" sz="2200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200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200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200" baseline="-2500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chemeClr val="hlink"/>
                </a:solidFill>
              </a:rPr>
              <a:t> </a:t>
            </a:r>
            <a:r>
              <a:rPr lang="en-US" sz="2200" i="1" smtClean="0">
                <a:solidFill>
                  <a:schemeClr val="hlink"/>
                </a:solidFill>
              </a:rPr>
              <a:t>	</a:t>
            </a:r>
          </a:p>
          <a:p>
            <a:endParaRPr lang="en-US" sz="1200" i="1" smtClean="0">
              <a:solidFill>
                <a:schemeClr val="hlink"/>
              </a:solidFill>
            </a:endParaRP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 </a:t>
            </a: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 </a:t>
            </a: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24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1"/>
            <a:endParaRPr lang="en-US" sz="1400" smtClean="0">
              <a:solidFill>
                <a:schemeClr val="hlink"/>
              </a:solidFill>
            </a:endParaRPr>
          </a:p>
          <a:p>
            <a:pPr lvl="1"/>
            <a:endParaRPr lang="en-GB" sz="1400" smtClean="0">
              <a:solidFill>
                <a:schemeClr val="hlink"/>
              </a:solidFill>
            </a:endParaRPr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1763713" y="1614488"/>
          <a:ext cx="2736850" cy="806450"/>
        </p:xfrm>
        <a:graphic>
          <a:graphicData uri="http://schemas.openxmlformats.org/presentationml/2006/ole">
            <p:oleObj spid="_x0000_s1026" name="Equation" r:id="rId3" imgW="1638000" imgH="482400" progId="Equation.3">
              <p:embed/>
            </p:oleObj>
          </a:graphicData>
        </a:graphic>
      </p:graphicFrame>
      <p:graphicFrame>
        <p:nvGraphicFramePr>
          <p:cNvPr id="40965" name="Object 3"/>
          <p:cNvGraphicFramePr>
            <a:graphicFrameLocks noChangeAspect="1"/>
          </p:cNvGraphicFramePr>
          <p:nvPr/>
        </p:nvGraphicFramePr>
        <p:xfrm>
          <a:off x="1835150" y="2997200"/>
          <a:ext cx="4321175" cy="1228725"/>
        </p:xfrm>
        <a:graphic>
          <a:graphicData uri="http://schemas.openxmlformats.org/presentationml/2006/ole">
            <p:oleObj spid="_x0000_s1027" name="Equation" r:id="rId4" imgW="2590560" imgH="736560" progId="Equation.3">
              <p:embed/>
            </p:oleObj>
          </a:graphicData>
        </a:graphic>
      </p:graphicFrame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2074863" y="242888"/>
            <a:ext cx="4992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en-US" sz="2800" b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little bit mathematics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997</Words>
  <Application>Microsoft Office PowerPoint</Application>
  <PresentationFormat>On-screen Show (4:3)</PresentationFormat>
  <Paragraphs>415</Paragraphs>
  <Slides>62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Office Theme</vt:lpstr>
      <vt:lpstr>Microsoft Equation 3.0</vt:lpstr>
      <vt:lpstr>CSE 473: Pattern Recognition</vt:lpstr>
      <vt:lpstr>Linear Classifier: Introduction</vt:lpstr>
      <vt:lpstr>Linear discriminant functions and decisions surfaces</vt:lpstr>
      <vt:lpstr>Linear discriminant functions and decisions surfaces</vt:lpstr>
      <vt:lpstr>Linear discriminant functions and decisions surfaces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Convergence Proof of Perceptron Algorithm</vt:lpstr>
      <vt:lpstr>Slide 39</vt:lpstr>
      <vt:lpstr>Variants of Perceptron Algorithm (1)</vt:lpstr>
      <vt:lpstr>Variants of Perceptron Algorithm (1)</vt:lpstr>
      <vt:lpstr>Variants of Perceptron Algorithm (1)</vt:lpstr>
      <vt:lpstr>Variants of Perceptron Algorithm (2)</vt:lpstr>
      <vt:lpstr>Variants of Perceptron Algorithm (2)</vt:lpstr>
      <vt:lpstr>Slide 45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Generalization of Perceptron Algorithm for M- Class case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473: Pattern Recognition</dc:title>
  <dc:creator>User</dc:creator>
  <cp:lastModifiedBy>User</cp:lastModifiedBy>
  <cp:revision>1</cp:revision>
  <dcterms:created xsi:type="dcterms:W3CDTF">2017-01-29T21:29:35Z</dcterms:created>
  <dcterms:modified xsi:type="dcterms:W3CDTF">2017-01-29T21:33:31Z</dcterms:modified>
</cp:coreProperties>
</file>