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  <p:sldMasterId id="2147483769" r:id="rId2"/>
    <p:sldMasterId id="2147483782" r:id="rId3"/>
    <p:sldMasterId id="2147483794" r:id="rId4"/>
    <p:sldMasterId id="2147483807" r:id="rId5"/>
  </p:sldMasterIdLst>
  <p:notesMasterIdLst>
    <p:notesMasterId r:id="rId30"/>
  </p:notesMasterIdLst>
  <p:sldIdLst>
    <p:sldId id="262" r:id="rId6"/>
    <p:sldId id="281" r:id="rId7"/>
    <p:sldId id="257" r:id="rId8"/>
    <p:sldId id="259" r:id="rId9"/>
    <p:sldId id="260" r:id="rId10"/>
    <p:sldId id="288" r:id="rId11"/>
    <p:sldId id="297" r:id="rId12"/>
    <p:sldId id="298" r:id="rId13"/>
    <p:sldId id="299" r:id="rId14"/>
    <p:sldId id="283" r:id="rId15"/>
    <p:sldId id="284" r:id="rId16"/>
    <p:sldId id="282" r:id="rId17"/>
    <p:sldId id="287" r:id="rId18"/>
    <p:sldId id="300" r:id="rId19"/>
    <p:sldId id="286" r:id="rId20"/>
    <p:sldId id="291" r:id="rId21"/>
    <p:sldId id="290" r:id="rId22"/>
    <p:sldId id="292" r:id="rId23"/>
    <p:sldId id="301" r:id="rId24"/>
    <p:sldId id="258" r:id="rId25"/>
    <p:sldId id="302" r:id="rId26"/>
    <p:sldId id="293" r:id="rId27"/>
    <p:sldId id="294" r:id="rId28"/>
    <p:sldId id="296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2824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6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2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bb314c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bb314c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bb314ca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bb314ca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201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55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2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555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0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63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6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Timestamps and sequences are interchangeable</a:t>
            </a:r>
            <a:r>
              <a:rPr lang="en-US" baseline="0" dirty="0"/>
              <a:t>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Timestamps and sequences are interchangeable</a:t>
            </a:r>
            <a:r>
              <a:rPr lang="en-US" baseline="0" dirty="0"/>
              <a:t>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1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76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846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5169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98422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19020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8573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92233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63378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109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234869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101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E1C8-527E-7B47-B1B5-465AA8591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3E3B7-CAC9-6244-8618-A526FF053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B749-EA0D-A549-8519-DBF12883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DEAE-6706-E748-9C25-FCCE9AF6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ADE6-92A9-FD4D-B17C-278C2100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82389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665746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B518-31B0-F247-B4B7-32DD6B14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BAB-D0B6-4340-A8BD-8BAE9642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5AC1-42D1-8746-9547-DD0A8A29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D2E7-8259-3043-966E-5232862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C58E-A005-6944-9909-0FBFA6A5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457776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1EAA-8AD1-9449-8BBE-2F0352AF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62F16-ACB7-3343-9778-748B2848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ACA5-94C3-1944-9059-3A0F114B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60FF-7BC1-A546-A687-14B1590B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D02A4-78AF-5D46-A6A6-313230F5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046550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D06B-6BF6-6646-99F6-2B9E066B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8E90-DC77-6442-AC14-68540DDD4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7598-8D73-3244-851F-C8A673DDB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0585C-9063-604F-BCF9-F31336FB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72E50-0972-944C-895D-FA2F3054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942F4-0091-5446-82B0-EBCBCCED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167954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8358-81FF-1246-9911-79C022B1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326E5-5E84-7541-82A7-AB567AF5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B34F0-242A-254E-AAE4-0760FE9B4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D9145-2048-2643-BB2F-9C1355DA2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E8695-E8E3-6D4C-AC6C-43A039C04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23223-A3DB-C449-9889-9FCE6273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89B5C-9A5F-3843-AFE1-5022BEAF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A4A48-0B44-FD4D-B954-B6EEE942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86839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671F-4386-4643-A073-8A9619BC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B7D8C-9654-3143-B601-0EAD733F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28229-E893-1541-B58F-E8E5EA63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CA0BE-26AC-1A43-95A3-E7614F58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909905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7C3BC-7763-314C-ADAF-B5CDB52C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C4BE9-0B38-B441-9C13-19E50396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36589-1C14-F846-9129-B5B9B005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6563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8E3-6791-D547-8820-D82E6786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ECF8-7232-0548-BA4B-686A3730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B9446-E06A-B448-93D0-DAC6E66E3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D4C3-9EF9-BA48-9658-0C02C23D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07C11-3576-F54A-9467-7F08222D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7492-536B-414E-B0FB-7CCE796F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017366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1640-11FF-594B-B312-0798A8E9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25219-CDEF-D244-A501-BFA54753C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DAE35-19A3-B447-B9D6-C46D948F4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B5369-918F-C942-8E04-65986425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79738-D69E-4C43-B493-90C5BABB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4FFA8-585F-A241-927B-2445BA2F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960881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12D2-5448-384F-B25F-A3B68D3E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78E6F-4829-0843-95E7-F12A37D9F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BCA58-658B-E248-931C-8B85680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4073-0B22-C447-AE73-5F4FB006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FFA7-C861-8F43-9031-4A9C7B69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272126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5C48D-BA67-DD49-9AC8-167BD65F2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1F8E9-4738-7F48-936C-979631151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4BC3-35F6-1846-A589-F5139F6A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75A0-EF6D-2C4B-BE55-C3EDFE3C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DFF13-76A7-E94D-91D8-B38204A0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3057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2146502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228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5BE4-99D4-4845-9315-510F34668EC2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806-DEC8-431E-93F8-8329C711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5BE4-99D4-4845-9315-510F34668EC2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806-DEC8-431E-93F8-8329C711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560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5BE4-99D4-4845-9315-510F34668EC2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806-DEC8-431E-93F8-8329C711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39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5BE4-99D4-4845-9315-510F34668EC2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806-DEC8-431E-93F8-8329C711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81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5BE4-99D4-4845-9315-510F34668EC2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806-DEC8-431E-93F8-8329C711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34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5BE4-99D4-4845-9315-510F34668EC2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806-DEC8-431E-93F8-8329C711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49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5BE4-99D4-4845-9315-510F34668EC2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806-DEC8-431E-93F8-8329C711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60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5BE4-99D4-4845-9315-510F34668EC2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806-DEC8-431E-93F8-8329C711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980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5BE4-99D4-4845-9315-510F34668EC2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806-DEC8-431E-93F8-8329C711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2775144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5BE4-99D4-4845-9315-510F34668EC2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806-DEC8-431E-93F8-8329C711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23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5BE4-99D4-4845-9315-510F34668EC2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C806-DEC8-431E-93F8-8329C711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17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5593006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9342614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9156182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5776091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7247554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6794721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72653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26956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3031659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6508406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5645438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2697472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0199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53986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3403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9008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85510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2160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15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0223069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376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1913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36311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6003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65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57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86051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32377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0885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3C814-20F7-364C-97A6-EBC5A492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D2A0B-FC65-8E46-9FB8-2C57CC4A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8279-8EA3-7B4F-AA3C-D1503A170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9923-9E66-3D4E-879C-85AFF8DD7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8DA3-E75B-CF44-9C6E-C979AB7DF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933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5BE4-99D4-4845-9315-510F34668EC2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C806-DEC8-431E-93F8-8329C7110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1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6A92-F630-5F45-8FA0-7CC843701E57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47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5541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F701-22E4-D14C-88A7-185260F5C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941"/>
            <a:ext cx="6858000" cy="66602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Diacritization of Arabic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65E7F-8C72-1D4F-96AC-C8101A37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193804"/>
            <a:ext cx="6858000" cy="192005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Mubasher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l"/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Saadi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Ahmad Ali			16L-4331</a:t>
            </a:r>
          </a:p>
          <a:p>
            <a:pPr algn="l"/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Afrasiyab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16L-4285</a:t>
            </a:r>
          </a:p>
          <a:p>
            <a:pPr algn="l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Bilal Bahadur	16L-4237</a:t>
            </a:r>
          </a:p>
          <a:p>
            <a:pPr algn="l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Saqib Rashid				16L-4206</a:t>
            </a:r>
          </a:p>
        </p:txBody>
      </p:sp>
    </p:spTree>
    <p:extLst>
      <p:ext uri="{BB962C8B-B14F-4D97-AF65-F5344CB8AC3E}">
        <p14:creationId xmlns:p14="http://schemas.microsoft.com/office/powerpoint/2010/main" val="185923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193587"/>
            <a:ext cx="7688700" cy="3676069"/>
          </a:xfrm>
        </p:spPr>
        <p:txBody>
          <a:bodyPr/>
          <a:lstStyle/>
          <a:p>
            <a:pPr lvl="1" algn="just"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Arabic letters and diacritics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lvl="1" indent="0">
              <a:buSzPct val="10000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ar-S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المسجد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lvl="1" indent="0" algn="ctr"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40646B-BF30-AE43-912A-5BE44F4D70F3}"/>
              </a:ext>
            </a:extLst>
          </p:cNvPr>
          <p:cNvSpPr txBox="1">
            <a:spLocks/>
          </p:cNvSpPr>
          <p:nvPr/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600"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Pre-processing (Cont.)</a:t>
            </a:r>
          </a:p>
        </p:txBody>
      </p:sp>
      <p:sp>
        <p:nvSpPr>
          <p:cNvPr id="2" name="Down Arrow 1"/>
          <p:cNvSpPr/>
          <p:nvPr/>
        </p:nvSpPr>
        <p:spPr>
          <a:xfrm>
            <a:off x="2202784" y="2749012"/>
            <a:ext cx="337199" cy="726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153843" y="2736598"/>
            <a:ext cx="337199" cy="726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3191" y="1776172"/>
          <a:ext cx="349850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09">
                  <a:extLst>
                    <a:ext uri="{9D8B030D-6E8A-4147-A177-3AD203B41FA5}">
                      <a16:colId xmlns:a16="http://schemas.microsoft.com/office/drawing/2014/main" val="1198945055"/>
                    </a:ext>
                  </a:extLst>
                </a:gridCol>
                <a:gridCol w="551329">
                  <a:extLst>
                    <a:ext uri="{9D8B030D-6E8A-4147-A177-3AD203B41FA5}">
                      <a16:colId xmlns:a16="http://schemas.microsoft.com/office/drawing/2014/main" val="476681212"/>
                    </a:ext>
                  </a:extLst>
                </a:gridCol>
                <a:gridCol w="580692">
                  <a:extLst>
                    <a:ext uri="{9D8B030D-6E8A-4147-A177-3AD203B41FA5}">
                      <a16:colId xmlns:a16="http://schemas.microsoft.com/office/drawing/2014/main" val="1861061615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690797657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3892264748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2310943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ِ</a:t>
                      </a:r>
                      <a:endParaRPr 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ْ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َ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ْ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5474"/>
                  </a:ext>
                </a:extLst>
              </a:tr>
            </a:tbl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 txBox="1">
            <a:spLocks/>
          </p:cNvSpPr>
          <p:nvPr/>
        </p:nvSpPr>
        <p:spPr>
          <a:xfrm>
            <a:off x="629841" y="1268016"/>
            <a:ext cx="7688700" cy="367606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marR="0" lvl="1" indent="0" algn="ctr" defTabSz="6858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3191" y="3774913"/>
          <a:ext cx="349850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09">
                  <a:extLst>
                    <a:ext uri="{9D8B030D-6E8A-4147-A177-3AD203B41FA5}">
                      <a16:colId xmlns:a16="http://schemas.microsoft.com/office/drawing/2014/main" val="1198945055"/>
                    </a:ext>
                  </a:extLst>
                </a:gridCol>
                <a:gridCol w="551329">
                  <a:extLst>
                    <a:ext uri="{9D8B030D-6E8A-4147-A177-3AD203B41FA5}">
                      <a16:colId xmlns:a16="http://schemas.microsoft.com/office/drawing/2014/main" val="476681212"/>
                    </a:ext>
                  </a:extLst>
                </a:gridCol>
                <a:gridCol w="580692">
                  <a:extLst>
                    <a:ext uri="{9D8B030D-6E8A-4147-A177-3AD203B41FA5}">
                      <a16:colId xmlns:a16="http://schemas.microsoft.com/office/drawing/2014/main" val="1861061615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690797657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3892264748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2310943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547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9479" y="3774913"/>
          <a:ext cx="362730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1198945055"/>
                    </a:ext>
                  </a:extLst>
                </a:gridCol>
                <a:gridCol w="551329">
                  <a:extLst>
                    <a:ext uri="{9D8B030D-6E8A-4147-A177-3AD203B41FA5}">
                      <a16:colId xmlns:a16="http://schemas.microsoft.com/office/drawing/2014/main" val="476681212"/>
                    </a:ext>
                  </a:extLst>
                </a:gridCol>
                <a:gridCol w="580692">
                  <a:extLst>
                    <a:ext uri="{9D8B030D-6E8A-4147-A177-3AD203B41FA5}">
                      <a16:colId xmlns:a16="http://schemas.microsoft.com/office/drawing/2014/main" val="1861061615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690797657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3892264748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2310943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09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193587"/>
            <a:ext cx="7688700" cy="3676069"/>
          </a:xfrm>
        </p:spPr>
        <p:txBody>
          <a:bodyPr/>
          <a:lstStyle/>
          <a:p>
            <a:pPr lvl="1" algn="just"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formation for input and target values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lvl="1" indent="0"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40646B-BF30-AE43-912A-5BE44F4D70F3}"/>
              </a:ext>
            </a:extLst>
          </p:cNvPr>
          <p:cNvSpPr txBox="1">
            <a:spLocks/>
          </p:cNvSpPr>
          <p:nvPr/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600"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Pre-processing (Cont.)</a:t>
            </a:r>
          </a:p>
        </p:txBody>
      </p:sp>
      <p:sp>
        <p:nvSpPr>
          <p:cNvPr id="2" name="Down Arrow 1"/>
          <p:cNvSpPr/>
          <p:nvPr/>
        </p:nvSpPr>
        <p:spPr>
          <a:xfrm>
            <a:off x="1638008" y="2629162"/>
            <a:ext cx="337199" cy="726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985698" y="2629161"/>
            <a:ext cx="337199" cy="726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 txBox="1">
            <a:spLocks/>
          </p:cNvSpPr>
          <p:nvPr/>
        </p:nvSpPr>
        <p:spPr>
          <a:xfrm>
            <a:off x="629841" y="1268016"/>
            <a:ext cx="7688700" cy="367606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marR="0" lvl="1" indent="0" algn="ctr" defTabSz="6858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85645" y="1917400"/>
          <a:ext cx="349850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09">
                  <a:extLst>
                    <a:ext uri="{9D8B030D-6E8A-4147-A177-3AD203B41FA5}">
                      <a16:colId xmlns:a16="http://schemas.microsoft.com/office/drawing/2014/main" val="1198945055"/>
                    </a:ext>
                  </a:extLst>
                </a:gridCol>
                <a:gridCol w="551329">
                  <a:extLst>
                    <a:ext uri="{9D8B030D-6E8A-4147-A177-3AD203B41FA5}">
                      <a16:colId xmlns:a16="http://schemas.microsoft.com/office/drawing/2014/main" val="476681212"/>
                    </a:ext>
                  </a:extLst>
                </a:gridCol>
                <a:gridCol w="580692">
                  <a:extLst>
                    <a:ext uri="{9D8B030D-6E8A-4147-A177-3AD203B41FA5}">
                      <a16:colId xmlns:a16="http://schemas.microsoft.com/office/drawing/2014/main" val="1861061615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690797657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3892264748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2310943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547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6329" y="1917400"/>
          <a:ext cx="362730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1198945055"/>
                    </a:ext>
                  </a:extLst>
                </a:gridCol>
                <a:gridCol w="551329">
                  <a:extLst>
                    <a:ext uri="{9D8B030D-6E8A-4147-A177-3AD203B41FA5}">
                      <a16:colId xmlns:a16="http://schemas.microsoft.com/office/drawing/2014/main" val="476681212"/>
                    </a:ext>
                  </a:extLst>
                </a:gridCol>
                <a:gridCol w="580692">
                  <a:extLst>
                    <a:ext uri="{9D8B030D-6E8A-4147-A177-3AD203B41FA5}">
                      <a16:colId xmlns:a16="http://schemas.microsoft.com/office/drawing/2014/main" val="1861061615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690797657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3892264748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2310943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5474"/>
                  </a:ext>
                </a:extLst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5510154" y="2629161"/>
            <a:ext cx="337199" cy="726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857844" y="2629160"/>
            <a:ext cx="337199" cy="726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39225" y="3547782"/>
          <a:ext cx="300151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29">
                  <a:extLst>
                    <a:ext uri="{9D8B030D-6E8A-4147-A177-3AD203B41FA5}">
                      <a16:colId xmlns:a16="http://schemas.microsoft.com/office/drawing/2014/main" val="476681212"/>
                    </a:ext>
                  </a:extLst>
                </a:gridCol>
                <a:gridCol w="580692">
                  <a:extLst>
                    <a:ext uri="{9D8B030D-6E8A-4147-A177-3AD203B41FA5}">
                      <a16:colId xmlns:a16="http://schemas.microsoft.com/office/drawing/2014/main" val="1861061615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690797657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3892264748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2310943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547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38457" y="4136501"/>
          <a:ext cx="300228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1198945055"/>
                    </a:ext>
                  </a:extLst>
                </a:gridCol>
                <a:gridCol w="551329">
                  <a:extLst>
                    <a:ext uri="{9D8B030D-6E8A-4147-A177-3AD203B41FA5}">
                      <a16:colId xmlns:a16="http://schemas.microsoft.com/office/drawing/2014/main" val="476681212"/>
                    </a:ext>
                  </a:extLst>
                </a:gridCol>
                <a:gridCol w="580692">
                  <a:extLst>
                    <a:ext uri="{9D8B030D-6E8A-4147-A177-3AD203B41FA5}">
                      <a16:colId xmlns:a16="http://schemas.microsoft.com/office/drawing/2014/main" val="1861061615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690797657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3892264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547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831349" y="3547782"/>
          <a:ext cx="300709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29">
                  <a:extLst>
                    <a:ext uri="{9D8B030D-6E8A-4147-A177-3AD203B41FA5}">
                      <a16:colId xmlns:a16="http://schemas.microsoft.com/office/drawing/2014/main" val="476681212"/>
                    </a:ext>
                  </a:extLst>
                </a:gridCol>
                <a:gridCol w="580692">
                  <a:extLst>
                    <a:ext uri="{9D8B030D-6E8A-4147-A177-3AD203B41FA5}">
                      <a16:colId xmlns:a16="http://schemas.microsoft.com/office/drawing/2014/main" val="1861061615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690797657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3892264748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2310943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547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32697" y="4131308"/>
          <a:ext cx="300574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74">
                  <a:extLst>
                    <a:ext uri="{9D8B030D-6E8A-4147-A177-3AD203B41FA5}">
                      <a16:colId xmlns:a16="http://schemas.microsoft.com/office/drawing/2014/main" val="1198945055"/>
                    </a:ext>
                  </a:extLst>
                </a:gridCol>
                <a:gridCol w="578223">
                  <a:extLst>
                    <a:ext uri="{9D8B030D-6E8A-4147-A177-3AD203B41FA5}">
                      <a16:colId xmlns:a16="http://schemas.microsoft.com/office/drawing/2014/main" val="476681212"/>
                    </a:ext>
                  </a:extLst>
                </a:gridCol>
                <a:gridCol w="605118">
                  <a:extLst>
                    <a:ext uri="{9D8B030D-6E8A-4147-A177-3AD203B41FA5}">
                      <a16:colId xmlns:a16="http://schemas.microsoft.com/office/drawing/2014/main" val="1861061615"/>
                    </a:ext>
                  </a:extLst>
                </a:gridCol>
                <a:gridCol w="632012">
                  <a:extLst>
                    <a:ext uri="{9D8B030D-6E8A-4147-A177-3AD203B41FA5}">
                      <a16:colId xmlns:a16="http://schemas.microsoft.com/office/drawing/2014/main" val="690797657"/>
                    </a:ext>
                  </a:extLst>
                </a:gridCol>
                <a:gridCol w="630820">
                  <a:extLst>
                    <a:ext uri="{9D8B030D-6E8A-4147-A177-3AD203B41FA5}">
                      <a16:colId xmlns:a16="http://schemas.microsoft.com/office/drawing/2014/main" val="3892264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54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37226" y="3547782"/>
            <a:ext cx="31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42253" y="4108448"/>
            <a:ext cx="31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20488" y="3561236"/>
            <a:ext cx="31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0487" y="4108448"/>
            <a:ext cx="31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9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2" grpId="0" animBg="1"/>
      <p:bldP spid="13" grpId="0" animBg="1"/>
      <p:bldP spid="4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193587"/>
            <a:ext cx="7688700" cy="3676069"/>
          </a:xfrm>
        </p:spPr>
        <p:txBody>
          <a:bodyPr/>
          <a:lstStyle/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Timestamps are sequences we made.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40646B-BF30-AE43-912A-5BE44F4D70F3}"/>
              </a:ext>
            </a:extLst>
          </p:cNvPr>
          <p:cNvSpPr txBox="1">
            <a:spLocks/>
          </p:cNvSpPr>
          <p:nvPr/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600"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Encoder – decoder BLSTM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28" y="1746913"/>
            <a:ext cx="5669126" cy="312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8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193587"/>
            <a:ext cx="7688700" cy="3676069"/>
          </a:xfrm>
        </p:spPr>
        <p:txBody>
          <a:bodyPr/>
          <a:lstStyle/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Bidirectional LSTM layers each contain 200 units connected by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repeatvector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Repeatvector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repeats and provides the very last output to the decoder input.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 = 10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40646B-BF30-AE43-912A-5BE44F4D70F3}"/>
              </a:ext>
            </a:extLst>
          </p:cNvPr>
          <p:cNvSpPr txBox="1">
            <a:spLocks/>
          </p:cNvSpPr>
          <p:nvPr/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600"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Encoder – decoder BLSTM Model (Cont.)</a:t>
            </a:r>
          </a:p>
        </p:txBody>
      </p:sp>
    </p:spTree>
    <p:extLst>
      <p:ext uri="{BB962C8B-B14F-4D97-AF65-F5344CB8AC3E}">
        <p14:creationId xmlns:p14="http://schemas.microsoft.com/office/powerpoint/2010/main" val="369247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193586"/>
            <a:ext cx="7688700" cy="3770300"/>
          </a:xfrm>
        </p:spPr>
        <p:txBody>
          <a:bodyPr/>
          <a:lstStyle/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while predicting: multiple predictions for some characters.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assign their mode values to the characters.</a:t>
            </a:r>
          </a:p>
          <a:p>
            <a:pPr marL="146050" indent="0" algn="just"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40646B-BF30-AE43-912A-5BE44F4D70F3}"/>
              </a:ext>
            </a:extLst>
          </p:cNvPr>
          <p:cNvSpPr txBox="1">
            <a:spLocks/>
          </p:cNvSpPr>
          <p:nvPr/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600"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Post-processing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94165" y="2187758"/>
          <a:ext cx="300151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29">
                  <a:extLst>
                    <a:ext uri="{9D8B030D-6E8A-4147-A177-3AD203B41FA5}">
                      <a16:colId xmlns:a16="http://schemas.microsoft.com/office/drawing/2014/main" val="476681212"/>
                    </a:ext>
                  </a:extLst>
                </a:gridCol>
                <a:gridCol w="580692">
                  <a:extLst>
                    <a:ext uri="{9D8B030D-6E8A-4147-A177-3AD203B41FA5}">
                      <a16:colId xmlns:a16="http://schemas.microsoft.com/office/drawing/2014/main" val="1861061615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690797657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3892264748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2310943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54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70668" y="2682496"/>
          <a:ext cx="300228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93">
                  <a:extLst>
                    <a:ext uri="{9D8B030D-6E8A-4147-A177-3AD203B41FA5}">
                      <a16:colId xmlns:a16="http://schemas.microsoft.com/office/drawing/2014/main" val="1198945055"/>
                    </a:ext>
                  </a:extLst>
                </a:gridCol>
                <a:gridCol w="551329">
                  <a:extLst>
                    <a:ext uri="{9D8B030D-6E8A-4147-A177-3AD203B41FA5}">
                      <a16:colId xmlns:a16="http://schemas.microsoft.com/office/drawing/2014/main" val="476681212"/>
                    </a:ext>
                  </a:extLst>
                </a:gridCol>
                <a:gridCol w="580692">
                  <a:extLst>
                    <a:ext uri="{9D8B030D-6E8A-4147-A177-3AD203B41FA5}">
                      <a16:colId xmlns:a16="http://schemas.microsoft.com/office/drawing/2014/main" val="1861061615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690797657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3892264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547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536576" y="2050855"/>
            <a:ext cx="0" cy="12302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36575" y="3268005"/>
            <a:ext cx="247671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3290" y="2050855"/>
            <a:ext cx="0" cy="12302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36575" y="2026394"/>
            <a:ext cx="246888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6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193586"/>
            <a:ext cx="7688700" cy="3770300"/>
          </a:xfrm>
        </p:spPr>
        <p:txBody>
          <a:bodyPr/>
          <a:lstStyle/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results using edit distance approach.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find the closest word to the word formed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predictions using dictionary.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word in the input text, closest word in the dictionary is found and the predicted word is replaced with that word.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40646B-BF30-AE43-912A-5BE44F4D70F3}"/>
              </a:ext>
            </a:extLst>
          </p:cNvPr>
          <p:cNvSpPr txBox="1">
            <a:spLocks/>
          </p:cNvSpPr>
          <p:nvPr/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600"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Post-processing (Cont.)</a:t>
            </a:r>
          </a:p>
        </p:txBody>
      </p:sp>
    </p:spTree>
    <p:extLst>
      <p:ext uri="{BB962C8B-B14F-4D97-AF65-F5344CB8AC3E}">
        <p14:creationId xmlns:p14="http://schemas.microsoft.com/office/powerpoint/2010/main" val="25906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2235175"/>
            <a:ext cx="7688100" cy="673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results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8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F937-700A-2243-A267-8D63A16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0CEA-4619-084E-81A8-F9999FBE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1606551"/>
            <a:ext cx="7598569" cy="3079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Google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5 epochs: One epoch takes approximately one hour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training time = 5 x 1 = 5 hours</a:t>
            </a:r>
          </a:p>
        </p:txBody>
      </p:sp>
    </p:spTree>
    <p:extLst>
      <p:ext uri="{BB962C8B-B14F-4D97-AF65-F5344CB8AC3E}">
        <p14:creationId xmlns:p14="http://schemas.microsoft.com/office/powerpoint/2010/main" val="142042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F937-700A-2243-A267-8D63A16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0CEA-4619-084E-81A8-F9999FBE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1606551"/>
            <a:ext cx="7598569" cy="30797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text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diacritized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iteratively using For-Loop.</a:t>
            </a:r>
          </a:p>
          <a:p>
            <a:pPr marL="342900" lvl="1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iteration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diacritizes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sequence of 5 characters.</a:t>
            </a:r>
          </a:p>
          <a:p>
            <a:pPr marL="342900" lvl="1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limit on the size of input.</a:t>
            </a:r>
          </a:p>
        </p:txBody>
      </p:sp>
    </p:spTree>
    <p:extLst>
      <p:ext uri="{BB962C8B-B14F-4D97-AF65-F5344CB8AC3E}">
        <p14:creationId xmlns:p14="http://schemas.microsoft.com/office/powerpoint/2010/main" val="324730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That Were Implemented</a:t>
            </a:r>
            <a:endParaRPr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BLSTM (Binary Long Short Term Memory)</a:t>
            </a:r>
            <a:endParaRPr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 LSTM</a:t>
            </a:r>
            <a:endParaRPr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 BLSTM</a:t>
            </a:r>
            <a:endParaRPr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56DD-1CF6-C741-987E-8C811B6C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15" y="2025650"/>
            <a:ext cx="7598569" cy="10922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3379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3816516494"/>
              </p:ext>
            </p:extLst>
          </p:nvPr>
        </p:nvGraphicFramePr>
        <p:xfrm>
          <a:off x="767250" y="1152475"/>
          <a:ext cx="7609500" cy="3413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Data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DER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DER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DER After Post Processing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BLSTM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3615 Sentences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Sentences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Encoder Decoder LSTM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3615 Sentences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Sentences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64%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64%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Encoder Decoder BLSTM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3615 Sentences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Sentences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C520-58E0-49C5-B215-F4C568B5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9711"/>
            <a:ext cx="8520600" cy="572700"/>
          </a:xfrm>
        </p:spPr>
        <p:txBody>
          <a:bodyPr/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BDC68-24E7-4FE3-9D16-D22391939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427005-6836-4253-899F-48705BC18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3319"/>
              </p:ext>
            </p:extLst>
          </p:nvPr>
        </p:nvGraphicFramePr>
        <p:xfrm>
          <a:off x="1524000" y="201549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30734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5335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34984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67079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2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5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424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2235175"/>
            <a:ext cx="7688100" cy="673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29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193587"/>
            <a:ext cx="7688700" cy="3676069"/>
          </a:xfrm>
        </p:spPr>
        <p:txBody>
          <a:bodyPr/>
          <a:lstStyle/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training dataset from 3617 to 50,000 sentences.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sequence size other than 5.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40646B-BF30-AE43-912A-5BE44F4D70F3}"/>
              </a:ext>
            </a:extLst>
          </p:cNvPr>
          <p:cNvSpPr txBox="1">
            <a:spLocks/>
          </p:cNvSpPr>
          <p:nvPr/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Future Work</a:t>
            </a:r>
          </a:p>
        </p:txBody>
      </p:sp>
    </p:spTree>
    <p:extLst>
      <p:ext uri="{BB962C8B-B14F-4D97-AF65-F5344CB8AC3E}">
        <p14:creationId xmlns:p14="http://schemas.microsoft.com/office/powerpoint/2010/main" val="78482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2235175"/>
            <a:ext cx="7688100" cy="673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7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6875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1403"/>
            <a:ext cx="7886700" cy="36713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Arabic is usually written without short vowels (a.k.a. diacritics),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in sacred text.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word without these vowels may have several possible correct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markings.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of markings: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last letter of the word (case-endings)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previous letters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264" y="1342642"/>
            <a:ext cx="5179986" cy="969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92" y="2893586"/>
            <a:ext cx="2021681" cy="14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3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F937-700A-2243-A267-8D63A16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Diacritic on the Last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0CEA-4619-084E-81A8-F9999FBE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word in the sentence; e.g., a subject or object.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context, that is why RNN is a better approach.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considered, it gives a lower accuracy.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AC518EB-B0DC-114B-999B-17129E45BA19}"/>
              </a:ext>
            </a:extLst>
          </p:cNvPr>
          <p:cNvSpPr txBox="1">
            <a:spLocks/>
          </p:cNvSpPr>
          <p:nvPr/>
        </p:nvSpPr>
        <p:spPr>
          <a:xfrm>
            <a:off x="6861201" y="3924634"/>
            <a:ext cx="2154628" cy="6179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4350">
              <a:spcBef>
                <a:spcPts val="563"/>
              </a:spcBef>
              <a:buNone/>
            </a:pPr>
            <a:r>
              <a:rPr lang="ar-SA" sz="4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ضَرَبَ حامِ</a:t>
            </a:r>
            <a:r>
              <a:rPr lang="ar-SA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دٌ</a:t>
            </a:r>
            <a:endParaRPr lang="ar-SA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3B563-7592-DF45-9E77-D8C479C18B5B}"/>
              </a:ext>
            </a:extLst>
          </p:cNvPr>
          <p:cNvCxnSpPr/>
          <p:nvPr/>
        </p:nvCxnSpPr>
        <p:spPr>
          <a:xfrm flipH="1">
            <a:off x="5998894" y="2858181"/>
            <a:ext cx="701749" cy="92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C2623C-C603-7D4A-A235-4FF38C452FE3}"/>
              </a:ext>
            </a:extLst>
          </p:cNvPr>
          <p:cNvCxnSpPr>
            <a:cxnSpLocks/>
          </p:cNvCxnSpPr>
          <p:nvPr/>
        </p:nvCxnSpPr>
        <p:spPr>
          <a:xfrm>
            <a:off x="6700643" y="2858181"/>
            <a:ext cx="659218" cy="92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57CE065-17BA-FF43-97D8-CDBF48A1180A}"/>
              </a:ext>
            </a:extLst>
          </p:cNvPr>
          <p:cNvSpPr txBox="1">
            <a:spLocks/>
          </p:cNvSpPr>
          <p:nvPr/>
        </p:nvSpPr>
        <p:spPr>
          <a:xfrm>
            <a:off x="4407962" y="3868608"/>
            <a:ext cx="2267463" cy="673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685783" rtl="1">
              <a:buNone/>
            </a:pPr>
            <a:r>
              <a:rPr lang="ar-SA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ضَرَبَ حامِد</a:t>
            </a:r>
            <a:r>
              <a:rPr lang="ar-SA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اً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CBA0149-69BB-864D-9A3C-2B8C6587F448}"/>
              </a:ext>
            </a:extLst>
          </p:cNvPr>
          <p:cNvSpPr txBox="1">
            <a:spLocks/>
          </p:cNvSpPr>
          <p:nvPr/>
        </p:nvSpPr>
        <p:spPr>
          <a:xfrm>
            <a:off x="5679746" y="2300245"/>
            <a:ext cx="2154628" cy="729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685783" rtl="1">
              <a:buNone/>
            </a:pPr>
            <a:r>
              <a:rPr lang="ar-SA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ضرب حامد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56FED-39C4-B043-9F05-CA32CDBEEA88}"/>
              </a:ext>
            </a:extLst>
          </p:cNvPr>
          <p:cNvSpPr txBox="1"/>
          <p:nvPr/>
        </p:nvSpPr>
        <p:spPr>
          <a:xfrm>
            <a:off x="6865144" y="449427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Hamid hit (someone)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A68B6-FBF2-244B-95B6-85CFE06101E2}"/>
              </a:ext>
            </a:extLst>
          </p:cNvPr>
          <p:cNvSpPr txBox="1"/>
          <p:nvPr/>
        </p:nvSpPr>
        <p:spPr>
          <a:xfrm>
            <a:off x="4820984" y="450032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hit Hamid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60" y="3000971"/>
            <a:ext cx="1970553" cy="6390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69" y="3868608"/>
            <a:ext cx="3004778" cy="45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3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F937-700A-2243-A267-8D63A16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Diacritics on Other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0CEA-4619-084E-81A8-F9999FBE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word, therefore, it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the part of speech (POS) as well.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to selecting the correct word.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01B08D2-8446-FA40-9365-55276310733D}"/>
              </a:ext>
            </a:extLst>
          </p:cNvPr>
          <p:cNvSpPr txBox="1">
            <a:spLocks/>
          </p:cNvSpPr>
          <p:nvPr/>
        </p:nvSpPr>
        <p:spPr>
          <a:xfrm>
            <a:off x="3192451" y="3893778"/>
            <a:ext cx="1063427" cy="588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685783" rtl="1">
              <a:buNone/>
            </a:pPr>
            <a:r>
              <a:rPr lang="ar-SA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كا</a:t>
            </a:r>
            <a:r>
              <a:rPr lang="ar-SA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تِبٌ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DD013B-18FB-CC43-A234-77C480C6B1F1}"/>
              </a:ext>
            </a:extLst>
          </p:cNvPr>
          <p:cNvCxnSpPr/>
          <p:nvPr/>
        </p:nvCxnSpPr>
        <p:spPr>
          <a:xfrm flipH="1">
            <a:off x="2158956" y="2830167"/>
            <a:ext cx="701749" cy="92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311828-769D-8940-A02D-98629F6E1816}"/>
              </a:ext>
            </a:extLst>
          </p:cNvPr>
          <p:cNvCxnSpPr>
            <a:cxnSpLocks/>
          </p:cNvCxnSpPr>
          <p:nvPr/>
        </p:nvCxnSpPr>
        <p:spPr>
          <a:xfrm>
            <a:off x="2862842" y="2816951"/>
            <a:ext cx="659218" cy="92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A71E8986-B1FD-6C4B-A090-25A619075264}"/>
              </a:ext>
            </a:extLst>
          </p:cNvPr>
          <p:cNvSpPr txBox="1">
            <a:spLocks/>
          </p:cNvSpPr>
          <p:nvPr/>
        </p:nvSpPr>
        <p:spPr>
          <a:xfrm>
            <a:off x="1459823" y="3900386"/>
            <a:ext cx="1063427" cy="588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685783" rtl="1">
              <a:buNone/>
            </a:pPr>
            <a:r>
              <a:rPr lang="ar-SA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كا</a:t>
            </a:r>
            <a:r>
              <a:rPr lang="ar-SA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تَبَ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1C053A1-26C0-094D-B090-8963792A1ACC}"/>
              </a:ext>
            </a:extLst>
          </p:cNvPr>
          <p:cNvSpPr txBox="1">
            <a:spLocks/>
          </p:cNvSpPr>
          <p:nvPr/>
        </p:nvSpPr>
        <p:spPr>
          <a:xfrm>
            <a:off x="2322049" y="2350575"/>
            <a:ext cx="1077314" cy="503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83">
              <a:buNone/>
            </a:pPr>
            <a:r>
              <a:rPr lang="ar-SA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كاتب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736B6-CC14-5D46-95DB-5D05BF6F0DB7}"/>
              </a:ext>
            </a:extLst>
          </p:cNvPr>
          <p:cNvSpPr txBox="1"/>
          <p:nvPr/>
        </p:nvSpPr>
        <p:spPr>
          <a:xfrm>
            <a:off x="1202380" y="4393028"/>
            <a:ext cx="150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correspond</a:t>
            </a:r>
          </a:p>
          <a:p>
            <a:pPr algn="ctr" defTabSz="914378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(verb)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274BBF-5DA6-FD4E-9E36-AAAB0AB12E6D}"/>
              </a:ext>
            </a:extLst>
          </p:cNvPr>
          <p:cNvSpPr txBox="1"/>
          <p:nvPr/>
        </p:nvSpPr>
        <p:spPr>
          <a:xfrm>
            <a:off x="3399362" y="4393027"/>
            <a:ext cx="80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8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</a:p>
          <a:p>
            <a:pPr algn="ctr" defTabSz="914378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(noun)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510" y="2811661"/>
            <a:ext cx="3122353" cy="546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509" y="3585078"/>
            <a:ext cx="3122353" cy="5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9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2235175"/>
            <a:ext cx="7688100" cy="673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193587"/>
            <a:ext cx="7688700" cy="3676069"/>
          </a:xfrm>
        </p:spPr>
        <p:txBody>
          <a:bodyPr/>
          <a:lstStyle/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multilayered Encoder-decoder model containing Bidirectional Long-Short Term Memory neurons.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of training data in order to prepare the data to feed into the model.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 on model results.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40646B-BF30-AE43-912A-5BE44F4D70F3}"/>
              </a:ext>
            </a:extLst>
          </p:cNvPr>
          <p:cNvSpPr txBox="1">
            <a:spLocks/>
          </p:cNvSpPr>
          <p:nvPr/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600"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Brief Summary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 txBox="1">
            <a:spLocks/>
          </p:cNvSpPr>
          <p:nvPr/>
        </p:nvSpPr>
        <p:spPr>
          <a:xfrm>
            <a:off x="981565" y="3009161"/>
            <a:ext cx="7688700" cy="10787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311150" algn="just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193587"/>
            <a:ext cx="7688700" cy="3676069"/>
          </a:xfrm>
        </p:spPr>
        <p:txBody>
          <a:bodyPr/>
          <a:lstStyle/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3.7,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on Anaconda.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Matplotlib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Pre-processing:</a:t>
            </a:r>
          </a:p>
          <a:p>
            <a:pPr lvl="1" algn="just">
              <a:buSzPct val="100000"/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list for Arabic letters and Arabic diacritics</a:t>
            </a:r>
          </a:p>
          <a:p>
            <a:pPr marL="615950" lvl="1" indent="0" algn="just"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40646B-BF30-AE43-912A-5BE44F4D70F3}"/>
              </a:ext>
            </a:extLst>
          </p:cNvPr>
          <p:cNvSpPr txBox="1">
            <a:spLocks/>
          </p:cNvSpPr>
          <p:nvPr/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600"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9" y="2575541"/>
            <a:ext cx="2352514" cy="2407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78" y="3031621"/>
            <a:ext cx="5681381" cy="14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7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193587"/>
            <a:ext cx="7688700" cy="3676069"/>
          </a:xfrm>
        </p:spPr>
        <p:txBody>
          <a:bodyPr/>
          <a:lstStyle/>
          <a:p>
            <a:pPr lvl="1" algn="just">
              <a:buSzPct val="100000"/>
              <a:buFont typeface="Wingdings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Undiacritizing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Arabic text</a:t>
            </a:r>
          </a:p>
          <a:p>
            <a:pPr marL="615950" lvl="1" indent="0" algn="ctr">
              <a:buSzPct val="100000"/>
              <a:buNone/>
            </a:pPr>
            <a:r>
              <a:rPr lang="ar-S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الْمَسْجِد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lvl="1" indent="0" algn="ctr">
              <a:buSzPct val="100000"/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lvl="1" indent="0">
              <a:buSzPct val="10000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ar-S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المسجد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50" lvl="1" indent="0" algn="ctr"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40646B-BF30-AE43-912A-5BE44F4D70F3}"/>
              </a:ext>
            </a:extLst>
          </p:cNvPr>
          <p:cNvSpPr txBox="1">
            <a:spLocks/>
          </p:cNvSpPr>
          <p:nvPr/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 kern="1200">
                <a:solidFill>
                  <a:schemeClr val="dk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600"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2" name="Down Arrow 1"/>
          <p:cNvSpPr/>
          <p:nvPr/>
        </p:nvSpPr>
        <p:spPr>
          <a:xfrm rot="2047205">
            <a:off x="3762645" y="2535564"/>
            <a:ext cx="337199" cy="726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own Arrow 4"/>
          <p:cNvSpPr/>
          <p:nvPr/>
        </p:nvSpPr>
        <p:spPr>
          <a:xfrm rot="19432167">
            <a:off x="5538024" y="2533073"/>
            <a:ext cx="337199" cy="726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29222" y="3385581"/>
          <a:ext cx="349850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09">
                  <a:extLst>
                    <a:ext uri="{9D8B030D-6E8A-4147-A177-3AD203B41FA5}">
                      <a16:colId xmlns:a16="http://schemas.microsoft.com/office/drawing/2014/main" val="1198945055"/>
                    </a:ext>
                  </a:extLst>
                </a:gridCol>
                <a:gridCol w="551329">
                  <a:extLst>
                    <a:ext uri="{9D8B030D-6E8A-4147-A177-3AD203B41FA5}">
                      <a16:colId xmlns:a16="http://schemas.microsoft.com/office/drawing/2014/main" val="476681212"/>
                    </a:ext>
                  </a:extLst>
                </a:gridCol>
                <a:gridCol w="580692">
                  <a:extLst>
                    <a:ext uri="{9D8B030D-6E8A-4147-A177-3AD203B41FA5}">
                      <a16:colId xmlns:a16="http://schemas.microsoft.com/office/drawing/2014/main" val="1861061615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690797657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3892264748"/>
                    </a:ext>
                  </a:extLst>
                </a:gridCol>
                <a:gridCol w="625025">
                  <a:extLst>
                    <a:ext uri="{9D8B030D-6E8A-4147-A177-3AD203B41FA5}">
                      <a16:colId xmlns:a16="http://schemas.microsoft.com/office/drawing/2014/main" val="2310943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ِ</a:t>
                      </a:r>
                      <a:endParaRPr 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ْ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َ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ْ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15474"/>
                  </a:ext>
                </a:extLst>
              </a:tr>
            </a:tbl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F9EA1F-7626-044B-B525-9335F975B22A}"/>
              </a:ext>
            </a:extLst>
          </p:cNvPr>
          <p:cNvSpPr txBox="1">
            <a:spLocks/>
          </p:cNvSpPr>
          <p:nvPr/>
        </p:nvSpPr>
        <p:spPr>
          <a:xfrm>
            <a:off x="629841" y="1268016"/>
            <a:ext cx="7688700" cy="367606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marR="0" lvl="1" indent="0" algn="ctr" defTabSz="6858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15950" marR="0" lvl="1" indent="0" algn="l" defTabSz="6858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648</Words>
  <Application>Microsoft Office PowerPoint</Application>
  <PresentationFormat>On-screen Show (16:9)</PresentationFormat>
  <Paragraphs>226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Wingdings</vt:lpstr>
      <vt:lpstr>Calibri Light</vt:lpstr>
      <vt:lpstr>Arial</vt:lpstr>
      <vt:lpstr>Calibri</vt:lpstr>
      <vt:lpstr>Times New Roman</vt:lpstr>
      <vt:lpstr>Celestial</vt:lpstr>
      <vt:lpstr>Office Theme</vt:lpstr>
      <vt:lpstr>1_Office Theme</vt:lpstr>
      <vt:lpstr>2_Office Theme</vt:lpstr>
      <vt:lpstr>Simple Light</vt:lpstr>
      <vt:lpstr>Diacritization of Arabic Text</vt:lpstr>
      <vt:lpstr>introduction</vt:lpstr>
      <vt:lpstr>Problem Statement</vt:lpstr>
      <vt:lpstr>Diacritic on the Last Letter</vt:lpstr>
      <vt:lpstr>Diacritics on Other Letters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&amp; results</vt:lpstr>
      <vt:lpstr>Training Details</vt:lpstr>
      <vt:lpstr>Testing Details</vt:lpstr>
      <vt:lpstr>Techniques That Were Implemented</vt:lpstr>
      <vt:lpstr>Results </vt:lpstr>
      <vt:lpstr>Comparison</vt:lpstr>
      <vt:lpstr>Future work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Diacritization of Arabic Text</dc:title>
  <dc:creator>Ali, A. (Hadi)</dc:creator>
  <cp:lastModifiedBy>HADI AHMAD ALI - 08792</cp:lastModifiedBy>
  <cp:revision>80</cp:revision>
  <dcterms:created xsi:type="dcterms:W3CDTF">2019-10-17T15:49:55Z</dcterms:created>
  <dcterms:modified xsi:type="dcterms:W3CDTF">2020-06-12T04:29:39Z</dcterms:modified>
</cp:coreProperties>
</file>