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7" r:id="rId3"/>
    <p:sldId id="257" r:id="rId4"/>
    <p:sldId id="277" r:id="rId5"/>
    <p:sldId id="269" r:id="rId6"/>
    <p:sldId id="270" r:id="rId7"/>
    <p:sldId id="289" r:id="rId8"/>
    <p:sldId id="288" r:id="rId9"/>
    <p:sldId id="281" r:id="rId10"/>
    <p:sldId id="282" r:id="rId11"/>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40" y="43"/>
      </p:cViewPr>
      <p:guideLst>
        <p:guide orient="horz" pos="2880"/>
        <p:guide pos="21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903A7A2C-5F6A-4654-9597-E916DC240A19}" type="datetimeFigureOut">
              <a:rPr lang="en-IN" smtClean="0"/>
              <a:t>13-09-2025</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B0B69C8E-C2C9-4507-86E6-FB553A836870}" type="slidenum">
              <a:rPr lang="en-IN" smtClean="0"/>
              <a:t>‹#›</a:t>
            </a:fld>
            <a:endParaRPr lang="en-IN"/>
          </a:p>
        </p:txBody>
      </p:sp>
    </p:spTree>
    <p:extLst>
      <p:ext uri="{BB962C8B-B14F-4D97-AF65-F5344CB8AC3E}">
        <p14:creationId xmlns:p14="http://schemas.microsoft.com/office/powerpoint/2010/main" val="1856332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B69C8E-C2C9-4507-86E6-FB553A836870}" type="slidenum">
              <a:rPr lang="en-IN" smtClean="0"/>
              <a:t>5</a:t>
            </a:fld>
            <a:endParaRPr lang="en-IN"/>
          </a:p>
        </p:txBody>
      </p:sp>
    </p:spTree>
    <p:extLst>
      <p:ext uri="{BB962C8B-B14F-4D97-AF65-F5344CB8AC3E}">
        <p14:creationId xmlns:p14="http://schemas.microsoft.com/office/powerpoint/2010/main" val="223987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B69C8E-C2C9-4507-86E6-FB553A836870}" type="slidenum">
              <a:rPr lang="en-IN" smtClean="0"/>
              <a:t>6</a:t>
            </a:fld>
            <a:endParaRPr lang="en-IN"/>
          </a:p>
        </p:txBody>
      </p:sp>
    </p:spTree>
    <p:extLst>
      <p:ext uri="{BB962C8B-B14F-4D97-AF65-F5344CB8AC3E}">
        <p14:creationId xmlns:p14="http://schemas.microsoft.com/office/powerpoint/2010/main" val="2144685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B69C8E-C2C9-4507-86E6-FB553A836870}" type="slidenum">
              <a:rPr lang="en-IN" smtClean="0"/>
              <a:t>7</a:t>
            </a:fld>
            <a:endParaRPr lang="en-IN"/>
          </a:p>
        </p:txBody>
      </p:sp>
    </p:spTree>
    <p:extLst>
      <p:ext uri="{BB962C8B-B14F-4D97-AF65-F5344CB8AC3E}">
        <p14:creationId xmlns:p14="http://schemas.microsoft.com/office/powerpoint/2010/main" val="114021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97050" y="850900"/>
            <a:ext cx="3733800" cy="794576"/>
          </a:xfrm>
          <a:prstGeom prst="rect">
            <a:avLst/>
          </a:prstGeom>
        </p:spPr>
        <p:txBody>
          <a:bodyPr vert="horz" wrap="square" lIns="0" tIns="12700" rIns="0" bIns="0" rtlCol="0">
            <a:spAutoFit/>
          </a:bodyPr>
          <a:lstStyle/>
          <a:p>
            <a:pPr marL="50800" algn="ctr">
              <a:lnSpc>
                <a:spcPct val="100000"/>
              </a:lnSpc>
              <a:spcBef>
                <a:spcPts val="100"/>
              </a:spcBef>
            </a:pPr>
            <a:r>
              <a:rPr lang="en-US" sz="2000" b="1" spc="-45" dirty="0">
                <a:latin typeface="Calibri"/>
                <a:cs typeface="Calibri"/>
              </a:rPr>
              <a:t>Saqib Gulam Hussain Shaikh</a:t>
            </a:r>
            <a:endParaRPr sz="2000" b="1" dirty="0">
              <a:latin typeface="Calibri"/>
              <a:cs typeface="Calibri"/>
            </a:endParaRPr>
          </a:p>
          <a:p>
            <a:pPr marL="50800" marR="43180" algn="ctr">
              <a:lnSpc>
                <a:spcPct val="176400"/>
              </a:lnSpc>
              <a:spcBef>
                <a:spcPts val="5"/>
              </a:spcBef>
            </a:pPr>
            <a:r>
              <a:rPr lang="en-US" sz="2000" b="1" dirty="0">
                <a:latin typeface="Calibri"/>
                <a:cs typeface="Calibri"/>
              </a:rPr>
              <a:t>  Pizza Sales Analysis Report</a:t>
            </a:r>
            <a:endParaRPr sz="2000" b="1" dirty="0">
              <a:latin typeface="Calibri"/>
              <a:cs typeface="Calibri"/>
            </a:endParaRPr>
          </a:p>
        </p:txBody>
      </p:sp>
      <p:sp>
        <p:nvSpPr>
          <p:cNvPr id="4" name="Rectangle 3">
            <a:extLst>
              <a:ext uri="{FF2B5EF4-FFF2-40B4-BE49-F238E27FC236}">
                <a16:creationId xmlns:a16="http://schemas.microsoft.com/office/drawing/2014/main" id="{5CD468E0-888D-4F2F-B05C-190545916348}"/>
              </a:ext>
            </a:extLst>
          </p:cNvPr>
          <p:cNvSpPr/>
          <p:nvPr/>
        </p:nvSpPr>
        <p:spPr>
          <a:xfrm>
            <a:off x="577850" y="1917700"/>
            <a:ext cx="6369050" cy="8340745"/>
          </a:xfrm>
          <a:prstGeom prst="rect">
            <a:avLst/>
          </a:prstGeom>
        </p:spPr>
        <p:txBody>
          <a:bodyPr wrap="square">
            <a:spAutoFit/>
          </a:bodyPr>
          <a:lstStyle/>
          <a:p>
            <a:r>
              <a:rPr lang="en-US" b="1" dirty="0"/>
              <a:t> Introduction:</a:t>
            </a:r>
          </a:p>
          <a:p>
            <a:endParaRPr lang="en-US" sz="1400" dirty="0"/>
          </a:p>
          <a:p>
            <a:endParaRPr lang="en-US" sz="1400" dirty="0"/>
          </a:p>
          <a:p>
            <a:r>
              <a:rPr lang="en-US" sz="1400" b="1" dirty="0"/>
              <a:t>Introduction</a:t>
            </a:r>
          </a:p>
          <a:p>
            <a:r>
              <a:rPr lang="en-US" sz="1400" dirty="0"/>
              <a:t>Hi! I made this Pizza Sales Dashboard in Power BI with the dataset I’ve been provided by Unified Mentors.</a:t>
            </a:r>
          </a:p>
          <a:p>
            <a:endParaRPr lang="en-US" sz="1400" dirty="0"/>
          </a:p>
          <a:p>
            <a:r>
              <a:rPr lang="en-US" sz="1400" dirty="0"/>
              <a:t>The goal of this Power BI project is to analyze pizza sales across different dates, times, and product categories by using metrics such as order volume, revenue, and average order value, TO help find opportunities to drive more sales &amp; work more efficiently.</a:t>
            </a:r>
          </a:p>
          <a:p>
            <a:endParaRPr lang="en-US" sz="1400" dirty="0"/>
          </a:p>
          <a:p>
            <a:r>
              <a:rPr lang="en-US" sz="1400" dirty="0"/>
              <a:t>This study will help us get a clearer picture of customer demand patterns and give useful insights into sales performance and restaurant operations.</a:t>
            </a:r>
          </a:p>
          <a:p>
            <a:endParaRPr lang="en-US" sz="1400" dirty="0"/>
          </a:p>
          <a:p>
            <a:br>
              <a:rPr lang="en-US" sz="1400" dirty="0"/>
            </a:br>
            <a:r>
              <a:rPr lang="en-US" sz="1400" b="1" dirty="0"/>
              <a:t>Data: </a:t>
            </a:r>
            <a:r>
              <a:rPr lang="en-US" sz="1400" dirty="0"/>
              <a:t>About Dataset Contents, This pizza sales dataset make up 12 relevant features: </a:t>
            </a:r>
          </a:p>
          <a:p>
            <a:r>
              <a:rPr lang="en-US" sz="1400" dirty="0"/>
              <a:t>● </a:t>
            </a:r>
            <a:r>
              <a:rPr lang="en-US" sz="1400" dirty="0" err="1"/>
              <a:t>order_id</a:t>
            </a:r>
            <a:r>
              <a:rPr lang="en-US" sz="1400" dirty="0"/>
              <a:t>: Unique identifier for each order placed by a table </a:t>
            </a:r>
          </a:p>
          <a:p>
            <a:r>
              <a:rPr lang="en-US" sz="1400" dirty="0"/>
              <a:t>● </a:t>
            </a:r>
            <a:r>
              <a:rPr lang="en-US" sz="1400" dirty="0" err="1"/>
              <a:t>order_details_id</a:t>
            </a:r>
            <a:r>
              <a:rPr lang="en-US" sz="1400" dirty="0"/>
              <a:t>: Unique identifier for each pizza placed within each order (pizzas of the same type and size are kept in the same row, and the quantity increases) </a:t>
            </a:r>
          </a:p>
          <a:p>
            <a:r>
              <a:rPr lang="en-US" sz="1400" dirty="0"/>
              <a:t>● </a:t>
            </a:r>
            <a:r>
              <a:rPr lang="en-US" sz="1400" dirty="0" err="1"/>
              <a:t>pizza_id</a:t>
            </a:r>
            <a:r>
              <a:rPr lang="en-US" sz="1400" dirty="0"/>
              <a:t>: Unique key identifier that ties the pizza ordered to its details, like size and price </a:t>
            </a:r>
          </a:p>
          <a:p>
            <a:r>
              <a:rPr lang="en-US" sz="1400" dirty="0"/>
              <a:t>● quantity: Quantity ordered for each pizza of the same type and size </a:t>
            </a:r>
          </a:p>
          <a:p>
            <a:r>
              <a:rPr lang="en-US" sz="1400" dirty="0"/>
              <a:t>● </a:t>
            </a:r>
            <a:r>
              <a:rPr lang="en-US" sz="1400" dirty="0" err="1"/>
              <a:t>order_date</a:t>
            </a:r>
            <a:r>
              <a:rPr lang="en-US" sz="1400" dirty="0"/>
              <a:t>: Date the order was placed (entered into the system prior to cooking &amp; serving) </a:t>
            </a:r>
          </a:p>
          <a:p>
            <a:r>
              <a:rPr lang="en-US" sz="1400" dirty="0"/>
              <a:t>● </a:t>
            </a:r>
            <a:r>
              <a:rPr lang="en-US" sz="1400" dirty="0" err="1"/>
              <a:t>order_time</a:t>
            </a:r>
            <a:r>
              <a:rPr lang="en-US" sz="1400" dirty="0"/>
              <a:t>: Time the order was placed (entered into the system prior to cooking &amp; serving) </a:t>
            </a:r>
          </a:p>
          <a:p>
            <a:r>
              <a:rPr lang="en-US" sz="1400" dirty="0"/>
              <a:t>● </a:t>
            </a:r>
            <a:r>
              <a:rPr lang="en-US" sz="1400" dirty="0" err="1"/>
              <a:t>unit_price</a:t>
            </a:r>
            <a:r>
              <a:rPr lang="en-US" sz="1400" dirty="0"/>
              <a:t>: Price of the pizza in USD </a:t>
            </a:r>
          </a:p>
          <a:p>
            <a:r>
              <a:rPr lang="en-US" sz="1400" dirty="0"/>
              <a:t>● </a:t>
            </a:r>
            <a:r>
              <a:rPr lang="en-US" sz="1400" dirty="0" err="1"/>
              <a:t>total_price</a:t>
            </a:r>
            <a:r>
              <a:rPr lang="en-US" sz="1400" dirty="0"/>
              <a:t>: </a:t>
            </a:r>
            <a:r>
              <a:rPr lang="en-US" sz="1400" dirty="0" err="1"/>
              <a:t>unit_price</a:t>
            </a:r>
            <a:r>
              <a:rPr lang="en-US" sz="1400" dirty="0"/>
              <a:t> * quantity </a:t>
            </a:r>
          </a:p>
          <a:p>
            <a:r>
              <a:rPr lang="en-US" sz="1400" dirty="0"/>
              <a:t>● </a:t>
            </a:r>
            <a:r>
              <a:rPr lang="en-US" sz="1400" dirty="0" err="1"/>
              <a:t>pizza_size</a:t>
            </a:r>
            <a:r>
              <a:rPr lang="en-US" sz="1400" dirty="0"/>
              <a:t>: Size of the pizza (Small, Medium, Large, X Large, or XX Large) </a:t>
            </a:r>
          </a:p>
          <a:p>
            <a:r>
              <a:rPr lang="en-US" sz="1400" dirty="0"/>
              <a:t>● </a:t>
            </a:r>
            <a:r>
              <a:rPr lang="en-US" sz="1400" dirty="0" err="1"/>
              <a:t>pizza_type</a:t>
            </a:r>
            <a:r>
              <a:rPr lang="en-US" sz="1400" dirty="0"/>
              <a:t>: Unique key identifier that ties the pizza ordered to its details, like size and price </a:t>
            </a:r>
          </a:p>
          <a:p>
            <a:r>
              <a:rPr lang="en-US" sz="1400" dirty="0"/>
              <a:t>● </a:t>
            </a:r>
            <a:r>
              <a:rPr lang="en-US" sz="1400" dirty="0" err="1"/>
              <a:t>pizza_ingredients</a:t>
            </a:r>
            <a:r>
              <a:rPr lang="en-US" sz="1400" dirty="0"/>
              <a:t>: ingredients used in the pizza as shown in the menu (they all include Mozzarella Cheese, even if not specified; and they all include Tomato Sauce, unless another sauce is specified) </a:t>
            </a:r>
          </a:p>
          <a:p>
            <a:r>
              <a:rPr lang="en-US" sz="1400" dirty="0"/>
              <a:t>● </a:t>
            </a:r>
            <a:r>
              <a:rPr lang="en-US" sz="1400" dirty="0" err="1"/>
              <a:t>pizza_name</a:t>
            </a:r>
            <a:r>
              <a:rPr lang="en-US" sz="1400" dirty="0"/>
              <a:t>: Name of the pizza as shown in the menu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E2B2DC-B22E-4D4A-8AA4-C74138CDA156}"/>
              </a:ext>
            </a:extLst>
          </p:cNvPr>
          <p:cNvSpPr/>
          <p:nvPr/>
        </p:nvSpPr>
        <p:spPr>
          <a:xfrm>
            <a:off x="273050" y="393700"/>
            <a:ext cx="7086600" cy="800219"/>
          </a:xfrm>
          <a:prstGeom prst="rect">
            <a:avLst/>
          </a:prstGeom>
        </p:spPr>
        <p:txBody>
          <a:bodyPr wrap="square">
            <a:spAutoFit/>
          </a:bodyPr>
          <a:lstStyle/>
          <a:p>
            <a:r>
              <a:rPr lang="en-US" sz="1600" b="1" dirty="0"/>
              <a:t>Final Dashboard</a:t>
            </a:r>
          </a:p>
          <a:p>
            <a:endParaRPr lang="en-US" sz="1600" b="1" dirty="0"/>
          </a:p>
          <a:p>
            <a:r>
              <a:rPr lang="en-IN" sz="1400" b="1" dirty="0"/>
              <a:t>2: Revenue Details Page:</a:t>
            </a:r>
          </a:p>
        </p:txBody>
      </p:sp>
      <p:sp>
        <p:nvSpPr>
          <p:cNvPr id="7" name="object 3">
            <a:extLst>
              <a:ext uri="{FF2B5EF4-FFF2-40B4-BE49-F238E27FC236}">
                <a16:creationId xmlns:a16="http://schemas.microsoft.com/office/drawing/2014/main" id="{FA649ED7-7C34-4487-BE5C-84A08EB329F4}"/>
              </a:ext>
            </a:extLst>
          </p:cNvPr>
          <p:cNvSpPr txBox="1"/>
          <p:nvPr/>
        </p:nvSpPr>
        <p:spPr>
          <a:xfrm>
            <a:off x="3092450" y="6565901"/>
            <a:ext cx="1219200" cy="320601"/>
          </a:xfrm>
          <a:prstGeom prst="rect">
            <a:avLst/>
          </a:prstGeom>
        </p:spPr>
        <p:txBody>
          <a:bodyPr vert="horz" wrap="square" lIns="0" tIns="12700" rIns="0" bIns="0" rtlCol="0" anchor="ctr">
            <a:spAutoFit/>
          </a:bodyPr>
          <a:lstStyle/>
          <a:p>
            <a:pPr marL="12700" algn="ctr">
              <a:lnSpc>
                <a:spcPct val="100000"/>
              </a:lnSpc>
              <a:spcBef>
                <a:spcPts val="100"/>
              </a:spcBef>
            </a:pPr>
            <a:r>
              <a:rPr lang="en-US" sz="2000" b="1" dirty="0">
                <a:latin typeface="Calibri"/>
                <a:cs typeface="Calibri"/>
              </a:rPr>
              <a:t>Thank You</a:t>
            </a:r>
            <a:endParaRPr sz="2000" b="1" dirty="0">
              <a:latin typeface="Calibri"/>
              <a:cs typeface="Calibri"/>
            </a:endParaRPr>
          </a:p>
        </p:txBody>
      </p:sp>
      <p:pic>
        <p:nvPicPr>
          <p:cNvPr id="2" name="Picture 1">
            <a:extLst>
              <a:ext uri="{FF2B5EF4-FFF2-40B4-BE49-F238E27FC236}">
                <a16:creationId xmlns:a16="http://schemas.microsoft.com/office/drawing/2014/main" id="{C1D3C362-1FEE-4357-9A5F-984BBB961BC8}"/>
              </a:ext>
            </a:extLst>
          </p:cNvPr>
          <p:cNvPicPr>
            <a:picLocks noChangeAspect="1"/>
          </p:cNvPicPr>
          <p:nvPr/>
        </p:nvPicPr>
        <p:blipFill>
          <a:blip r:embed="rId2"/>
          <a:stretch>
            <a:fillRect/>
          </a:stretch>
        </p:blipFill>
        <p:spPr>
          <a:xfrm>
            <a:off x="120650" y="1382149"/>
            <a:ext cx="7320463" cy="4726551"/>
          </a:xfrm>
          <a:prstGeom prst="rect">
            <a:avLst/>
          </a:prstGeom>
        </p:spPr>
      </p:pic>
    </p:spTree>
    <p:extLst>
      <p:ext uri="{BB962C8B-B14F-4D97-AF65-F5344CB8AC3E}">
        <p14:creationId xmlns:p14="http://schemas.microsoft.com/office/powerpoint/2010/main" val="70538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D468E0-888D-4F2F-B05C-190545916348}"/>
              </a:ext>
            </a:extLst>
          </p:cNvPr>
          <p:cNvSpPr/>
          <p:nvPr/>
        </p:nvSpPr>
        <p:spPr>
          <a:xfrm>
            <a:off x="577850" y="393700"/>
            <a:ext cx="6369050" cy="4247317"/>
          </a:xfrm>
          <a:prstGeom prst="rect">
            <a:avLst/>
          </a:prstGeom>
        </p:spPr>
        <p:txBody>
          <a:bodyPr wrap="square">
            <a:spAutoFit/>
          </a:bodyPr>
          <a:lstStyle/>
          <a:p>
            <a:endParaRPr lang="en-US" sz="1400" dirty="0"/>
          </a:p>
          <a:p>
            <a:r>
              <a:rPr lang="en-US" b="1" dirty="0"/>
              <a:t>Problem Statement:</a:t>
            </a:r>
          </a:p>
          <a:p>
            <a:br>
              <a:rPr lang="en-US" sz="1400" dirty="0"/>
            </a:br>
            <a:r>
              <a:rPr lang="en-US" sz="1400" dirty="0"/>
              <a:t>Plato’s Pizza have collected sales data for the past year, and the restaurant would like to use this information to improve its business. </a:t>
            </a:r>
          </a:p>
          <a:p>
            <a:endParaRPr lang="en-US" sz="1400" dirty="0"/>
          </a:p>
          <a:p>
            <a:r>
              <a:rPr lang="en-US" sz="1400" dirty="0"/>
              <a:t>By analyzing the dataset provided, we can understand customer behavior, sales trends, and operational efficiency.</a:t>
            </a:r>
          </a:p>
          <a:p>
            <a:endParaRPr lang="en-US" sz="1400" dirty="0"/>
          </a:p>
          <a:p>
            <a:endParaRPr lang="en-US" sz="1400" dirty="0"/>
          </a:p>
          <a:p>
            <a:r>
              <a:rPr lang="en-US" sz="1400" b="1" dirty="0"/>
              <a:t>Here are some questions that we’d like to be able to answer:</a:t>
            </a:r>
          </a:p>
          <a:p>
            <a:endParaRPr lang="en-US" sz="1400" b="1" dirty="0"/>
          </a:p>
          <a:p>
            <a:r>
              <a:rPr lang="en-US" sz="1400" dirty="0"/>
              <a:t>What days and times do we tend to be busiest?</a:t>
            </a:r>
          </a:p>
          <a:p>
            <a:r>
              <a:rPr lang="en-US" sz="1400" dirty="0"/>
              <a:t>How many pizzas are we making during peak periods?</a:t>
            </a:r>
          </a:p>
          <a:p>
            <a:r>
              <a:rPr lang="en-US" sz="1400" dirty="0"/>
              <a:t>What are our best and worst-selling pizzas?</a:t>
            </a:r>
          </a:p>
          <a:p>
            <a:r>
              <a:rPr lang="en-US" sz="1400" dirty="0"/>
              <a:t>What’s our average order value?</a:t>
            </a:r>
          </a:p>
          <a:p>
            <a:r>
              <a:rPr lang="en-US" sz="1400" dirty="0"/>
              <a:t>How well are we utilizing our seating capacity? (we have 15 tables and 60 seats)</a:t>
            </a:r>
          </a:p>
          <a:p>
            <a:endParaRPr lang="en-US" sz="1400" dirty="0"/>
          </a:p>
        </p:txBody>
      </p:sp>
    </p:spTree>
    <p:extLst>
      <p:ext uri="{BB962C8B-B14F-4D97-AF65-F5344CB8AC3E}">
        <p14:creationId xmlns:p14="http://schemas.microsoft.com/office/powerpoint/2010/main" val="224482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273050" y="393700"/>
            <a:ext cx="6400800" cy="715581"/>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Task 1: Data Import and Preparation</a:t>
            </a:r>
          </a:p>
          <a:p>
            <a:pPr marL="12700">
              <a:lnSpc>
                <a:spcPct val="100000"/>
              </a:lnSpc>
              <a:spcBef>
                <a:spcPts val="100"/>
              </a:spcBef>
            </a:pPr>
            <a:endParaRPr lang="en-US" sz="1200" dirty="0">
              <a:latin typeface="Calibri"/>
              <a:cs typeface="Calibri"/>
            </a:endParaRPr>
          </a:p>
          <a:p>
            <a:pPr marL="12700">
              <a:lnSpc>
                <a:spcPct val="100000"/>
              </a:lnSpc>
              <a:spcBef>
                <a:spcPts val="100"/>
              </a:spcBef>
            </a:pPr>
            <a:r>
              <a:rPr lang="en-US" sz="1400" dirty="0">
                <a:latin typeface="Calibri"/>
                <a:cs typeface="Calibri"/>
              </a:rPr>
              <a:t>Connect to Data: Importing Data</a:t>
            </a:r>
          </a:p>
        </p:txBody>
      </p:sp>
      <p:pic>
        <p:nvPicPr>
          <p:cNvPr id="3" name="Picture 2">
            <a:extLst>
              <a:ext uri="{FF2B5EF4-FFF2-40B4-BE49-F238E27FC236}">
                <a16:creationId xmlns:a16="http://schemas.microsoft.com/office/drawing/2014/main" id="{032B887B-7B87-43A4-A89E-37BA39661178}"/>
              </a:ext>
            </a:extLst>
          </p:cNvPr>
          <p:cNvPicPr>
            <a:picLocks noChangeAspect="1"/>
          </p:cNvPicPr>
          <p:nvPr/>
        </p:nvPicPr>
        <p:blipFill>
          <a:blip r:embed="rId2"/>
          <a:stretch>
            <a:fillRect/>
          </a:stretch>
        </p:blipFill>
        <p:spPr>
          <a:xfrm>
            <a:off x="196850" y="1231900"/>
            <a:ext cx="7086600" cy="43089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273050" y="393700"/>
            <a:ext cx="6400800" cy="289823"/>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Data cleansing</a:t>
            </a:r>
          </a:p>
        </p:txBody>
      </p:sp>
      <p:sp>
        <p:nvSpPr>
          <p:cNvPr id="9" name="object 2">
            <a:extLst>
              <a:ext uri="{FF2B5EF4-FFF2-40B4-BE49-F238E27FC236}">
                <a16:creationId xmlns:a16="http://schemas.microsoft.com/office/drawing/2014/main" id="{2CCFEC35-AACF-47C5-B2C8-868455C08366}"/>
              </a:ext>
            </a:extLst>
          </p:cNvPr>
          <p:cNvSpPr txBox="1"/>
          <p:nvPr/>
        </p:nvSpPr>
        <p:spPr>
          <a:xfrm>
            <a:off x="273050" y="850900"/>
            <a:ext cx="6781800" cy="2028761"/>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Calibri"/>
                <a:cs typeface="Calibri"/>
              </a:rPr>
              <a:t>In order to clean the data:</a:t>
            </a:r>
            <a:br>
              <a:rPr lang="en-US" sz="1400" dirty="0">
                <a:latin typeface="Calibri"/>
                <a:cs typeface="Calibri"/>
              </a:rPr>
            </a:br>
            <a:r>
              <a:rPr lang="en-US" sz="1400" dirty="0">
                <a:latin typeface="Calibri"/>
                <a:cs typeface="Calibri"/>
              </a:rPr>
              <a:t>1) I’ve changed the unit price date type to currency.</a:t>
            </a:r>
          </a:p>
          <a:p>
            <a:pPr marL="12700">
              <a:lnSpc>
                <a:spcPct val="100000"/>
              </a:lnSpc>
              <a:spcBef>
                <a:spcPts val="100"/>
              </a:spcBef>
            </a:pPr>
            <a:r>
              <a:rPr lang="en-US" sz="1400" dirty="0">
                <a:latin typeface="Calibri"/>
                <a:cs typeface="Calibri"/>
              </a:rPr>
              <a:t>2) Extracted Time</a:t>
            </a:r>
          </a:p>
          <a:p>
            <a:pPr marL="12700">
              <a:lnSpc>
                <a:spcPct val="100000"/>
              </a:lnSpc>
              <a:spcBef>
                <a:spcPts val="100"/>
              </a:spcBef>
            </a:pPr>
            <a:r>
              <a:rPr lang="en-US" sz="1400" dirty="0">
                <a:latin typeface="Calibri"/>
                <a:cs typeface="Calibri"/>
              </a:rPr>
              <a:t>3) Inserted a Custom Column = Day of the week </a:t>
            </a:r>
            <a:br>
              <a:rPr lang="en-US" sz="1400" dirty="0">
                <a:latin typeface="Calibri"/>
                <a:cs typeface="Calibri"/>
              </a:rPr>
            </a:br>
            <a:r>
              <a:rPr lang="en-US" sz="1400" dirty="0">
                <a:latin typeface="Calibri"/>
                <a:cs typeface="Calibri"/>
              </a:rPr>
              <a:t>By using Formula: </a:t>
            </a:r>
            <a:r>
              <a:rPr lang="en-US" sz="1400" dirty="0" err="1">
                <a:latin typeface="Calibri"/>
                <a:cs typeface="Calibri"/>
              </a:rPr>
              <a:t>Date.DayOfWeek</a:t>
            </a:r>
            <a:r>
              <a:rPr lang="en-US" sz="1400" dirty="0">
                <a:latin typeface="Calibri"/>
                <a:cs typeface="Calibri"/>
              </a:rPr>
              <a:t>([</a:t>
            </a:r>
            <a:r>
              <a:rPr lang="en-US" sz="1400" dirty="0" err="1">
                <a:latin typeface="Calibri"/>
                <a:cs typeface="Calibri"/>
              </a:rPr>
              <a:t>order_date</a:t>
            </a:r>
            <a:r>
              <a:rPr lang="en-US" sz="1400" dirty="0">
                <a:latin typeface="Calibri"/>
                <a:cs typeface="Calibri"/>
              </a:rPr>
              <a:t>])</a:t>
            </a:r>
          </a:p>
          <a:p>
            <a:pPr marL="12700">
              <a:lnSpc>
                <a:spcPct val="100000"/>
              </a:lnSpc>
              <a:spcBef>
                <a:spcPts val="100"/>
              </a:spcBef>
            </a:pPr>
            <a:r>
              <a:rPr lang="en-US" sz="1400" dirty="0">
                <a:latin typeface="Calibri"/>
                <a:cs typeface="Calibri"/>
              </a:rPr>
              <a:t>4) Inserted Day Name</a:t>
            </a:r>
          </a:p>
          <a:p>
            <a:pPr marL="12700">
              <a:lnSpc>
                <a:spcPct val="100000"/>
              </a:lnSpc>
              <a:spcBef>
                <a:spcPts val="100"/>
              </a:spcBef>
            </a:pPr>
            <a:r>
              <a:rPr lang="en-US" sz="1400" dirty="0">
                <a:latin typeface="Calibri"/>
                <a:cs typeface="Calibri"/>
              </a:rPr>
              <a:t>5) Inserted an Hour Column. By using Formula: </a:t>
            </a:r>
            <a:r>
              <a:rPr lang="en-US" sz="1400" dirty="0" err="1">
                <a:latin typeface="Calibri"/>
                <a:cs typeface="Calibri"/>
              </a:rPr>
              <a:t>Time.Hour</a:t>
            </a:r>
            <a:r>
              <a:rPr lang="en-US" sz="1400" dirty="0">
                <a:latin typeface="Calibri"/>
                <a:cs typeface="Calibri"/>
              </a:rPr>
              <a:t>([</a:t>
            </a:r>
            <a:r>
              <a:rPr lang="en-US" sz="1400" dirty="0" err="1">
                <a:latin typeface="Calibri"/>
                <a:cs typeface="Calibri"/>
              </a:rPr>
              <a:t>order_time</a:t>
            </a:r>
            <a:r>
              <a:rPr lang="en-US" sz="1400" dirty="0">
                <a:latin typeface="Calibri"/>
                <a:cs typeface="Calibri"/>
              </a:rPr>
              <a:t>])</a:t>
            </a:r>
          </a:p>
          <a:p>
            <a:pPr marL="12700">
              <a:lnSpc>
                <a:spcPct val="100000"/>
              </a:lnSpc>
              <a:spcBef>
                <a:spcPts val="100"/>
              </a:spcBef>
            </a:pPr>
            <a:endParaRPr lang="en-US" sz="1400" dirty="0">
              <a:latin typeface="Calibri"/>
              <a:cs typeface="Calibri"/>
            </a:endParaRPr>
          </a:p>
          <a:p>
            <a:pPr marL="12700">
              <a:lnSpc>
                <a:spcPct val="100000"/>
              </a:lnSpc>
              <a:spcBef>
                <a:spcPts val="100"/>
              </a:spcBef>
            </a:pPr>
            <a:r>
              <a:rPr lang="en-US" sz="1400" dirty="0">
                <a:latin typeface="Calibri"/>
                <a:cs typeface="Calibri"/>
              </a:rPr>
              <a:t>After the Data Cleansing we have ourselves Data looking like this:</a:t>
            </a:r>
          </a:p>
        </p:txBody>
      </p:sp>
      <p:pic>
        <p:nvPicPr>
          <p:cNvPr id="3" name="Picture 2">
            <a:extLst>
              <a:ext uri="{FF2B5EF4-FFF2-40B4-BE49-F238E27FC236}">
                <a16:creationId xmlns:a16="http://schemas.microsoft.com/office/drawing/2014/main" id="{E2CC256E-C9E4-4F20-8BCA-93DE8F7129FD}"/>
              </a:ext>
            </a:extLst>
          </p:cNvPr>
          <p:cNvPicPr>
            <a:picLocks noChangeAspect="1"/>
          </p:cNvPicPr>
          <p:nvPr/>
        </p:nvPicPr>
        <p:blipFill>
          <a:blip r:embed="rId2"/>
          <a:stretch>
            <a:fillRect/>
          </a:stretch>
        </p:blipFill>
        <p:spPr>
          <a:xfrm>
            <a:off x="120650" y="3060700"/>
            <a:ext cx="7283450" cy="933977"/>
          </a:xfrm>
          <a:prstGeom prst="rect">
            <a:avLst/>
          </a:prstGeom>
        </p:spPr>
      </p:pic>
      <p:pic>
        <p:nvPicPr>
          <p:cNvPr id="4" name="Picture 3">
            <a:extLst>
              <a:ext uri="{FF2B5EF4-FFF2-40B4-BE49-F238E27FC236}">
                <a16:creationId xmlns:a16="http://schemas.microsoft.com/office/drawing/2014/main" id="{A92CD0A0-EBDA-4FBE-BB2B-DEBCC46926EB}"/>
              </a:ext>
            </a:extLst>
          </p:cNvPr>
          <p:cNvPicPr>
            <a:picLocks noChangeAspect="1"/>
          </p:cNvPicPr>
          <p:nvPr/>
        </p:nvPicPr>
        <p:blipFill>
          <a:blip r:embed="rId3"/>
          <a:stretch>
            <a:fillRect/>
          </a:stretch>
        </p:blipFill>
        <p:spPr>
          <a:xfrm>
            <a:off x="120650" y="4279900"/>
            <a:ext cx="7283450" cy="1329828"/>
          </a:xfrm>
          <a:prstGeom prst="rect">
            <a:avLst/>
          </a:prstGeom>
        </p:spPr>
      </p:pic>
    </p:spTree>
    <p:extLst>
      <p:ext uri="{BB962C8B-B14F-4D97-AF65-F5344CB8AC3E}">
        <p14:creationId xmlns:p14="http://schemas.microsoft.com/office/powerpoint/2010/main" val="2986526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E8AE614-E4E2-4E3B-BB25-9500DD76EEA1}"/>
              </a:ext>
            </a:extLst>
          </p:cNvPr>
          <p:cNvSpPr txBox="1"/>
          <p:nvPr/>
        </p:nvSpPr>
        <p:spPr>
          <a:xfrm>
            <a:off x="196850" y="241300"/>
            <a:ext cx="6400800" cy="1492716"/>
          </a:xfrm>
          <a:prstGeom prst="rect">
            <a:avLst/>
          </a:prstGeom>
        </p:spPr>
        <p:txBody>
          <a:bodyPr vert="horz" wrap="square" lIns="0" tIns="12700" rIns="0" bIns="0" rtlCol="0">
            <a:spAutoFit/>
          </a:bodyPr>
          <a:lstStyle/>
          <a:p>
            <a:pPr marL="12700">
              <a:lnSpc>
                <a:spcPct val="100000"/>
              </a:lnSpc>
              <a:spcBef>
                <a:spcPts val="100"/>
              </a:spcBef>
            </a:pPr>
            <a:r>
              <a:rPr lang="en-US" b="1" dirty="0">
                <a:latin typeface="Calibri"/>
                <a:cs typeface="Calibri"/>
              </a:rPr>
              <a:t>Step 2: Creating Basic Chart</a:t>
            </a:r>
          </a:p>
          <a:p>
            <a:pPr marL="12700">
              <a:lnSpc>
                <a:spcPct val="100000"/>
              </a:lnSpc>
              <a:spcBef>
                <a:spcPts val="100"/>
              </a:spcBef>
            </a:pPr>
            <a:endParaRPr lang="en-US" b="1" dirty="0">
              <a:latin typeface="Calibri"/>
              <a:cs typeface="Calibri"/>
            </a:endParaRPr>
          </a:p>
          <a:p>
            <a:pPr marL="12700">
              <a:lnSpc>
                <a:spcPct val="100000"/>
              </a:lnSpc>
              <a:spcBef>
                <a:spcPts val="100"/>
              </a:spcBef>
            </a:pPr>
            <a:r>
              <a:rPr lang="en-US" sz="1400" b="1" dirty="0">
                <a:latin typeface="Calibri"/>
                <a:cs typeface="Calibri"/>
              </a:rPr>
              <a:t>Total Revenue Over Time:</a:t>
            </a:r>
            <a:endParaRPr lang="en-US" sz="1400" dirty="0">
              <a:latin typeface="Calibri"/>
              <a:cs typeface="Calibri"/>
            </a:endParaRPr>
          </a:p>
          <a:p>
            <a:pPr marL="12700">
              <a:lnSpc>
                <a:spcPct val="100000"/>
              </a:lnSpc>
              <a:spcBef>
                <a:spcPts val="100"/>
              </a:spcBef>
            </a:pPr>
            <a:r>
              <a:rPr lang="en-US" sz="1400" dirty="0">
                <a:latin typeface="Calibri"/>
                <a:cs typeface="Calibri"/>
              </a:rPr>
              <a:t>■ Drag Date to Columns.</a:t>
            </a:r>
          </a:p>
          <a:p>
            <a:pPr marL="12700">
              <a:lnSpc>
                <a:spcPct val="100000"/>
              </a:lnSpc>
              <a:spcBef>
                <a:spcPts val="100"/>
              </a:spcBef>
            </a:pPr>
            <a:r>
              <a:rPr lang="en-US" sz="1400" dirty="0">
                <a:latin typeface="Calibri"/>
                <a:cs typeface="Calibri"/>
              </a:rPr>
              <a:t>■ Drag Revenue to Rows.</a:t>
            </a:r>
          </a:p>
          <a:p>
            <a:pPr marL="12700">
              <a:lnSpc>
                <a:spcPct val="100000"/>
              </a:lnSpc>
              <a:spcBef>
                <a:spcPts val="100"/>
              </a:spcBef>
            </a:pPr>
            <a:r>
              <a:rPr lang="en-US" sz="1400" dirty="0">
                <a:latin typeface="Calibri"/>
                <a:cs typeface="Calibri"/>
              </a:rPr>
              <a:t>■ Change the chart type to a Line Chart.</a:t>
            </a:r>
          </a:p>
        </p:txBody>
      </p:sp>
      <p:sp>
        <p:nvSpPr>
          <p:cNvPr id="9" name="object 2">
            <a:extLst>
              <a:ext uri="{FF2B5EF4-FFF2-40B4-BE49-F238E27FC236}">
                <a16:creationId xmlns:a16="http://schemas.microsoft.com/office/drawing/2014/main" id="{AADFEBC8-AC2C-4C19-B7EC-810D7076DBA0}"/>
              </a:ext>
            </a:extLst>
          </p:cNvPr>
          <p:cNvSpPr txBox="1"/>
          <p:nvPr/>
        </p:nvSpPr>
        <p:spPr>
          <a:xfrm>
            <a:off x="425450" y="5651500"/>
            <a:ext cx="6400800" cy="913070"/>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Calibri"/>
                <a:cs typeface="Calibri"/>
              </a:rPr>
              <a:t>Revenue by Item:</a:t>
            </a:r>
          </a:p>
          <a:p>
            <a:pPr marL="12700">
              <a:lnSpc>
                <a:spcPct val="100000"/>
              </a:lnSpc>
              <a:spcBef>
                <a:spcPts val="100"/>
              </a:spcBef>
            </a:pPr>
            <a:r>
              <a:rPr lang="en-US" sz="1400" dirty="0">
                <a:latin typeface="Calibri"/>
                <a:cs typeface="Calibri"/>
              </a:rPr>
              <a:t>■ Drag Item to Columns.</a:t>
            </a:r>
          </a:p>
          <a:p>
            <a:pPr marL="12700">
              <a:lnSpc>
                <a:spcPct val="100000"/>
              </a:lnSpc>
              <a:spcBef>
                <a:spcPts val="100"/>
              </a:spcBef>
            </a:pPr>
            <a:r>
              <a:rPr lang="en-US" sz="1400" dirty="0">
                <a:latin typeface="Calibri"/>
                <a:cs typeface="Calibri"/>
              </a:rPr>
              <a:t>■ Drag Revenue to Rows.</a:t>
            </a:r>
          </a:p>
          <a:p>
            <a:pPr marL="12700">
              <a:lnSpc>
                <a:spcPct val="100000"/>
              </a:lnSpc>
              <a:spcBef>
                <a:spcPts val="100"/>
              </a:spcBef>
            </a:pPr>
            <a:r>
              <a:rPr lang="en-US" sz="1400" dirty="0">
                <a:latin typeface="Calibri"/>
                <a:cs typeface="Calibri"/>
              </a:rPr>
              <a:t>■ Use a Bar Chart to display revenue by item.</a:t>
            </a:r>
          </a:p>
        </p:txBody>
      </p:sp>
      <p:pic>
        <p:nvPicPr>
          <p:cNvPr id="2" name="Picture 1">
            <a:extLst>
              <a:ext uri="{FF2B5EF4-FFF2-40B4-BE49-F238E27FC236}">
                <a16:creationId xmlns:a16="http://schemas.microsoft.com/office/drawing/2014/main" id="{35566C71-D73E-430C-B07D-CEEDBB8362E9}"/>
              </a:ext>
            </a:extLst>
          </p:cNvPr>
          <p:cNvPicPr>
            <a:picLocks noChangeAspect="1"/>
          </p:cNvPicPr>
          <p:nvPr/>
        </p:nvPicPr>
        <p:blipFill>
          <a:blip r:embed="rId3"/>
          <a:stretch>
            <a:fillRect/>
          </a:stretch>
        </p:blipFill>
        <p:spPr>
          <a:xfrm>
            <a:off x="501650" y="1765300"/>
            <a:ext cx="6547703" cy="3603129"/>
          </a:xfrm>
          <a:prstGeom prst="rect">
            <a:avLst/>
          </a:prstGeom>
        </p:spPr>
      </p:pic>
      <p:pic>
        <p:nvPicPr>
          <p:cNvPr id="3" name="Picture 2">
            <a:extLst>
              <a:ext uri="{FF2B5EF4-FFF2-40B4-BE49-F238E27FC236}">
                <a16:creationId xmlns:a16="http://schemas.microsoft.com/office/drawing/2014/main" id="{60F10A79-C4E5-4362-AC52-44422988FEE3}"/>
              </a:ext>
            </a:extLst>
          </p:cNvPr>
          <p:cNvPicPr>
            <a:picLocks noChangeAspect="1"/>
          </p:cNvPicPr>
          <p:nvPr/>
        </p:nvPicPr>
        <p:blipFill>
          <a:blip r:embed="rId4"/>
          <a:stretch>
            <a:fillRect/>
          </a:stretch>
        </p:blipFill>
        <p:spPr>
          <a:xfrm>
            <a:off x="425450" y="6742803"/>
            <a:ext cx="6629400" cy="2947297"/>
          </a:xfrm>
          <a:prstGeom prst="rect">
            <a:avLst/>
          </a:prstGeom>
        </p:spPr>
      </p:pic>
      <p:sp>
        <p:nvSpPr>
          <p:cNvPr id="10" name="Rectangle 9">
            <a:extLst>
              <a:ext uri="{FF2B5EF4-FFF2-40B4-BE49-F238E27FC236}">
                <a16:creationId xmlns:a16="http://schemas.microsoft.com/office/drawing/2014/main" id="{DFECE042-E53B-4E7C-A0A8-319F5DE54BCD}"/>
              </a:ext>
            </a:extLst>
          </p:cNvPr>
          <p:cNvSpPr/>
          <p:nvPr/>
        </p:nvSpPr>
        <p:spPr>
          <a:xfrm>
            <a:off x="501650" y="9870301"/>
            <a:ext cx="6248400" cy="276999"/>
          </a:xfrm>
          <a:prstGeom prst="rect">
            <a:avLst/>
          </a:prstGeom>
        </p:spPr>
        <p:txBody>
          <a:bodyPr wrap="square">
            <a:spAutoFit/>
          </a:bodyPr>
          <a:lstStyle/>
          <a:p>
            <a:r>
              <a:rPr lang="en-US" sz="1200" dirty="0">
                <a:highlight>
                  <a:srgbClr val="FFFF00"/>
                </a:highlight>
              </a:rPr>
              <a:t>This charts can help us answer: What are our best and worst-selling pizzas?</a:t>
            </a:r>
          </a:p>
        </p:txBody>
      </p:sp>
    </p:spTree>
    <p:extLst>
      <p:ext uri="{BB962C8B-B14F-4D97-AF65-F5344CB8AC3E}">
        <p14:creationId xmlns:p14="http://schemas.microsoft.com/office/powerpoint/2010/main" val="252256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CD3829B-8C20-44AD-B273-EC404D57D54E}"/>
              </a:ext>
            </a:extLst>
          </p:cNvPr>
          <p:cNvSpPr txBox="1"/>
          <p:nvPr/>
        </p:nvSpPr>
        <p:spPr>
          <a:xfrm>
            <a:off x="425450" y="5118100"/>
            <a:ext cx="6400800" cy="1141338"/>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Calibri"/>
                <a:cs typeface="Calibri"/>
              </a:rPr>
              <a:t>Revenue by Time of Day:</a:t>
            </a:r>
          </a:p>
          <a:p>
            <a:pPr marL="12700">
              <a:spcBef>
                <a:spcPts val="100"/>
              </a:spcBef>
            </a:pPr>
            <a:r>
              <a:rPr lang="en-US" sz="1400" dirty="0">
                <a:latin typeface="Calibri"/>
                <a:cs typeface="Calibri"/>
              </a:rPr>
              <a:t>Here I’ve used the calculated field that I’ve created (hour of the day) :</a:t>
            </a:r>
          </a:p>
          <a:p>
            <a:pPr marL="12700">
              <a:lnSpc>
                <a:spcPct val="100000"/>
              </a:lnSpc>
              <a:spcBef>
                <a:spcPts val="100"/>
              </a:spcBef>
            </a:pPr>
            <a:r>
              <a:rPr lang="en-US" sz="1400" dirty="0">
                <a:latin typeface="Calibri"/>
                <a:cs typeface="Calibri"/>
              </a:rPr>
              <a:t>■ Drag Hour of Day to Columns.</a:t>
            </a:r>
          </a:p>
          <a:p>
            <a:pPr marL="12700">
              <a:lnSpc>
                <a:spcPct val="100000"/>
              </a:lnSpc>
              <a:spcBef>
                <a:spcPts val="100"/>
              </a:spcBef>
            </a:pPr>
            <a:r>
              <a:rPr lang="en-US" sz="1400" dirty="0">
                <a:latin typeface="Calibri"/>
                <a:cs typeface="Calibri"/>
              </a:rPr>
              <a:t>■ Drag Revenue to Rows.</a:t>
            </a:r>
          </a:p>
          <a:p>
            <a:pPr marL="12700">
              <a:lnSpc>
                <a:spcPct val="100000"/>
              </a:lnSpc>
              <a:spcBef>
                <a:spcPts val="100"/>
              </a:spcBef>
            </a:pPr>
            <a:r>
              <a:rPr lang="en-US" sz="1400" dirty="0">
                <a:latin typeface="Calibri"/>
                <a:cs typeface="Calibri"/>
              </a:rPr>
              <a:t>■ Use a Line Chart to show revenue by hour of the day.</a:t>
            </a:r>
          </a:p>
        </p:txBody>
      </p:sp>
      <p:sp>
        <p:nvSpPr>
          <p:cNvPr id="7" name="object 2">
            <a:extLst>
              <a:ext uri="{FF2B5EF4-FFF2-40B4-BE49-F238E27FC236}">
                <a16:creationId xmlns:a16="http://schemas.microsoft.com/office/drawing/2014/main" id="{690F0D24-716E-48ED-9E0E-D14817C1EE85}"/>
              </a:ext>
            </a:extLst>
          </p:cNvPr>
          <p:cNvSpPr txBox="1"/>
          <p:nvPr/>
        </p:nvSpPr>
        <p:spPr>
          <a:xfrm>
            <a:off x="349250" y="469900"/>
            <a:ext cx="6400800" cy="1141338"/>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Calibri"/>
                <a:cs typeface="Calibri"/>
              </a:rPr>
              <a:t>Revenue by Day of Week</a:t>
            </a:r>
            <a:r>
              <a:rPr lang="en-US" sz="1400" dirty="0">
                <a:latin typeface="Calibri"/>
                <a:cs typeface="Calibri"/>
              </a:rPr>
              <a:t>:</a:t>
            </a:r>
          </a:p>
          <a:p>
            <a:pPr marL="12700">
              <a:lnSpc>
                <a:spcPct val="100000"/>
              </a:lnSpc>
              <a:spcBef>
                <a:spcPts val="100"/>
              </a:spcBef>
            </a:pPr>
            <a:r>
              <a:rPr lang="en-US" sz="1400" dirty="0">
                <a:latin typeface="Calibri"/>
                <a:cs typeface="Calibri"/>
              </a:rPr>
              <a:t>Here I’ve used the calculated field (day of the week) :</a:t>
            </a:r>
          </a:p>
          <a:p>
            <a:pPr marL="12700">
              <a:lnSpc>
                <a:spcPct val="100000"/>
              </a:lnSpc>
              <a:spcBef>
                <a:spcPts val="100"/>
              </a:spcBef>
            </a:pPr>
            <a:r>
              <a:rPr lang="en-US" sz="1400" dirty="0">
                <a:latin typeface="Calibri"/>
                <a:cs typeface="Calibri"/>
              </a:rPr>
              <a:t>■ Drag Day of Week to Columns.</a:t>
            </a:r>
          </a:p>
          <a:p>
            <a:pPr marL="12700">
              <a:lnSpc>
                <a:spcPct val="100000"/>
              </a:lnSpc>
              <a:spcBef>
                <a:spcPts val="100"/>
              </a:spcBef>
            </a:pPr>
            <a:r>
              <a:rPr lang="en-US" sz="1400" dirty="0">
                <a:latin typeface="Calibri"/>
                <a:cs typeface="Calibri"/>
              </a:rPr>
              <a:t>■ Drag Revenue to Rows.</a:t>
            </a:r>
          </a:p>
          <a:p>
            <a:pPr marL="12700">
              <a:lnSpc>
                <a:spcPct val="100000"/>
              </a:lnSpc>
              <a:spcBef>
                <a:spcPts val="100"/>
              </a:spcBef>
            </a:pPr>
            <a:r>
              <a:rPr lang="en-US" sz="1400" dirty="0">
                <a:latin typeface="Calibri"/>
                <a:cs typeface="Calibri"/>
              </a:rPr>
              <a:t>■ Use a Bar Chart to show revenue by day of the week.</a:t>
            </a:r>
          </a:p>
        </p:txBody>
      </p:sp>
      <p:pic>
        <p:nvPicPr>
          <p:cNvPr id="2" name="Picture 1">
            <a:extLst>
              <a:ext uri="{FF2B5EF4-FFF2-40B4-BE49-F238E27FC236}">
                <a16:creationId xmlns:a16="http://schemas.microsoft.com/office/drawing/2014/main" id="{4001E8EE-AFA4-45E1-88AC-E238A6273C8F}"/>
              </a:ext>
            </a:extLst>
          </p:cNvPr>
          <p:cNvPicPr>
            <a:picLocks noChangeAspect="1"/>
          </p:cNvPicPr>
          <p:nvPr/>
        </p:nvPicPr>
        <p:blipFill>
          <a:blip r:embed="rId3"/>
          <a:stretch>
            <a:fillRect/>
          </a:stretch>
        </p:blipFill>
        <p:spPr>
          <a:xfrm>
            <a:off x="425450" y="1765300"/>
            <a:ext cx="6553200" cy="2900208"/>
          </a:xfrm>
          <a:prstGeom prst="rect">
            <a:avLst/>
          </a:prstGeom>
        </p:spPr>
      </p:pic>
      <p:pic>
        <p:nvPicPr>
          <p:cNvPr id="8" name="Picture 7">
            <a:extLst>
              <a:ext uri="{FF2B5EF4-FFF2-40B4-BE49-F238E27FC236}">
                <a16:creationId xmlns:a16="http://schemas.microsoft.com/office/drawing/2014/main" id="{2980BD58-B415-47CA-8CB9-8465E4626CDA}"/>
              </a:ext>
            </a:extLst>
          </p:cNvPr>
          <p:cNvPicPr>
            <a:picLocks noChangeAspect="1"/>
          </p:cNvPicPr>
          <p:nvPr/>
        </p:nvPicPr>
        <p:blipFill>
          <a:blip r:embed="rId4"/>
          <a:stretch>
            <a:fillRect/>
          </a:stretch>
        </p:blipFill>
        <p:spPr>
          <a:xfrm>
            <a:off x="196850" y="6489700"/>
            <a:ext cx="7162800" cy="3104723"/>
          </a:xfrm>
          <a:prstGeom prst="rect">
            <a:avLst/>
          </a:prstGeom>
        </p:spPr>
      </p:pic>
      <p:sp>
        <p:nvSpPr>
          <p:cNvPr id="10" name="Rectangle 9">
            <a:extLst>
              <a:ext uri="{FF2B5EF4-FFF2-40B4-BE49-F238E27FC236}">
                <a16:creationId xmlns:a16="http://schemas.microsoft.com/office/drawing/2014/main" id="{A420E0B0-7A6A-418D-9F89-196A7F04B2F8}"/>
              </a:ext>
            </a:extLst>
          </p:cNvPr>
          <p:cNvSpPr/>
          <p:nvPr/>
        </p:nvSpPr>
        <p:spPr>
          <a:xfrm>
            <a:off x="501650" y="9870301"/>
            <a:ext cx="6248400" cy="276999"/>
          </a:xfrm>
          <a:prstGeom prst="rect">
            <a:avLst/>
          </a:prstGeom>
        </p:spPr>
        <p:txBody>
          <a:bodyPr wrap="square">
            <a:spAutoFit/>
          </a:bodyPr>
          <a:lstStyle/>
          <a:p>
            <a:r>
              <a:rPr lang="en-US" sz="1200" dirty="0">
                <a:highlight>
                  <a:srgbClr val="FFFF00"/>
                </a:highlight>
              </a:rPr>
              <a:t>These 2 charts can help us answer: What days and times do we tend to be busiest?</a:t>
            </a:r>
          </a:p>
        </p:txBody>
      </p:sp>
    </p:spTree>
    <p:extLst>
      <p:ext uri="{BB962C8B-B14F-4D97-AF65-F5344CB8AC3E}">
        <p14:creationId xmlns:p14="http://schemas.microsoft.com/office/powerpoint/2010/main" val="330474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CD3829B-8C20-44AD-B273-EC404D57D54E}"/>
              </a:ext>
            </a:extLst>
          </p:cNvPr>
          <p:cNvSpPr txBox="1"/>
          <p:nvPr/>
        </p:nvSpPr>
        <p:spPr>
          <a:xfrm>
            <a:off x="425450" y="5346700"/>
            <a:ext cx="6400800" cy="913070"/>
          </a:xfrm>
          <a:prstGeom prst="rect">
            <a:avLst/>
          </a:prstGeom>
        </p:spPr>
        <p:txBody>
          <a:bodyPr vert="horz" wrap="square" lIns="0" tIns="12700" rIns="0" bIns="0" rtlCol="0">
            <a:spAutoFit/>
          </a:bodyPr>
          <a:lstStyle/>
          <a:p>
            <a:pPr marL="12700">
              <a:lnSpc>
                <a:spcPct val="100000"/>
              </a:lnSpc>
              <a:spcBef>
                <a:spcPts val="100"/>
              </a:spcBef>
            </a:pPr>
            <a:r>
              <a:rPr lang="en-US" sz="1400" b="1" dirty="0">
                <a:latin typeface="Calibri"/>
                <a:cs typeface="Calibri"/>
              </a:rPr>
              <a:t>Count of Orders By Hour Of Day:</a:t>
            </a:r>
          </a:p>
          <a:p>
            <a:pPr marL="12700">
              <a:lnSpc>
                <a:spcPct val="100000"/>
              </a:lnSpc>
              <a:spcBef>
                <a:spcPts val="100"/>
              </a:spcBef>
            </a:pPr>
            <a:r>
              <a:rPr lang="en-US" sz="1400" dirty="0">
                <a:latin typeface="Calibri"/>
                <a:cs typeface="Calibri"/>
              </a:rPr>
              <a:t>■ Drag Hour of Day to X axis.</a:t>
            </a:r>
          </a:p>
          <a:p>
            <a:pPr marL="12700">
              <a:lnSpc>
                <a:spcPct val="100000"/>
              </a:lnSpc>
              <a:spcBef>
                <a:spcPts val="100"/>
              </a:spcBef>
            </a:pPr>
            <a:r>
              <a:rPr lang="en-US" sz="1400" dirty="0">
                <a:latin typeface="Calibri"/>
                <a:cs typeface="Calibri"/>
              </a:rPr>
              <a:t>■ Drag Count of Order ID to Y axis.</a:t>
            </a:r>
          </a:p>
          <a:p>
            <a:pPr marL="12700">
              <a:lnSpc>
                <a:spcPct val="100000"/>
              </a:lnSpc>
              <a:spcBef>
                <a:spcPts val="100"/>
              </a:spcBef>
            </a:pPr>
            <a:r>
              <a:rPr lang="en-US" sz="1400" dirty="0">
                <a:latin typeface="Calibri"/>
                <a:cs typeface="Calibri"/>
              </a:rPr>
              <a:t>■ Use a Line Column chart to show revenue by hour of the day.</a:t>
            </a:r>
          </a:p>
        </p:txBody>
      </p:sp>
      <p:sp>
        <p:nvSpPr>
          <p:cNvPr id="7" name="object 2">
            <a:extLst>
              <a:ext uri="{FF2B5EF4-FFF2-40B4-BE49-F238E27FC236}">
                <a16:creationId xmlns:a16="http://schemas.microsoft.com/office/drawing/2014/main" id="{690F0D24-716E-48ED-9E0E-D14817C1EE85}"/>
              </a:ext>
            </a:extLst>
          </p:cNvPr>
          <p:cNvSpPr txBox="1"/>
          <p:nvPr/>
        </p:nvSpPr>
        <p:spPr>
          <a:xfrm>
            <a:off x="349250" y="469900"/>
            <a:ext cx="6400800" cy="1585049"/>
          </a:xfrm>
          <a:prstGeom prst="rect">
            <a:avLst/>
          </a:prstGeom>
        </p:spPr>
        <p:txBody>
          <a:bodyPr vert="horz" wrap="square" lIns="0" tIns="12700" rIns="0" bIns="0" rtlCol="0">
            <a:spAutoFit/>
          </a:bodyPr>
          <a:lstStyle/>
          <a:p>
            <a:pPr marL="12700">
              <a:spcBef>
                <a:spcPts val="100"/>
              </a:spcBef>
            </a:pPr>
            <a:r>
              <a:rPr lang="en-US" sz="1400" dirty="0">
                <a:latin typeface="Calibri"/>
                <a:cs typeface="Calibri"/>
              </a:rPr>
              <a:t>In Order to answer: (How many pizzas are we making during peak periods? )</a:t>
            </a:r>
          </a:p>
          <a:p>
            <a:pPr marL="12700">
              <a:spcBef>
                <a:spcPts val="100"/>
              </a:spcBef>
            </a:pPr>
            <a:endParaRPr lang="en-US" sz="1400" dirty="0">
              <a:latin typeface="Calibri"/>
              <a:cs typeface="Calibri"/>
            </a:endParaRPr>
          </a:p>
          <a:p>
            <a:pPr marL="12700">
              <a:lnSpc>
                <a:spcPct val="100000"/>
              </a:lnSpc>
              <a:spcBef>
                <a:spcPts val="100"/>
              </a:spcBef>
            </a:pPr>
            <a:r>
              <a:rPr lang="en-US" sz="1400" b="1" dirty="0">
                <a:latin typeface="Calibri"/>
                <a:cs typeface="Calibri"/>
              </a:rPr>
              <a:t>Here, I’ve created 2 more Charts:</a:t>
            </a:r>
            <a:br>
              <a:rPr lang="en-US" sz="1400" b="1" dirty="0">
                <a:latin typeface="Calibri"/>
                <a:cs typeface="Calibri"/>
              </a:rPr>
            </a:br>
            <a:r>
              <a:rPr lang="en-US" sz="1400" b="1" dirty="0">
                <a:latin typeface="Calibri"/>
                <a:cs typeface="Calibri"/>
              </a:rPr>
              <a:t>Total Quantity by Hour of the day and day of the week:</a:t>
            </a:r>
          </a:p>
          <a:p>
            <a:pPr marL="12700">
              <a:lnSpc>
                <a:spcPct val="100000"/>
              </a:lnSpc>
              <a:spcBef>
                <a:spcPts val="100"/>
              </a:spcBef>
            </a:pPr>
            <a:r>
              <a:rPr lang="en-US" sz="1400" dirty="0">
                <a:latin typeface="Calibri"/>
                <a:cs typeface="Calibri"/>
              </a:rPr>
              <a:t>■ Drag Day of Week &amp; Hour of Day to X axis</a:t>
            </a:r>
          </a:p>
          <a:p>
            <a:pPr marL="12700">
              <a:lnSpc>
                <a:spcPct val="100000"/>
              </a:lnSpc>
              <a:spcBef>
                <a:spcPts val="100"/>
              </a:spcBef>
            </a:pPr>
            <a:r>
              <a:rPr lang="en-US" sz="1400" dirty="0">
                <a:latin typeface="Calibri"/>
                <a:cs typeface="Calibri"/>
              </a:rPr>
              <a:t>■ Drag Total Quantity to Y axis.</a:t>
            </a:r>
          </a:p>
          <a:p>
            <a:pPr marL="12700">
              <a:lnSpc>
                <a:spcPct val="100000"/>
              </a:lnSpc>
              <a:spcBef>
                <a:spcPts val="100"/>
              </a:spcBef>
            </a:pPr>
            <a:r>
              <a:rPr lang="en-US" sz="1400" dirty="0">
                <a:latin typeface="Calibri"/>
                <a:cs typeface="Calibri"/>
              </a:rPr>
              <a:t>■ Use a Column Chart to Total Quantity by Hour of the day and day of the week.</a:t>
            </a:r>
          </a:p>
        </p:txBody>
      </p:sp>
      <p:sp>
        <p:nvSpPr>
          <p:cNvPr id="10" name="Rectangle 9">
            <a:extLst>
              <a:ext uri="{FF2B5EF4-FFF2-40B4-BE49-F238E27FC236}">
                <a16:creationId xmlns:a16="http://schemas.microsoft.com/office/drawing/2014/main" id="{A420E0B0-7A6A-418D-9F89-196A7F04B2F8}"/>
              </a:ext>
            </a:extLst>
          </p:cNvPr>
          <p:cNvSpPr/>
          <p:nvPr/>
        </p:nvSpPr>
        <p:spPr>
          <a:xfrm>
            <a:off x="501650" y="9870301"/>
            <a:ext cx="6248400" cy="461665"/>
          </a:xfrm>
          <a:prstGeom prst="rect">
            <a:avLst/>
          </a:prstGeom>
        </p:spPr>
        <p:txBody>
          <a:bodyPr wrap="square">
            <a:spAutoFit/>
          </a:bodyPr>
          <a:lstStyle/>
          <a:p>
            <a:r>
              <a:rPr lang="en-US" sz="1200" dirty="0">
                <a:highlight>
                  <a:srgbClr val="FFFF00"/>
                </a:highlight>
              </a:rPr>
              <a:t>The chart Orders By Hours can also help us answer: How well are we utilizing our seating capacity</a:t>
            </a:r>
          </a:p>
        </p:txBody>
      </p:sp>
      <p:pic>
        <p:nvPicPr>
          <p:cNvPr id="3" name="Picture 2">
            <a:extLst>
              <a:ext uri="{FF2B5EF4-FFF2-40B4-BE49-F238E27FC236}">
                <a16:creationId xmlns:a16="http://schemas.microsoft.com/office/drawing/2014/main" id="{F1DC928E-5992-48F1-BAF7-4A043C42D1DF}"/>
              </a:ext>
            </a:extLst>
          </p:cNvPr>
          <p:cNvPicPr>
            <a:picLocks noChangeAspect="1"/>
          </p:cNvPicPr>
          <p:nvPr/>
        </p:nvPicPr>
        <p:blipFill>
          <a:blip r:embed="rId3"/>
          <a:stretch>
            <a:fillRect/>
          </a:stretch>
        </p:blipFill>
        <p:spPr>
          <a:xfrm>
            <a:off x="273050" y="2070100"/>
            <a:ext cx="6593840" cy="2904516"/>
          </a:xfrm>
          <a:prstGeom prst="rect">
            <a:avLst/>
          </a:prstGeom>
        </p:spPr>
      </p:pic>
      <p:pic>
        <p:nvPicPr>
          <p:cNvPr id="5" name="Picture 4">
            <a:extLst>
              <a:ext uri="{FF2B5EF4-FFF2-40B4-BE49-F238E27FC236}">
                <a16:creationId xmlns:a16="http://schemas.microsoft.com/office/drawing/2014/main" id="{C3BB9F47-B5B2-41B3-9654-7A5FE496245E}"/>
              </a:ext>
            </a:extLst>
          </p:cNvPr>
          <p:cNvPicPr>
            <a:picLocks noChangeAspect="1"/>
          </p:cNvPicPr>
          <p:nvPr/>
        </p:nvPicPr>
        <p:blipFill>
          <a:blip r:embed="rId4"/>
          <a:stretch>
            <a:fillRect/>
          </a:stretch>
        </p:blipFill>
        <p:spPr>
          <a:xfrm>
            <a:off x="120650" y="6565900"/>
            <a:ext cx="6989445" cy="2817694"/>
          </a:xfrm>
          <a:prstGeom prst="rect">
            <a:avLst/>
          </a:prstGeom>
        </p:spPr>
      </p:pic>
    </p:spTree>
    <p:extLst>
      <p:ext uri="{BB962C8B-B14F-4D97-AF65-F5344CB8AC3E}">
        <p14:creationId xmlns:p14="http://schemas.microsoft.com/office/powerpoint/2010/main" val="329961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9B3E5A-1C11-437D-9429-E265D4BFBB79}"/>
              </a:ext>
            </a:extLst>
          </p:cNvPr>
          <p:cNvSpPr/>
          <p:nvPr/>
        </p:nvSpPr>
        <p:spPr>
          <a:xfrm>
            <a:off x="501650" y="198219"/>
            <a:ext cx="6477000" cy="8094524"/>
          </a:xfrm>
          <a:prstGeom prst="rect">
            <a:avLst/>
          </a:prstGeom>
        </p:spPr>
        <p:txBody>
          <a:bodyPr wrap="square">
            <a:spAutoFit/>
          </a:bodyPr>
          <a:lstStyle/>
          <a:p>
            <a:r>
              <a:rPr lang="en-US" sz="1400" b="1" dirty="0"/>
              <a:t>Findings as per Problem Statement:</a:t>
            </a:r>
          </a:p>
          <a:p>
            <a:br>
              <a:rPr lang="en-US" sz="1400" dirty="0"/>
            </a:br>
            <a:r>
              <a:rPr lang="en-US" sz="1200" b="1" dirty="0">
                <a:highlight>
                  <a:srgbClr val="FFFF00"/>
                </a:highlight>
              </a:rPr>
              <a:t>1) What days and times do we tend to be busiest?</a:t>
            </a:r>
            <a:endParaRPr lang="en-US" sz="1200" dirty="0"/>
          </a:p>
          <a:p>
            <a:r>
              <a:rPr lang="en-US" sz="1200" dirty="0"/>
              <a:t>Total Revenue by Day of Week (Bar chart) : Shows which days bring in the most revenue (Friday is the busiest day, followed by Thursday and Saturday; Sunday is the slowest).</a:t>
            </a:r>
          </a:p>
          <a:p>
            <a:endParaRPr lang="en-US" sz="1200" dirty="0"/>
          </a:p>
          <a:p>
            <a:r>
              <a:rPr lang="en-US" sz="1200" dirty="0"/>
              <a:t>Total Revenue by Hour of Day (Line chart) : Reveals peak hours (highest sales around lunch ~12 PM and dinner ~7 PM).</a:t>
            </a:r>
          </a:p>
          <a:p>
            <a:endParaRPr lang="en-US" sz="1200" dirty="0"/>
          </a:p>
          <a:p>
            <a:r>
              <a:rPr lang="en-US" sz="1200" dirty="0"/>
              <a:t>Count of Orders by Hour of Day (Bar chart, 1st page) → Confirms order activity by time, showing when the kitchen is most active.</a:t>
            </a:r>
          </a:p>
          <a:p>
            <a:endParaRPr lang="en-US" sz="1200" dirty="0"/>
          </a:p>
          <a:p>
            <a:r>
              <a:rPr lang="en-US" sz="1200" dirty="0"/>
              <a:t>Together, these charts answer when the restaurant is busiest, both by day and by hour.</a:t>
            </a:r>
          </a:p>
          <a:p>
            <a:endParaRPr lang="en-US" sz="1200" dirty="0"/>
          </a:p>
          <a:p>
            <a:endParaRPr lang="en-US" sz="1200" dirty="0"/>
          </a:p>
          <a:p>
            <a:r>
              <a:rPr lang="en-US" sz="1200" b="1" dirty="0">
                <a:highlight>
                  <a:srgbClr val="FFFF00"/>
                </a:highlight>
              </a:rPr>
              <a:t>2) How many pizzas are we making during peak periods?</a:t>
            </a:r>
            <a:endParaRPr lang="en-US" sz="1200" dirty="0">
              <a:highlight>
                <a:srgbClr val="FFFF00"/>
              </a:highlight>
            </a:endParaRPr>
          </a:p>
          <a:p>
            <a:r>
              <a:rPr lang="en-US" sz="1200" dirty="0"/>
              <a:t>Total Quantity by Hour of Day (Bar chart, 1st page) : Shows number of pizzas made per hour. Example: peak ~6.8K pizzas around 12 PM and ~5.4K around 6 PM.</a:t>
            </a:r>
          </a:p>
          <a:p>
            <a:endParaRPr lang="en-US" sz="1200" dirty="0"/>
          </a:p>
          <a:p>
            <a:r>
              <a:rPr lang="en-US" sz="1200" dirty="0"/>
              <a:t>Count of Orders by Hour of Day (1st page) : Supports this by showing order volume per hour.</a:t>
            </a:r>
          </a:p>
          <a:p>
            <a:endParaRPr lang="en-US" sz="1200" dirty="0"/>
          </a:p>
          <a:p>
            <a:r>
              <a:rPr lang="en-US" sz="1200" dirty="0"/>
              <a:t>These directly answer the number of pizzas being made during the busiest hours.</a:t>
            </a:r>
          </a:p>
          <a:p>
            <a:endParaRPr lang="en-US" sz="1200" dirty="0"/>
          </a:p>
          <a:p>
            <a:endParaRPr lang="en-US" sz="1200" dirty="0"/>
          </a:p>
          <a:p>
            <a:r>
              <a:rPr lang="en-US" sz="1200" b="1" dirty="0">
                <a:highlight>
                  <a:srgbClr val="FFFF00"/>
                </a:highlight>
              </a:rPr>
              <a:t>3) What are our best and worst-selling pizzas?</a:t>
            </a:r>
            <a:endParaRPr lang="en-US" sz="1200" dirty="0">
              <a:highlight>
                <a:srgbClr val="FFFF00"/>
              </a:highlight>
            </a:endParaRPr>
          </a:p>
          <a:p>
            <a:r>
              <a:rPr lang="en-US" sz="1200" dirty="0"/>
              <a:t>    Total Revenue by Item (Bar chart, 1st page) : Classic pizza is best-selling ($220K revenue), followed by Supreme, Chicken, and Veggie. Veggie is the lowest among the four.</a:t>
            </a:r>
          </a:p>
          <a:p>
            <a:endParaRPr lang="en-US" sz="1200" dirty="0"/>
          </a:p>
          <a:p>
            <a:r>
              <a:rPr lang="en-US" sz="1200" dirty="0"/>
              <a:t>This identifies top- and bottom-performing pizza categories.</a:t>
            </a:r>
          </a:p>
          <a:p>
            <a:endParaRPr lang="en-US" sz="1200" dirty="0"/>
          </a:p>
          <a:p>
            <a:endParaRPr lang="en-US" sz="1200" dirty="0"/>
          </a:p>
          <a:p>
            <a:r>
              <a:rPr lang="en-US" sz="1200" b="1" dirty="0">
                <a:highlight>
                  <a:srgbClr val="FFFF00"/>
                </a:highlight>
              </a:rPr>
              <a:t>4) What’s our average order value?</a:t>
            </a:r>
            <a:endParaRPr lang="en-US" sz="1200" dirty="0"/>
          </a:p>
          <a:p>
            <a:r>
              <a:rPr lang="en-US" sz="1200" dirty="0"/>
              <a:t>   Created a new Card Visual: Average Order Value card  : Clearly shows $16.82.</a:t>
            </a:r>
          </a:p>
          <a:p>
            <a:r>
              <a:rPr lang="en-US" sz="1200" dirty="0"/>
              <a:t>Just a KPI card can answers this correctly as well.</a:t>
            </a:r>
          </a:p>
          <a:p>
            <a:endParaRPr lang="en-US" sz="1200" dirty="0"/>
          </a:p>
          <a:p>
            <a:endParaRPr lang="en-US" sz="1200" dirty="0"/>
          </a:p>
          <a:p>
            <a:r>
              <a:rPr lang="en-US" sz="1200" b="1" dirty="0">
                <a:highlight>
                  <a:srgbClr val="FFFF00"/>
                </a:highlight>
              </a:rPr>
              <a:t>5) How well are we utilizing our seating capacity ?</a:t>
            </a:r>
            <a:endParaRPr lang="en-US" sz="1200" dirty="0"/>
          </a:p>
          <a:p>
            <a:r>
              <a:rPr lang="en-US" sz="1200" dirty="0"/>
              <a:t>  Count of Orders by Hour of Day (Bar chart, 1st page) : This gives an idea of how many orders come in per hour, which can be compared to seating capacity.</a:t>
            </a:r>
          </a:p>
          <a:p>
            <a:endParaRPr lang="en-US" sz="1200" dirty="0"/>
          </a:p>
          <a:p>
            <a:r>
              <a:rPr lang="en-US" sz="1200" dirty="0"/>
              <a:t>While there’s no direct “seating utilization” chart, the Count of Orders visual + known seating capacity can allows us to analyze whether demand exceeds seating.</a:t>
            </a:r>
          </a:p>
        </p:txBody>
      </p:sp>
    </p:spTree>
    <p:extLst>
      <p:ext uri="{BB962C8B-B14F-4D97-AF65-F5344CB8AC3E}">
        <p14:creationId xmlns:p14="http://schemas.microsoft.com/office/powerpoint/2010/main" val="136168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8C223716-FDCF-4EF4-9957-4983D71C2D0B}"/>
              </a:ext>
            </a:extLst>
          </p:cNvPr>
          <p:cNvSpPr txBox="1"/>
          <p:nvPr/>
        </p:nvSpPr>
        <p:spPr>
          <a:xfrm>
            <a:off x="2482850" y="546100"/>
            <a:ext cx="2438400" cy="320601"/>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The</a:t>
            </a:r>
            <a:r>
              <a:rPr sz="2000" b="1" spc="-40" dirty="0">
                <a:latin typeface="Calibri"/>
                <a:cs typeface="Calibri"/>
              </a:rPr>
              <a:t> </a:t>
            </a:r>
            <a:r>
              <a:rPr sz="2000" b="1" dirty="0">
                <a:latin typeface="Calibri"/>
                <a:cs typeface="Calibri"/>
              </a:rPr>
              <a:t>Final</a:t>
            </a:r>
            <a:r>
              <a:rPr sz="2000" b="1" spc="-30" dirty="0">
                <a:latin typeface="Calibri"/>
                <a:cs typeface="Calibri"/>
              </a:rPr>
              <a:t> </a:t>
            </a:r>
            <a:r>
              <a:rPr sz="2000" b="1" spc="-10" dirty="0">
                <a:latin typeface="Calibri"/>
                <a:cs typeface="Calibri"/>
              </a:rPr>
              <a:t>Dashboard</a:t>
            </a:r>
            <a:endParaRPr sz="2000" b="1" dirty="0">
              <a:latin typeface="Calibri"/>
              <a:cs typeface="Calibri"/>
            </a:endParaRPr>
          </a:p>
        </p:txBody>
      </p:sp>
      <p:sp>
        <p:nvSpPr>
          <p:cNvPr id="6" name="Rectangle 5">
            <a:extLst>
              <a:ext uri="{FF2B5EF4-FFF2-40B4-BE49-F238E27FC236}">
                <a16:creationId xmlns:a16="http://schemas.microsoft.com/office/drawing/2014/main" id="{55EA97D1-22BD-4D8C-8479-F81885C02974}"/>
              </a:ext>
            </a:extLst>
          </p:cNvPr>
          <p:cNvSpPr/>
          <p:nvPr/>
        </p:nvSpPr>
        <p:spPr>
          <a:xfrm>
            <a:off x="273050" y="1079500"/>
            <a:ext cx="7086600" cy="553998"/>
          </a:xfrm>
          <a:prstGeom prst="rect">
            <a:avLst/>
          </a:prstGeom>
        </p:spPr>
        <p:txBody>
          <a:bodyPr wrap="square">
            <a:spAutoFit/>
          </a:bodyPr>
          <a:lstStyle/>
          <a:p>
            <a:r>
              <a:rPr lang="en-US" sz="1600" b="1" dirty="0"/>
              <a:t>Final Dashboard Consists of 2 Pages:</a:t>
            </a:r>
          </a:p>
          <a:p>
            <a:r>
              <a:rPr lang="en-US" sz="1400" b="1" dirty="0"/>
              <a:t>1: Sales Report Page</a:t>
            </a:r>
          </a:p>
        </p:txBody>
      </p:sp>
      <p:pic>
        <p:nvPicPr>
          <p:cNvPr id="10" name="Picture 9">
            <a:extLst>
              <a:ext uri="{FF2B5EF4-FFF2-40B4-BE49-F238E27FC236}">
                <a16:creationId xmlns:a16="http://schemas.microsoft.com/office/drawing/2014/main" id="{F57D1122-474F-43A6-B0DD-F5D4F6EDB815}"/>
              </a:ext>
            </a:extLst>
          </p:cNvPr>
          <p:cNvPicPr>
            <a:picLocks noChangeAspect="1"/>
          </p:cNvPicPr>
          <p:nvPr/>
        </p:nvPicPr>
        <p:blipFill>
          <a:blip r:embed="rId2"/>
          <a:stretch>
            <a:fillRect/>
          </a:stretch>
        </p:blipFill>
        <p:spPr>
          <a:xfrm>
            <a:off x="120650" y="1841500"/>
            <a:ext cx="7359650" cy="4253961"/>
          </a:xfrm>
          <a:prstGeom prst="rect">
            <a:avLst/>
          </a:prstGeom>
        </p:spPr>
      </p:pic>
    </p:spTree>
    <p:extLst>
      <p:ext uri="{BB962C8B-B14F-4D97-AF65-F5344CB8AC3E}">
        <p14:creationId xmlns:p14="http://schemas.microsoft.com/office/powerpoint/2010/main" val="2715709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17663</TotalTime>
  <Words>1327</Words>
  <Application>Microsoft Office PowerPoint</Application>
  <PresentationFormat>Custom</PresentationFormat>
  <Paragraphs>127</Paragraphs>
  <Slides>10</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Azharuddin Shaikh</cp:lastModifiedBy>
  <cp:revision>119</cp:revision>
  <dcterms:created xsi:type="dcterms:W3CDTF">2025-04-26T15:03:26Z</dcterms:created>
  <dcterms:modified xsi:type="dcterms:W3CDTF">2025-09-13T18:08:47Z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2025-04-22T00:00:00Z</vt:filetime>
  </property>
  <property fmtid="{D5CDD505-2E9C-101B-9397-08002B2CF9AE}" pid="3" name="Creator">
    <vt:lpwstr>Microsoft® Word 2016</vt:lpwstr>
  </property>
  <property fmtid="{D5CDD505-2E9C-101B-9397-08002B2CF9AE}" pid="4" name="LastSaved">
    <vt:filetime>2025-04-26T00:00:00Z</vt:filetime>
  </property>
  <property fmtid="{D5CDD505-2E9C-101B-9397-08002B2CF9AE}" pid="5" name="Producer">
    <vt:lpwstr>Microsoft® Word 2016</vt:lpwstr>
  </property>
</Properties>
</file>