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56" r:id="rId3"/>
    <p:sldId id="257" r:id="rId4"/>
    <p:sldId id="277" r:id="rId5"/>
    <p:sldId id="278" r:id="rId6"/>
    <p:sldId id="269" r:id="rId7"/>
    <p:sldId id="270" r:id="rId8"/>
    <p:sldId id="271" r:id="rId9"/>
    <p:sldId id="279" r:id="rId10"/>
    <p:sldId id="272" r:id="rId11"/>
    <p:sldId id="280" r:id="rId12"/>
    <p:sldId id="281" r:id="rId13"/>
    <p:sldId id="282" r:id="rId14"/>
    <p:sldId id="283" r:id="rId15"/>
    <p:sldId id="284" r:id="rId16"/>
    <p:sldId id="285" r:id="rId17"/>
    <p:sldId id="286" r:id="rId18"/>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2597" y="62"/>
      </p:cViewPr>
      <p:guideLst>
        <p:guide orient="horz" pos="2880"/>
        <p:guide pos="21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16050" y="546100"/>
            <a:ext cx="4572000" cy="794576"/>
          </a:xfrm>
          <a:prstGeom prst="rect">
            <a:avLst/>
          </a:prstGeom>
        </p:spPr>
        <p:txBody>
          <a:bodyPr vert="horz" wrap="square" lIns="0" tIns="12700" rIns="0" bIns="0" rtlCol="0">
            <a:spAutoFit/>
          </a:bodyPr>
          <a:lstStyle/>
          <a:p>
            <a:pPr marL="50800" algn="ctr">
              <a:lnSpc>
                <a:spcPct val="100000"/>
              </a:lnSpc>
              <a:spcBef>
                <a:spcPts val="100"/>
              </a:spcBef>
            </a:pPr>
            <a:r>
              <a:rPr lang="en-US" sz="2000" b="1" spc="-45" dirty="0">
                <a:latin typeface="Calibri"/>
                <a:cs typeface="Calibri"/>
              </a:rPr>
              <a:t>Saqib Gulam Hussain Shaikh</a:t>
            </a:r>
            <a:endParaRPr sz="2000" b="1" dirty="0">
              <a:latin typeface="Calibri"/>
              <a:cs typeface="Calibri"/>
            </a:endParaRPr>
          </a:p>
          <a:p>
            <a:pPr marL="50800" marR="43180" algn="ctr">
              <a:lnSpc>
                <a:spcPct val="176400"/>
              </a:lnSpc>
              <a:spcBef>
                <a:spcPts val="5"/>
              </a:spcBef>
            </a:pPr>
            <a:r>
              <a:rPr lang="en-US" sz="2000" b="1" dirty="0">
                <a:latin typeface="Calibri"/>
                <a:cs typeface="Calibri"/>
              </a:rPr>
              <a:t>Top Instagram Influencers Dashboard</a:t>
            </a:r>
            <a:endParaRPr sz="2000" b="1" dirty="0">
              <a:latin typeface="Calibri"/>
              <a:cs typeface="Calibri"/>
            </a:endParaRPr>
          </a:p>
        </p:txBody>
      </p:sp>
      <p:sp>
        <p:nvSpPr>
          <p:cNvPr id="4" name="Rectangle 3">
            <a:extLst>
              <a:ext uri="{FF2B5EF4-FFF2-40B4-BE49-F238E27FC236}">
                <a16:creationId xmlns:a16="http://schemas.microsoft.com/office/drawing/2014/main" id="{5CD468E0-888D-4F2F-B05C-190545916348}"/>
              </a:ext>
            </a:extLst>
          </p:cNvPr>
          <p:cNvSpPr/>
          <p:nvPr/>
        </p:nvSpPr>
        <p:spPr>
          <a:xfrm>
            <a:off x="577850" y="1917700"/>
            <a:ext cx="6369050" cy="4893647"/>
          </a:xfrm>
          <a:prstGeom prst="rect">
            <a:avLst/>
          </a:prstGeom>
        </p:spPr>
        <p:txBody>
          <a:bodyPr wrap="square">
            <a:spAutoFit/>
          </a:bodyPr>
          <a:lstStyle/>
          <a:p>
            <a:r>
              <a:rPr lang="en-US" b="1" dirty="0"/>
              <a:t> Introduction:</a:t>
            </a:r>
          </a:p>
          <a:p>
            <a:endParaRPr lang="en-US" sz="1400" dirty="0"/>
          </a:p>
          <a:p>
            <a:endParaRPr lang="en-US" sz="1400" dirty="0"/>
          </a:p>
          <a:p>
            <a:r>
              <a:rPr lang="en-US" sz="1400" dirty="0"/>
              <a:t>Hi! I made this Instagram Influencer Dashboard in Power BI with the data set I have been provided by Unified Mentors.</a:t>
            </a:r>
          </a:p>
          <a:p>
            <a:endParaRPr lang="en-US" sz="1400" dirty="0"/>
          </a:p>
          <a:p>
            <a:r>
              <a:rPr lang="en-US" sz="1400" dirty="0"/>
              <a:t>The main idea of this project is to study how different Instagram influencers perform on the platform and what makes them more popular than others. The dataset has information about influencers such as their followers, number of posts, total likes, average likes, engagement rate, and their overall influence score. These details can help us understand how much impact an influencer can create among their audience.</a:t>
            </a:r>
          </a:p>
          <a:p>
            <a:endParaRPr lang="en-US" sz="1400" dirty="0"/>
          </a:p>
          <a:p>
            <a:r>
              <a:rPr lang="en-US" sz="1400" dirty="0"/>
              <a:t>The goal of this Power BI project is to analyze Instagram influencer data across different countries and users, by using metrics such as followers, likes, engagement rate, and influence score. By looking at these metrics, we can see patterns like which influencers are most followed, which ones get more likes on new posts, and how active they are compared to others.</a:t>
            </a:r>
          </a:p>
          <a:p>
            <a:endParaRPr lang="en-US" sz="1400" dirty="0"/>
          </a:p>
          <a:p>
            <a:r>
              <a:rPr lang="en-US" sz="1400" dirty="0"/>
              <a:t>This study will help us get a clearer picture of the growth of influencers on Instagram.</a:t>
            </a:r>
          </a:p>
          <a:p>
            <a:endParaRPr lang="en-US" sz="1400" dirty="0"/>
          </a:p>
        </p:txBody>
      </p:sp>
    </p:spTree>
    <p:extLst>
      <p:ext uri="{BB962C8B-B14F-4D97-AF65-F5344CB8AC3E}">
        <p14:creationId xmlns:p14="http://schemas.microsoft.com/office/powerpoint/2010/main" val="772663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196850" y="317500"/>
            <a:ext cx="7239000" cy="1169551"/>
          </a:xfrm>
          <a:prstGeom prst="rect">
            <a:avLst/>
          </a:prstGeom>
        </p:spPr>
        <p:txBody>
          <a:bodyPr wrap="square">
            <a:spAutoFit/>
          </a:bodyPr>
          <a:lstStyle/>
          <a:p>
            <a:r>
              <a:rPr lang="en-US" sz="1400" dirty="0">
                <a:latin typeface="Calibri"/>
                <a:cs typeface="Calibri"/>
              </a:rPr>
              <a:t>2. Top 10 Influencers:</a:t>
            </a:r>
          </a:p>
          <a:p>
            <a:r>
              <a:rPr lang="en-US" sz="1400" dirty="0">
                <a:latin typeface="Calibri"/>
                <a:cs typeface="Calibri"/>
              </a:rPr>
              <a:t>Rank influencers based on influence score and show the top 10 for each country or globally:</a:t>
            </a:r>
          </a:p>
          <a:p>
            <a:endParaRPr lang="en-US" sz="1400" dirty="0">
              <a:latin typeface="Calibri"/>
              <a:cs typeface="Calibri"/>
            </a:endParaRPr>
          </a:p>
          <a:p>
            <a:r>
              <a:rPr lang="en-US" sz="1400" dirty="0">
                <a:latin typeface="Calibri"/>
                <a:cs typeface="Calibri"/>
              </a:rPr>
              <a:t>Here I’ve added a bar chart and added channel info to Y axis, Influence score to X axis, And Country to Legend by adding a TOP N filter to the chart.</a:t>
            </a:r>
            <a:endParaRPr lang="en-IN" sz="1400" dirty="0"/>
          </a:p>
        </p:txBody>
      </p:sp>
      <p:pic>
        <p:nvPicPr>
          <p:cNvPr id="5" name="Picture 4">
            <a:extLst>
              <a:ext uri="{FF2B5EF4-FFF2-40B4-BE49-F238E27FC236}">
                <a16:creationId xmlns:a16="http://schemas.microsoft.com/office/drawing/2014/main" id="{7A8739BB-06FA-46AE-A3C1-ED6118BCF1C7}"/>
              </a:ext>
            </a:extLst>
          </p:cNvPr>
          <p:cNvPicPr>
            <a:picLocks noChangeAspect="1"/>
          </p:cNvPicPr>
          <p:nvPr/>
        </p:nvPicPr>
        <p:blipFill>
          <a:blip r:embed="rId2"/>
          <a:stretch>
            <a:fillRect/>
          </a:stretch>
        </p:blipFill>
        <p:spPr>
          <a:xfrm>
            <a:off x="36830" y="1536700"/>
            <a:ext cx="7283450" cy="2822336"/>
          </a:xfrm>
          <a:prstGeom prst="rect">
            <a:avLst/>
          </a:prstGeom>
        </p:spPr>
      </p:pic>
      <p:pic>
        <p:nvPicPr>
          <p:cNvPr id="9" name="Picture 8">
            <a:extLst>
              <a:ext uri="{FF2B5EF4-FFF2-40B4-BE49-F238E27FC236}">
                <a16:creationId xmlns:a16="http://schemas.microsoft.com/office/drawing/2014/main" id="{78CBE248-1608-4070-8CE3-77A7F7641EB7}"/>
              </a:ext>
            </a:extLst>
          </p:cNvPr>
          <p:cNvPicPr>
            <a:picLocks noChangeAspect="1"/>
          </p:cNvPicPr>
          <p:nvPr/>
        </p:nvPicPr>
        <p:blipFill>
          <a:blip r:embed="rId3"/>
          <a:stretch>
            <a:fillRect/>
          </a:stretch>
        </p:blipFill>
        <p:spPr>
          <a:xfrm>
            <a:off x="120650" y="5651500"/>
            <a:ext cx="7359650" cy="2624530"/>
          </a:xfrm>
          <a:prstGeom prst="rect">
            <a:avLst/>
          </a:prstGeom>
        </p:spPr>
      </p:pic>
      <p:sp>
        <p:nvSpPr>
          <p:cNvPr id="13" name="Rectangle 12">
            <a:extLst>
              <a:ext uri="{FF2B5EF4-FFF2-40B4-BE49-F238E27FC236}">
                <a16:creationId xmlns:a16="http://schemas.microsoft.com/office/drawing/2014/main" id="{CD959041-361D-4BB4-90F4-C66C4222FD60}"/>
              </a:ext>
            </a:extLst>
          </p:cNvPr>
          <p:cNvSpPr/>
          <p:nvPr/>
        </p:nvSpPr>
        <p:spPr>
          <a:xfrm>
            <a:off x="196850" y="4684236"/>
            <a:ext cx="7239000" cy="738664"/>
          </a:xfrm>
          <a:prstGeom prst="rect">
            <a:avLst/>
          </a:prstGeom>
        </p:spPr>
        <p:txBody>
          <a:bodyPr wrap="square">
            <a:spAutoFit/>
          </a:bodyPr>
          <a:lstStyle/>
          <a:p>
            <a:r>
              <a:rPr lang="en-US" sz="1400" dirty="0">
                <a:latin typeface="Calibri"/>
                <a:cs typeface="Calibri"/>
              </a:rPr>
              <a:t>3. Country-wise Analysis:</a:t>
            </a:r>
          </a:p>
          <a:p>
            <a:r>
              <a:rPr lang="en-US" sz="1400" dirty="0">
                <a:latin typeface="Calibri"/>
                <a:cs typeface="Calibri"/>
              </a:rPr>
              <a:t> Created a bar chart by country showing the total number of influencers</a:t>
            </a:r>
          </a:p>
          <a:p>
            <a:r>
              <a:rPr lang="en-US" sz="1400" dirty="0">
                <a:latin typeface="Calibri"/>
                <a:cs typeface="Calibri"/>
              </a:rPr>
              <a:t>and average engagement rate per country.</a:t>
            </a:r>
            <a:endParaRPr lang="en-IN" sz="1400" dirty="0"/>
          </a:p>
        </p:txBody>
      </p:sp>
    </p:spTree>
    <p:extLst>
      <p:ext uri="{BB962C8B-B14F-4D97-AF65-F5344CB8AC3E}">
        <p14:creationId xmlns:p14="http://schemas.microsoft.com/office/powerpoint/2010/main" val="233534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EB747-28EF-47BC-A536-7A6C64C46F08}"/>
              </a:ext>
            </a:extLst>
          </p:cNvPr>
          <p:cNvSpPr/>
          <p:nvPr/>
        </p:nvSpPr>
        <p:spPr>
          <a:xfrm>
            <a:off x="196850" y="317500"/>
            <a:ext cx="7239000" cy="1384995"/>
          </a:xfrm>
          <a:prstGeom prst="rect">
            <a:avLst/>
          </a:prstGeom>
        </p:spPr>
        <p:txBody>
          <a:bodyPr wrap="square">
            <a:spAutoFit/>
          </a:bodyPr>
          <a:lstStyle/>
          <a:p>
            <a:r>
              <a:rPr lang="en-US" sz="1400" dirty="0">
                <a:latin typeface="Calibri"/>
                <a:cs typeface="Calibri"/>
              </a:rPr>
              <a:t>4. Trend Analysis for New Post Likes:</a:t>
            </a:r>
          </a:p>
          <a:p>
            <a:r>
              <a:rPr lang="en-US" sz="1400" dirty="0">
                <a:latin typeface="Calibri"/>
                <a:cs typeface="Calibri"/>
              </a:rPr>
              <a:t>Created a Line chart showing the average </a:t>
            </a:r>
            <a:r>
              <a:rPr lang="en-US" sz="1400" dirty="0" err="1">
                <a:latin typeface="Calibri"/>
                <a:cs typeface="Calibri"/>
              </a:rPr>
              <a:t>new_post_avg_like</a:t>
            </a:r>
            <a:r>
              <a:rPr lang="en-US" sz="1400" dirty="0">
                <a:latin typeface="Calibri"/>
                <a:cs typeface="Calibri"/>
              </a:rPr>
              <a:t> over time to see engagement trends.</a:t>
            </a:r>
          </a:p>
          <a:p>
            <a:endParaRPr lang="en-US" sz="1400" dirty="0">
              <a:latin typeface="Calibri"/>
              <a:cs typeface="Calibri"/>
            </a:endParaRPr>
          </a:p>
          <a:p>
            <a:r>
              <a:rPr lang="en-US" sz="1400" dirty="0">
                <a:latin typeface="Calibri"/>
                <a:cs typeface="Calibri"/>
              </a:rPr>
              <a:t>This chart shows the fall of Like Rates on the new Posts, compared to the previous </a:t>
            </a:r>
            <a:r>
              <a:rPr lang="en-US" sz="1400" dirty="0" err="1">
                <a:latin typeface="Calibri"/>
                <a:cs typeface="Calibri"/>
              </a:rPr>
              <a:t>EngagementRate</a:t>
            </a:r>
            <a:r>
              <a:rPr lang="en-US" sz="1400" dirty="0">
                <a:latin typeface="Calibri"/>
                <a:cs typeface="Calibri"/>
              </a:rPr>
              <a:t> by each countries.</a:t>
            </a:r>
            <a:endParaRPr lang="en-IN" sz="1400" dirty="0"/>
          </a:p>
        </p:txBody>
      </p:sp>
      <p:pic>
        <p:nvPicPr>
          <p:cNvPr id="3" name="Picture 2">
            <a:extLst>
              <a:ext uri="{FF2B5EF4-FFF2-40B4-BE49-F238E27FC236}">
                <a16:creationId xmlns:a16="http://schemas.microsoft.com/office/drawing/2014/main" id="{F55F20ED-A662-448D-BAF3-F29F5BE9C604}"/>
              </a:ext>
            </a:extLst>
          </p:cNvPr>
          <p:cNvPicPr>
            <a:picLocks noChangeAspect="1"/>
          </p:cNvPicPr>
          <p:nvPr/>
        </p:nvPicPr>
        <p:blipFill>
          <a:blip r:embed="rId2"/>
          <a:stretch>
            <a:fillRect/>
          </a:stretch>
        </p:blipFill>
        <p:spPr>
          <a:xfrm>
            <a:off x="120650" y="1689100"/>
            <a:ext cx="7207250" cy="3376071"/>
          </a:xfrm>
          <a:prstGeom prst="rect">
            <a:avLst/>
          </a:prstGeom>
        </p:spPr>
      </p:pic>
    </p:spTree>
    <p:extLst>
      <p:ext uri="{BB962C8B-B14F-4D97-AF65-F5344CB8AC3E}">
        <p14:creationId xmlns:p14="http://schemas.microsoft.com/office/powerpoint/2010/main" val="1967630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196850" y="3318098"/>
            <a:ext cx="6400800" cy="2344231"/>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Step 5: Data Visualization and Dashboard Design</a:t>
            </a:r>
            <a:endParaRPr lang="en-US" sz="1400" b="1" dirty="0">
              <a:latin typeface="Calibri"/>
              <a:cs typeface="Calibri"/>
            </a:endParaRPr>
          </a:p>
          <a:p>
            <a:pPr marL="12700">
              <a:lnSpc>
                <a:spcPct val="100000"/>
              </a:lnSpc>
              <a:spcBef>
                <a:spcPts val="100"/>
              </a:spcBef>
            </a:pPr>
            <a:r>
              <a:rPr lang="en-US" sz="1400" dirty="0">
                <a:latin typeface="Calibri"/>
                <a:cs typeface="Calibri"/>
              </a:rPr>
              <a:t>Designing dashboards will provide a visually rich summary of influencer insights.</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highlight>
                  <a:srgbClr val="FFFF00"/>
                </a:highlight>
                <a:latin typeface="Calibri"/>
                <a:cs typeface="Calibri"/>
              </a:rPr>
              <a:t>Dashboard 1: </a:t>
            </a:r>
            <a:r>
              <a:rPr lang="en-US" sz="1400" dirty="0">
                <a:latin typeface="Calibri"/>
                <a:cs typeface="Calibri"/>
              </a:rPr>
              <a:t>Overview of Influencer Performance</a:t>
            </a:r>
          </a:p>
          <a:p>
            <a:pPr marL="12700">
              <a:lnSpc>
                <a:spcPct val="100000"/>
              </a:lnSpc>
              <a:spcBef>
                <a:spcPts val="100"/>
              </a:spcBef>
            </a:pPr>
            <a:r>
              <a:rPr lang="en-US" sz="1400" dirty="0">
                <a:latin typeface="Calibri"/>
                <a:cs typeface="Calibri"/>
              </a:rPr>
              <a:t>○ KPI Tiles: Display the key metrics, including total followers, average</a:t>
            </a:r>
          </a:p>
          <a:p>
            <a:pPr marL="12700">
              <a:lnSpc>
                <a:spcPct val="100000"/>
              </a:lnSpc>
              <a:spcBef>
                <a:spcPts val="100"/>
              </a:spcBef>
            </a:pPr>
            <a:r>
              <a:rPr lang="en-US" sz="1400" dirty="0">
                <a:latin typeface="Calibri"/>
                <a:cs typeface="Calibri"/>
              </a:rPr>
              <a:t>engagement rate, and total likes.</a:t>
            </a:r>
          </a:p>
          <a:p>
            <a:pPr marL="12700">
              <a:lnSpc>
                <a:spcPct val="100000"/>
              </a:lnSpc>
              <a:spcBef>
                <a:spcPts val="100"/>
              </a:spcBef>
            </a:pPr>
            <a:r>
              <a:rPr lang="en-US" sz="1400" dirty="0">
                <a:latin typeface="Calibri"/>
                <a:cs typeface="Calibri"/>
              </a:rPr>
              <a:t>○ Bar Chart: Top 10 influencers based on </a:t>
            </a:r>
            <a:r>
              <a:rPr lang="en-US" sz="1400" dirty="0" err="1">
                <a:latin typeface="Calibri"/>
                <a:cs typeface="Calibri"/>
              </a:rPr>
              <a:t>influence_score</a:t>
            </a:r>
            <a:r>
              <a:rPr lang="en-US" sz="1400" dirty="0">
                <a:latin typeface="Calibri"/>
                <a:cs typeface="Calibri"/>
              </a:rPr>
              <a:t> with rank</a:t>
            </a:r>
          </a:p>
          <a:p>
            <a:pPr marL="12700">
              <a:lnSpc>
                <a:spcPct val="100000"/>
              </a:lnSpc>
              <a:spcBef>
                <a:spcPts val="100"/>
              </a:spcBef>
            </a:pPr>
            <a:r>
              <a:rPr lang="en-US" sz="1400" dirty="0">
                <a:latin typeface="Calibri"/>
                <a:cs typeface="Calibri"/>
              </a:rPr>
              <a:t>labels.</a:t>
            </a:r>
          </a:p>
          <a:p>
            <a:pPr marL="12700">
              <a:lnSpc>
                <a:spcPct val="100000"/>
              </a:lnSpc>
              <a:spcBef>
                <a:spcPts val="100"/>
              </a:spcBef>
            </a:pPr>
            <a:r>
              <a:rPr lang="en-US" sz="1400" dirty="0">
                <a:latin typeface="Calibri"/>
                <a:cs typeface="Calibri"/>
              </a:rPr>
              <a:t>○ Map Visualization: Geographic distribution of influencers by country,</a:t>
            </a:r>
          </a:p>
          <a:p>
            <a:pPr marL="12700">
              <a:lnSpc>
                <a:spcPct val="100000"/>
              </a:lnSpc>
              <a:spcBef>
                <a:spcPts val="100"/>
              </a:spcBef>
            </a:pPr>
            <a:r>
              <a:rPr lang="en-US" sz="1400" dirty="0">
                <a:latin typeface="Calibri"/>
                <a:cs typeface="Calibri"/>
              </a:rPr>
              <a:t>color-coded by the average engagement rate.</a:t>
            </a:r>
          </a:p>
        </p:txBody>
      </p:sp>
      <p:sp>
        <p:nvSpPr>
          <p:cNvPr id="5" name="object 3">
            <a:extLst>
              <a:ext uri="{FF2B5EF4-FFF2-40B4-BE49-F238E27FC236}">
                <a16:creationId xmlns:a16="http://schemas.microsoft.com/office/drawing/2014/main" id="{8C223716-FDCF-4EF4-9957-4983D71C2D0B}"/>
              </a:ext>
            </a:extLst>
          </p:cNvPr>
          <p:cNvSpPr txBox="1"/>
          <p:nvPr/>
        </p:nvSpPr>
        <p:spPr>
          <a:xfrm>
            <a:off x="2482850" y="546100"/>
            <a:ext cx="2438400"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The</a:t>
            </a:r>
            <a:r>
              <a:rPr sz="2000" b="1" spc="-40" dirty="0">
                <a:latin typeface="Calibri"/>
                <a:cs typeface="Calibri"/>
              </a:rPr>
              <a:t> </a:t>
            </a:r>
            <a:r>
              <a:rPr sz="2000" b="1" dirty="0">
                <a:latin typeface="Calibri"/>
                <a:cs typeface="Calibri"/>
              </a:rPr>
              <a:t>Final</a:t>
            </a:r>
            <a:r>
              <a:rPr sz="2000" b="1" spc="-30" dirty="0">
                <a:latin typeface="Calibri"/>
                <a:cs typeface="Calibri"/>
              </a:rPr>
              <a:t> </a:t>
            </a:r>
            <a:r>
              <a:rPr sz="2000" b="1" spc="-10" dirty="0">
                <a:latin typeface="Calibri"/>
                <a:cs typeface="Calibri"/>
              </a:rPr>
              <a:t>Dashboard</a:t>
            </a:r>
            <a:endParaRPr sz="2000" b="1" dirty="0">
              <a:latin typeface="Calibri"/>
              <a:cs typeface="Calibri"/>
            </a:endParaRPr>
          </a:p>
        </p:txBody>
      </p:sp>
      <p:sp>
        <p:nvSpPr>
          <p:cNvPr id="6" name="Rectangle 5">
            <a:extLst>
              <a:ext uri="{FF2B5EF4-FFF2-40B4-BE49-F238E27FC236}">
                <a16:creationId xmlns:a16="http://schemas.microsoft.com/office/drawing/2014/main" id="{55EA97D1-22BD-4D8C-8479-F81885C02974}"/>
              </a:ext>
            </a:extLst>
          </p:cNvPr>
          <p:cNvSpPr/>
          <p:nvPr/>
        </p:nvSpPr>
        <p:spPr>
          <a:xfrm>
            <a:off x="273050" y="1079500"/>
            <a:ext cx="7086600" cy="1415772"/>
          </a:xfrm>
          <a:prstGeom prst="rect">
            <a:avLst/>
          </a:prstGeom>
        </p:spPr>
        <p:txBody>
          <a:bodyPr wrap="square">
            <a:spAutoFit/>
          </a:bodyPr>
          <a:lstStyle/>
          <a:p>
            <a:r>
              <a:rPr lang="en-US" sz="1600" b="1" dirty="0"/>
              <a:t>Final Dashboard Consists of 6 Pages:</a:t>
            </a:r>
          </a:p>
          <a:p>
            <a:r>
              <a:rPr lang="en-US" sz="1400" b="1" dirty="0"/>
              <a:t>1: Overview of Influencer Performance</a:t>
            </a:r>
          </a:p>
          <a:p>
            <a:r>
              <a:rPr lang="en-IN" sz="1400" b="1" dirty="0"/>
              <a:t>2: Engagement and Influence Metrics</a:t>
            </a:r>
          </a:p>
          <a:p>
            <a:r>
              <a:rPr lang="en-IN" sz="1400" b="1" dirty="0"/>
              <a:t>3: Country-Specific Insights</a:t>
            </a:r>
          </a:p>
          <a:p>
            <a:r>
              <a:rPr lang="en-IN" sz="1400" b="1" dirty="0"/>
              <a:t>4: Engagement Trends </a:t>
            </a:r>
          </a:p>
          <a:p>
            <a:r>
              <a:rPr lang="en-IN" sz="1400" b="1" dirty="0"/>
              <a:t>5: Additional Visualizations</a:t>
            </a:r>
            <a:endParaRPr lang="en-US" sz="1400" b="1" dirty="0">
              <a:highlight>
                <a:srgbClr val="FF00FF"/>
              </a:highlight>
            </a:endParaRPr>
          </a:p>
        </p:txBody>
      </p:sp>
      <p:pic>
        <p:nvPicPr>
          <p:cNvPr id="8" name="Picture 7">
            <a:extLst>
              <a:ext uri="{FF2B5EF4-FFF2-40B4-BE49-F238E27FC236}">
                <a16:creationId xmlns:a16="http://schemas.microsoft.com/office/drawing/2014/main" id="{98289A0E-80B5-4682-9DCC-0A30D8D52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 y="6184900"/>
            <a:ext cx="7162800" cy="3881704"/>
          </a:xfrm>
          <a:prstGeom prst="rect">
            <a:avLst/>
          </a:prstGeom>
        </p:spPr>
      </p:pic>
    </p:spTree>
    <p:extLst>
      <p:ext uri="{BB962C8B-B14F-4D97-AF65-F5344CB8AC3E}">
        <p14:creationId xmlns:p14="http://schemas.microsoft.com/office/powerpoint/2010/main" val="271570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334D7A5-7854-44D3-8F52-99679CAF3BF9}"/>
              </a:ext>
            </a:extLst>
          </p:cNvPr>
          <p:cNvSpPr txBox="1"/>
          <p:nvPr/>
        </p:nvSpPr>
        <p:spPr>
          <a:xfrm>
            <a:off x="349249" y="1005294"/>
            <a:ext cx="6472719" cy="1369606"/>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2</a:t>
            </a:r>
            <a:r>
              <a:rPr lang="en-US" sz="1400" dirty="0">
                <a:latin typeface="Calibri"/>
                <a:cs typeface="Calibri"/>
              </a:rPr>
              <a:t>: Engagement and Influence Metrics</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 Scatter Plot: followers vs. </a:t>
            </a:r>
            <a:r>
              <a:rPr lang="en-US" sz="1400" dirty="0" err="1">
                <a:latin typeface="Calibri"/>
                <a:cs typeface="Calibri"/>
              </a:rPr>
              <a:t>avg_likes</a:t>
            </a:r>
            <a:r>
              <a:rPr lang="en-US" sz="1400" dirty="0">
                <a:latin typeface="Calibri"/>
                <a:cs typeface="Calibri"/>
              </a:rPr>
              <a:t> with </a:t>
            </a:r>
            <a:r>
              <a:rPr lang="en-US" sz="1400" dirty="0" err="1">
                <a:latin typeface="Calibri"/>
                <a:cs typeface="Calibri"/>
              </a:rPr>
              <a:t>influence_score</a:t>
            </a:r>
            <a:r>
              <a:rPr lang="en-US" sz="1400" dirty="0">
                <a:latin typeface="Calibri"/>
                <a:cs typeface="Calibri"/>
              </a:rPr>
              <a:t> as a</a:t>
            </a:r>
          </a:p>
          <a:p>
            <a:pPr marL="12700">
              <a:lnSpc>
                <a:spcPct val="100000"/>
              </a:lnSpc>
              <a:spcBef>
                <a:spcPts val="100"/>
              </a:spcBef>
            </a:pPr>
            <a:r>
              <a:rPr lang="en-US" sz="1400" dirty="0">
                <a:latin typeface="Calibri"/>
                <a:cs typeface="Calibri"/>
              </a:rPr>
              <a:t>size dimension to understand the influence-power relationship.</a:t>
            </a:r>
          </a:p>
          <a:p>
            <a:pPr marL="12700">
              <a:lnSpc>
                <a:spcPct val="100000"/>
              </a:lnSpc>
              <a:spcBef>
                <a:spcPts val="100"/>
              </a:spcBef>
            </a:pPr>
            <a:r>
              <a:rPr lang="en-US" sz="1400" dirty="0">
                <a:latin typeface="Calibri"/>
                <a:cs typeface="Calibri"/>
              </a:rPr>
              <a:t>○ Line Chart: Time-based trends in </a:t>
            </a:r>
            <a:r>
              <a:rPr lang="en-US" sz="1400" dirty="0" err="1">
                <a:latin typeface="Calibri"/>
                <a:cs typeface="Calibri"/>
              </a:rPr>
              <a:t>new_post_avg_like</a:t>
            </a:r>
            <a:r>
              <a:rPr lang="en-US" sz="1400" dirty="0">
                <a:latin typeface="Calibri"/>
                <a:cs typeface="Calibri"/>
              </a:rPr>
              <a:t>, with filters to</a:t>
            </a:r>
          </a:p>
          <a:p>
            <a:pPr marL="12700">
              <a:lnSpc>
                <a:spcPct val="100000"/>
              </a:lnSpc>
              <a:spcBef>
                <a:spcPts val="100"/>
              </a:spcBef>
            </a:pPr>
            <a:r>
              <a:rPr lang="en-US" sz="1400" dirty="0">
                <a:latin typeface="Calibri"/>
                <a:cs typeface="Calibri"/>
              </a:rPr>
              <a:t>select specific countries or influencers.</a:t>
            </a:r>
          </a:p>
        </p:txBody>
      </p:sp>
      <p:pic>
        <p:nvPicPr>
          <p:cNvPr id="3" name="Picture 2">
            <a:extLst>
              <a:ext uri="{FF2B5EF4-FFF2-40B4-BE49-F238E27FC236}">
                <a16:creationId xmlns:a16="http://schemas.microsoft.com/office/drawing/2014/main" id="{54B3F380-AC87-4B92-9992-4D8B02C22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32100"/>
            <a:ext cx="7287171" cy="3962400"/>
          </a:xfrm>
          <a:prstGeom prst="rect">
            <a:avLst/>
          </a:prstGeom>
        </p:spPr>
      </p:pic>
    </p:spTree>
    <p:extLst>
      <p:ext uri="{BB962C8B-B14F-4D97-AF65-F5344CB8AC3E}">
        <p14:creationId xmlns:p14="http://schemas.microsoft.com/office/powerpoint/2010/main" val="70538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F402907-2669-4837-B8E4-598F8F56ECA2}"/>
              </a:ext>
            </a:extLst>
          </p:cNvPr>
          <p:cNvSpPr txBox="1"/>
          <p:nvPr/>
        </p:nvSpPr>
        <p:spPr>
          <a:xfrm>
            <a:off x="349249" y="927100"/>
            <a:ext cx="6472719" cy="1141338"/>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3</a:t>
            </a:r>
            <a:r>
              <a:rPr lang="en-US" sz="1400" dirty="0">
                <a:latin typeface="Calibri"/>
                <a:cs typeface="Calibri"/>
              </a:rPr>
              <a:t>: Country-Specific Insights</a:t>
            </a:r>
          </a:p>
          <a:p>
            <a:pPr marL="12700">
              <a:lnSpc>
                <a:spcPct val="100000"/>
              </a:lnSpc>
              <a:spcBef>
                <a:spcPts val="100"/>
              </a:spcBef>
            </a:pPr>
            <a:r>
              <a:rPr lang="en-US" sz="1400" dirty="0">
                <a:latin typeface="Calibri"/>
                <a:cs typeface="Calibri"/>
              </a:rPr>
              <a:t>○ Bar Chart: Total influencers and average </a:t>
            </a:r>
            <a:r>
              <a:rPr lang="en-US" sz="1400" dirty="0" err="1">
                <a:latin typeface="Calibri"/>
                <a:cs typeface="Calibri"/>
              </a:rPr>
              <a:t>influence_score</a:t>
            </a:r>
            <a:r>
              <a:rPr lang="en-US" sz="1400" dirty="0">
                <a:latin typeface="Calibri"/>
                <a:cs typeface="Calibri"/>
              </a:rPr>
              <a:t> per</a:t>
            </a:r>
          </a:p>
          <a:p>
            <a:pPr marL="12700">
              <a:lnSpc>
                <a:spcPct val="100000"/>
              </a:lnSpc>
              <a:spcBef>
                <a:spcPts val="100"/>
              </a:spcBef>
            </a:pPr>
            <a:r>
              <a:rPr lang="en-US" sz="1400" dirty="0">
                <a:latin typeface="Calibri"/>
                <a:cs typeface="Calibri"/>
              </a:rPr>
              <a:t>country.</a:t>
            </a:r>
          </a:p>
          <a:p>
            <a:pPr marL="12700">
              <a:lnSpc>
                <a:spcPct val="100000"/>
              </a:lnSpc>
              <a:spcBef>
                <a:spcPts val="100"/>
              </a:spcBef>
            </a:pPr>
            <a:r>
              <a:rPr lang="en-US" sz="1400" dirty="0">
                <a:latin typeface="Calibri"/>
                <a:cs typeface="Calibri"/>
              </a:rPr>
              <a:t>○ Bubble Chart: Show influencers' like-to-follower ratio by</a:t>
            </a:r>
          </a:p>
          <a:p>
            <a:pPr marL="12700">
              <a:lnSpc>
                <a:spcPct val="100000"/>
              </a:lnSpc>
              <a:spcBef>
                <a:spcPts val="100"/>
              </a:spcBef>
            </a:pPr>
            <a:r>
              <a:rPr lang="en-US" sz="1400" dirty="0">
                <a:latin typeface="Calibri"/>
                <a:cs typeface="Calibri"/>
              </a:rPr>
              <a:t>country for a quick view of regional influence.</a:t>
            </a:r>
          </a:p>
        </p:txBody>
      </p:sp>
      <p:pic>
        <p:nvPicPr>
          <p:cNvPr id="6" name="Picture 5">
            <a:extLst>
              <a:ext uri="{FF2B5EF4-FFF2-40B4-BE49-F238E27FC236}">
                <a16:creationId xmlns:a16="http://schemas.microsoft.com/office/drawing/2014/main" id="{61C1C34D-C428-451B-9405-09C93DE04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17" y="2222500"/>
            <a:ext cx="7104833" cy="4038600"/>
          </a:xfrm>
          <a:prstGeom prst="rect">
            <a:avLst/>
          </a:prstGeom>
        </p:spPr>
      </p:pic>
    </p:spTree>
    <p:extLst>
      <p:ext uri="{BB962C8B-B14F-4D97-AF65-F5344CB8AC3E}">
        <p14:creationId xmlns:p14="http://schemas.microsoft.com/office/powerpoint/2010/main" val="150145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F402907-2669-4837-B8E4-598F8F56ECA2}"/>
              </a:ext>
            </a:extLst>
          </p:cNvPr>
          <p:cNvSpPr txBox="1"/>
          <p:nvPr/>
        </p:nvSpPr>
        <p:spPr>
          <a:xfrm>
            <a:off x="349249" y="927100"/>
            <a:ext cx="6472719" cy="1141338"/>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4</a:t>
            </a:r>
            <a:r>
              <a:rPr lang="en-US" sz="1400" dirty="0">
                <a:latin typeface="Calibri"/>
                <a:cs typeface="Calibri"/>
              </a:rPr>
              <a:t>: Engagement Trends</a:t>
            </a:r>
          </a:p>
          <a:p>
            <a:pPr marL="12700">
              <a:lnSpc>
                <a:spcPct val="100000"/>
              </a:lnSpc>
              <a:spcBef>
                <a:spcPts val="100"/>
              </a:spcBef>
            </a:pPr>
            <a:r>
              <a:rPr lang="en-US" sz="1400" dirty="0">
                <a:latin typeface="Calibri"/>
                <a:cs typeface="Calibri"/>
              </a:rPr>
              <a:t>○ Heatmap: Display 60_day_eng_rate by influencer rank and country,</a:t>
            </a:r>
          </a:p>
          <a:p>
            <a:pPr marL="12700">
              <a:lnSpc>
                <a:spcPct val="100000"/>
              </a:lnSpc>
              <a:spcBef>
                <a:spcPts val="100"/>
              </a:spcBef>
            </a:pPr>
            <a:r>
              <a:rPr lang="en-US" sz="1400" dirty="0">
                <a:latin typeface="Calibri"/>
                <a:cs typeface="Calibri"/>
              </a:rPr>
              <a:t>useful for spotting high-engagement influencers.</a:t>
            </a:r>
          </a:p>
          <a:p>
            <a:pPr marL="12700">
              <a:lnSpc>
                <a:spcPct val="100000"/>
              </a:lnSpc>
              <a:spcBef>
                <a:spcPts val="100"/>
              </a:spcBef>
            </a:pPr>
            <a:r>
              <a:rPr lang="en-US" sz="1400" dirty="0">
                <a:latin typeface="Calibri"/>
                <a:cs typeface="Calibri"/>
              </a:rPr>
              <a:t>○ Trendline: Plotting changes in engagement rates across ranks or</a:t>
            </a:r>
          </a:p>
          <a:p>
            <a:pPr marL="12700">
              <a:lnSpc>
                <a:spcPct val="100000"/>
              </a:lnSpc>
              <a:spcBef>
                <a:spcPts val="100"/>
              </a:spcBef>
            </a:pPr>
            <a:r>
              <a:rPr lang="en-US" sz="1400" dirty="0">
                <a:latin typeface="Calibri"/>
                <a:cs typeface="Calibri"/>
              </a:rPr>
              <a:t>countries over time.</a:t>
            </a:r>
          </a:p>
        </p:txBody>
      </p:sp>
      <p:pic>
        <p:nvPicPr>
          <p:cNvPr id="3" name="Picture 2">
            <a:extLst>
              <a:ext uri="{FF2B5EF4-FFF2-40B4-BE49-F238E27FC236}">
                <a16:creationId xmlns:a16="http://schemas.microsoft.com/office/drawing/2014/main" id="{D1CE0F7B-BD00-40BA-A06B-F0246E3F6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133710"/>
            <a:ext cx="7321550" cy="4074653"/>
          </a:xfrm>
          <a:prstGeom prst="rect">
            <a:avLst/>
          </a:prstGeom>
        </p:spPr>
      </p:pic>
    </p:spTree>
    <p:extLst>
      <p:ext uri="{BB962C8B-B14F-4D97-AF65-F5344CB8AC3E}">
        <p14:creationId xmlns:p14="http://schemas.microsoft.com/office/powerpoint/2010/main" val="173933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CF402907-2669-4837-B8E4-598F8F56ECA2}"/>
              </a:ext>
            </a:extLst>
          </p:cNvPr>
          <p:cNvSpPr txBox="1"/>
          <p:nvPr/>
        </p:nvSpPr>
        <p:spPr>
          <a:xfrm>
            <a:off x="349249" y="317500"/>
            <a:ext cx="6167919" cy="684803"/>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5</a:t>
            </a:r>
            <a:r>
              <a:rPr lang="en-US" sz="1400" dirty="0">
                <a:latin typeface="Calibri"/>
                <a:cs typeface="Calibri"/>
              </a:rPr>
              <a:t>: Distribution Analysis:</a:t>
            </a:r>
          </a:p>
          <a:p>
            <a:pPr marL="12700">
              <a:lnSpc>
                <a:spcPct val="100000"/>
              </a:lnSpc>
              <a:spcBef>
                <a:spcPts val="100"/>
              </a:spcBef>
            </a:pPr>
            <a:r>
              <a:rPr lang="en-US" sz="1400" dirty="0">
                <a:latin typeface="Calibri"/>
                <a:cs typeface="Calibri"/>
              </a:rPr>
              <a:t>○ Use histograms for </a:t>
            </a:r>
            <a:r>
              <a:rPr lang="en-US" sz="1400" dirty="0" err="1">
                <a:latin typeface="Calibri"/>
                <a:cs typeface="Calibri"/>
              </a:rPr>
              <a:t>influence_score</a:t>
            </a:r>
            <a:r>
              <a:rPr lang="en-US" sz="1400" dirty="0">
                <a:latin typeface="Calibri"/>
                <a:cs typeface="Calibri"/>
              </a:rPr>
              <a:t>, followers, and </a:t>
            </a:r>
            <a:r>
              <a:rPr lang="en-US" sz="1400" dirty="0" err="1">
                <a:latin typeface="Calibri"/>
                <a:cs typeface="Calibri"/>
              </a:rPr>
              <a:t>avg_likes</a:t>
            </a:r>
            <a:r>
              <a:rPr lang="en-US" sz="1400" dirty="0">
                <a:latin typeface="Calibri"/>
                <a:cs typeface="Calibri"/>
              </a:rPr>
              <a:t> to</a:t>
            </a:r>
          </a:p>
          <a:p>
            <a:pPr marL="12700">
              <a:lnSpc>
                <a:spcPct val="100000"/>
              </a:lnSpc>
              <a:spcBef>
                <a:spcPts val="100"/>
              </a:spcBef>
            </a:pPr>
            <a:r>
              <a:rPr lang="en-US" sz="1400" dirty="0">
                <a:latin typeface="Calibri"/>
                <a:cs typeface="Calibri"/>
              </a:rPr>
              <a:t>understand the spread and outliers.</a:t>
            </a:r>
          </a:p>
        </p:txBody>
      </p:sp>
      <p:pic>
        <p:nvPicPr>
          <p:cNvPr id="4" name="Picture 3">
            <a:extLst>
              <a:ext uri="{FF2B5EF4-FFF2-40B4-BE49-F238E27FC236}">
                <a16:creationId xmlns:a16="http://schemas.microsoft.com/office/drawing/2014/main" id="{98010B3D-763D-492C-A8F4-E094AE26F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 y="1155700"/>
            <a:ext cx="6705600" cy="4123500"/>
          </a:xfrm>
          <a:prstGeom prst="rect">
            <a:avLst/>
          </a:prstGeom>
        </p:spPr>
      </p:pic>
      <p:sp>
        <p:nvSpPr>
          <p:cNvPr id="6" name="object 2">
            <a:extLst>
              <a:ext uri="{FF2B5EF4-FFF2-40B4-BE49-F238E27FC236}">
                <a16:creationId xmlns:a16="http://schemas.microsoft.com/office/drawing/2014/main" id="{81A176D6-A37B-41F5-AA43-4F03787F3C74}"/>
              </a:ext>
            </a:extLst>
          </p:cNvPr>
          <p:cNvSpPr txBox="1"/>
          <p:nvPr/>
        </p:nvSpPr>
        <p:spPr>
          <a:xfrm>
            <a:off x="273050" y="5575300"/>
            <a:ext cx="6167919" cy="684803"/>
          </a:xfrm>
          <a:prstGeom prst="rect">
            <a:avLst/>
          </a:prstGeom>
        </p:spPr>
        <p:txBody>
          <a:bodyPr vert="horz" wrap="square" lIns="0" tIns="12700" rIns="0" bIns="0" rtlCol="0">
            <a:spAutoFit/>
          </a:bodyPr>
          <a:lstStyle/>
          <a:p>
            <a:pPr marL="12700">
              <a:lnSpc>
                <a:spcPct val="100000"/>
              </a:lnSpc>
              <a:spcBef>
                <a:spcPts val="100"/>
              </a:spcBef>
            </a:pPr>
            <a:r>
              <a:rPr lang="en-US" sz="1400" dirty="0">
                <a:highlight>
                  <a:srgbClr val="FFFF00"/>
                </a:highlight>
                <a:latin typeface="Calibri"/>
                <a:cs typeface="Calibri"/>
              </a:rPr>
              <a:t>Dashboard 6</a:t>
            </a:r>
            <a:r>
              <a:rPr lang="en-US" sz="1400" dirty="0">
                <a:latin typeface="Calibri"/>
                <a:cs typeface="Calibri"/>
              </a:rPr>
              <a:t>: Additional Visualizations</a:t>
            </a:r>
          </a:p>
          <a:p>
            <a:pPr marL="12700">
              <a:lnSpc>
                <a:spcPct val="100000"/>
              </a:lnSpc>
              <a:spcBef>
                <a:spcPts val="100"/>
              </a:spcBef>
            </a:pPr>
            <a:r>
              <a:rPr lang="en-US" sz="1400" dirty="0">
                <a:latin typeface="Calibri"/>
                <a:cs typeface="Calibri"/>
              </a:rPr>
              <a:t>● Boxplot for </a:t>
            </a:r>
            <a:r>
              <a:rPr lang="en-US" sz="1400" dirty="0" err="1">
                <a:latin typeface="Calibri"/>
                <a:cs typeface="Calibri"/>
              </a:rPr>
              <a:t>influence_score</a:t>
            </a:r>
            <a:r>
              <a:rPr lang="en-US" sz="1400" dirty="0">
                <a:latin typeface="Calibri"/>
                <a:cs typeface="Calibri"/>
              </a:rPr>
              <a:t> distribution per country to understand variance.</a:t>
            </a:r>
          </a:p>
          <a:p>
            <a:pPr marL="12700">
              <a:lnSpc>
                <a:spcPct val="100000"/>
              </a:lnSpc>
              <a:spcBef>
                <a:spcPts val="100"/>
              </a:spcBef>
            </a:pPr>
            <a:r>
              <a:rPr lang="en-US" sz="1400" dirty="0">
                <a:latin typeface="Calibri"/>
                <a:cs typeface="Calibri"/>
              </a:rPr>
              <a:t>● Histogram for </a:t>
            </a:r>
            <a:r>
              <a:rPr lang="en-US" sz="1400" dirty="0" err="1">
                <a:latin typeface="Calibri"/>
                <a:cs typeface="Calibri"/>
              </a:rPr>
              <a:t>avg_likes</a:t>
            </a:r>
            <a:r>
              <a:rPr lang="en-US" sz="1400" dirty="0">
                <a:latin typeface="Calibri"/>
                <a:cs typeface="Calibri"/>
              </a:rPr>
              <a:t> to see typical engagement patterns across influencers.</a:t>
            </a:r>
          </a:p>
        </p:txBody>
      </p:sp>
      <p:pic>
        <p:nvPicPr>
          <p:cNvPr id="8" name="Picture 7">
            <a:extLst>
              <a:ext uri="{FF2B5EF4-FFF2-40B4-BE49-F238E27FC236}">
                <a16:creationId xmlns:a16="http://schemas.microsoft.com/office/drawing/2014/main" id="{E831B4BC-6229-493D-8CC9-2599D54E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50" y="6401214"/>
            <a:ext cx="7086600" cy="4052739"/>
          </a:xfrm>
          <a:prstGeom prst="rect">
            <a:avLst/>
          </a:prstGeom>
        </p:spPr>
      </p:pic>
    </p:spTree>
    <p:extLst>
      <p:ext uri="{BB962C8B-B14F-4D97-AF65-F5344CB8AC3E}">
        <p14:creationId xmlns:p14="http://schemas.microsoft.com/office/powerpoint/2010/main" val="277498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9B3E5A-1C11-437D-9429-E265D4BFBB79}"/>
              </a:ext>
            </a:extLst>
          </p:cNvPr>
          <p:cNvSpPr/>
          <p:nvPr/>
        </p:nvSpPr>
        <p:spPr>
          <a:xfrm>
            <a:off x="577850" y="469900"/>
            <a:ext cx="6477000" cy="5693866"/>
          </a:xfrm>
          <a:prstGeom prst="rect">
            <a:avLst/>
          </a:prstGeom>
        </p:spPr>
        <p:txBody>
          <a:bodyPr wrap="square">
            <a:spAutoFit/>
          </a:bodyPr>
          <a:lstStyle/>
          <a:p>
            <a:r>
              <a:rPr lang="en-US" sz="1400" b="1" dirty="0"/>
              <a:t>Charts that answers the findings/ Results of Problem Statement:</a:t>
            </a:r>
          </a:p>
          <a:p>
            <a:br>
              <a:rPr lang="en-US" sz="1400" dirty="0"/>
            </a:br>
            <a:r>
              <a:rPr lang="en-US" sz="1200" b="1" dirty="0"/>
              <a:t>1) How do we identify the most impactful influencers?</a:t>
            </a:r>
          </a:p>
          <a:p>
            <a:endParaRPr lang="en-US" sz="1200" dirty="0"/>
          </a:p>
          <a:p>
            <a:r>
              <a:rPr lang="en-US" sz="1200" dirty="0"/>
              <a:t>Top 10 Influencers Globally (Bar Chart) – shows highest influence scores.</a:t>
            </a:r>
          </a:p>
          <a:p>
            <a:r>
              <a:rPr lang="en-US" sz="1200" dirty="0"/>
              <a:t>KPI cards (Total Followers, Avg Likes, Total Likes, Avg </a:t>
            </a:r>
            <a:r>
              <a:rPr lang="en-US" sz="1200" dirty="0" err="1"/>
              <a:t>Eng</a:t>
            </a:r>
            <a:r>
              <a:rPr lang="en-US" sz="1200" dirty="0"/>
              <a:t> Rate)</a:t>
            </a:r>
          </a:p>
          <a:p>
            <a:r>
              <a:rPr lang="en-US" sz="1200" dirty="0"/>
              <a:t>Follower vs </a:t>
            </a:r>
            <a:r>
              <a:rPr lang="en-US" sz="1200" dirty="0" err="1"/>
              <a:t>Avg_Like</a:t>
            </a:r>
            <a:r>
              <a:rPr lang="en-US" sz="1200" dirty="0"/>
              <a:t> (Bubble Chart.</a:t>
            </a:r>
          </a:p>
          <a:p>
            <a:endParaRPr lang="en-US" sz="1200" dirty="0"/>
          </a:p>
          <a:p>
            <a:r>
              <a:rPr lang="en-US" sz="1200" b="1" dirty="0"/>
              <a:t>2) What patterns can we find in their engagement levels?</a:t>
            </a:r>
          </a:p>
          <a:p>
            <a:endParaRPr lang="en-US" sz="1200" dirty="0"/>
          </a:p>
          <a:p>
            <a:r>
              <a:rPr lang="en-US" sz="1200" dirty="0"/>
              <a:t>Engagement Trends (Line chart: 60_day_eng_rate vs rank).</a:t>
            </a:r>
          </a:p>
          <a:p>
            <a:r>
              <a:rPr lang="en-US" sz="1200" dirty="0"/>
              <a:t>Histograms (Influence Score, Followers, Avg Likes).</a:t>
            </a:r>
          </a:p>
          <a:p>
            <a:r>
              <a:rPr lang="en-US" sz="1200" dirty="0"/>
              <a:t>Boxplot of Influence Score by Country.</a:t>
            </a:r>
          </a:p>
          <a:p>
            <a:r>
              <a:rPr lang="en-US" sz="1200" dirty="0"/>
              <a:t>Avg Like vs Follower Ratio by Country (Map).</a:t>
            </a:r>
          </a:p>
          <a:p>
            <a:endParaRPr lang="en-US" sz="1200" dirty="0"/>
          </a:p>
          <a:p>
            <a:r>
              <a:rPr lang="en-US" sz="1200" b="1" dirty="0"/>
              <a:t>3) How do influencers from different countries perform compared to others?</a:t>
            </a:r>
          </a:p>
          <a:p>
            <a:endParaRPr lang="en-US" sz="1200" dirty="0"/>
          </a:p>
          <a:p>
            <a:r>
              <a:rPr lang="en-US" sz="1200" dirty="0"/>
              <a:t>Influence Score Distribution by Countries (Bar chart).</a:t>
            </a:r>
          </a:p>
          <a:p>
            <a:r>
              <a:rPr lang="en-US" sz="1200" dirty="0"/>
              <a:t>Country with Highest Influencers (Bar chart).</a:t>
            </a:r>
          </a:p>
          <a:p>
            <a:r>
              <a:rPr lang="en-US" sz="1200" dirty="0"/>
              <a:t>World Map (Count of Influencers by country, colored by Engagement Rate).</a:t>
            </a:r>
          </a:p>
          <a:p>
            <a:r>
              <a:rPr lang="en-US" sz="1200" dirty="0"/>
              <a:t>Comparison of </a:t>
            </a:r>
            <a:r>
              <a:rPr lang="en-US" sz="1200" dirty="0" err="1"/>
              <a:t>GrowthRate</a:t>
            </a:r>
            <a:r>
              <a:rPr lang="en-US" sz="1200" dirty="0"/>
              <a:t> vs </a:t>
            </a:r>
            <a:r>
              <a:rPr lang="en-US" sz="1200" dirty="0" err="1"/>
              <a:t>EngagementRate</a:t>
            </a:r>
            <a:r>
              <a:rPr lang="en-US" sz="1200" dirty="0"/>
              <a:t> by Country (Line chart).</a:t>
            </a:r>
          </a:p>
          <a:p>
            <a:r>
              <a:rPr lang="en-US" sz="1200" dirty="0"/>
              <a:t>Total Influencers and Avg Engagement Rate by Country (Bar chart).</a:t>
            </a:r>
          </a:p>
          <a:p>
            <a:endParaRPr lang="en-US" sz="1200" dirty="0"/>
          </a:p>
          <a:p>
            <a:r>
              <a:rPr lang="en-US" sz="1200" b="1" dirty="0"/>
              <a:t>4) Can this analysis give useful insights for marketing strategies?</a:t>
            </a:r>
          </a:p>
          <a:p>
            <a:endParaRPr lang="en-US" sz="1200" dirty="0"/>
          </a:p>
          <a:p>
            <a:r>
              <a:rPr lang="en-US" sz="1200" dirty="0"/>
              <a:t>All KPI cards + Top 10 influencers list.</a:t>
            </a:r>
          </a:p>
          <a:p>
            <a:r>
              <a:rPr lang="en-US" sz="1200" dirty="0"/>
              <a:t>Country-specific insights maps (Like-to-Follower Ratio, Influence Score Distribution).</a:t>
            </a:r>
          </a:p>
          <a:p>
            <a:r>
              <a:rPr lang="en-US" sz="1200" dirty="0" err="1"/>
              <a:t>GrowthRate</a:t>
            </a:r>
            <a:r>
              <a:rPr lang="en-US" sz="1200" dirty="0"/>
              <a:t> vs </a:t>
            </a:r>
            <a:r>
              <a:rPr lang="en-US" sz="1200" dirty="0" err="1"/>
              <a:t>EngagementRate</a:t>
            </a:r>
            <a:r>
              <a:rPr lang="en-US" sz="1200" dirty="0"/>
              <a:t> line chart.</a:t>
            </a:r>
          </a:p>
          <a:p>
            <a:r>
              <a:rPr lang="en-US" sz="1200" dirty="0"/>
              <a:t>Histograms &amp; Boxplots – help marketers understand spread (avoid outliers, pick consistent performers).</a:t>
            </a:r>
          </a:p>
        </p:txBody>
      </p:sp>
      <p:sp>
        <p:nvSpPr>
          <p:cNvPr id="4" name="object 3">
            <a:extLst>
              <a:ext uri="{FF2B5EF4-FFF2-40B4-BE49-F238E27FC236}">
                <a16:creationId xmlns:a16="http://schemas.microsoft.com/office/drawing/2014/main" id="{6E38E1AD-8C37-45C5-9463-481DDE5618B2}"/>
              </a:ext>
            </a:extLst>
          </p:cNvPr>
          <p:cNvSpPr txBox="1"/>
          <p:nvPr/>
        </p:nvSpPr>
        <p:spPr>
          <a:xfrm>
            <a:off x="3092450" y="6565901"/>
            <a:ext cx="1219200" cy="320601"/>
          </a:xfrm>
          <a:prstGeom prst="rect">
            <a:avLst/>
          </a:prstGeom>
        </p:spPr>
        <p:txBody>
          <a:bodyPr vert="horz" wrap="square" lIns="0" tIns="12700" rIns="0" bIns="0" rtlCol="0" anchor="ctr">
            <a:spAutoFit/>
          </a:bodyPr>
          <a:lstStyle/>
          <a:p>
            <a:pPr marL="12700" algn="ctr">
              <a:lnSpc>
                <a:spcPct val="100000"/>
              </a:lnSpc>
              <a:spcBef>
                <a:spcPts val="100"/>
              </a:spcBef>
            </a:pPr>
            <a:r>
              <a:rPr lang="en-US" sz="2000" b="1" dirty="0">
                <a:latin typeface="Calibri"/>
                <a:cs typeface="Calibri"/>
              </a:rPr>
              <a:t>Thank You</a:t>
            </a:r>
            <a:endParaRPr sz="2000" b="1" dirty="0">
              <a:latin typeface="Calibri"/>
              <a:cs typeface="Calibri"/>
            </a:endParaRPr>
          </a:p>
        </p:txBody>
      </p:sp>
    </p:spTree>
    <p:extLst>
      <p:ext uri="{BB962C8B-B14F-4D97-AF65-F5344CB8AC3E}">
        <p14:creationId xmlns:p14="http://schemas.microsoft.com/office/powerpoint/2010/main" val="289492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D468E0-888D-4F2F-B05C-190545916348}"/>
              </a:ext>
            </a:extLst>
          </p:cNvPr>
          <p:cNvSpPr/>
          <p:nvPr/>
        </p:nvSpPr>
        <p:spPr>
          <a:xfrm>
            <a:off x="577850" y="469900"/>
            <a:ext cx="6477000" cy="4678204"/>
          </a:xfrm>
          <a:prstGeom prst="rect">
            <a:avLst/>
          </a:prstGeom>
        </p:spPr>
        <p:txBody>
          <a:bodyPr wrap="square">
            <a:spAutoFit/>
          </a:bodyPr>
          <a:lstStyle/>
          <a:p>
            <a:r>
              <a:rPr lang="en-US" b="1" dirty="0"/>
              <a:t>Problem Statement:</a:t>
            </a:r>
          </a:p>
          <a:p>
            <a:br>
              <a:rPr lang="en-US" sz="1400" dirty="0"/>
            </a:br>
            <a:r>
              <a:rPr lang="en-US" sz="1400" dirty="0"/>
              <a:t>The dataset provided to us contains information about the top Instagram influencers, such as their followers, posts, average likes, engagement rate, and influence score. However, the raw data by itself does not give us a clear picture. To make sense of it, we need to clean, organize, and analyze the data properly.</a:t>
            </a:r>
          </a:p>
          <a:p>
            <a:endParaRPr lang="en-US" sz="1400" dirty="0"/>
          </a:p>
          <a:p>
            <a:r>
              <a:rPr lang="en-US" sz="1400" dirty="0"/>
              <a:t>The problem we are trying to solve in this project is:</a:t>
            </a:r>
          </a:p>
          <a:p>
            <a:endParaRPr lang="en-US" sz="1400" dirty="0"/>
          </a:p>
          <a:p>
            <a:r>
              <a:rPr lang="en-US" sz="1400" dirty="0"/>
              <a:t>How do we identify the most impactful influencers?</a:t>
            </a:r>
          </a:p>
          <a:p>
            <a:endParaRPr lang="en-US" sz="1400" dirty="0"/>
          </a:p>
          <a:p>
            <a:r>
              <a:rPr lang="en-US" sz="1400" dirty="0"/>
              <a:t>What patterns can we find in their engagement levels?</a:t>
            </a:r>
          </a:p>
          <a:p>
            <a:endParaRPr lang="en-US" sz="1400" dirty="0"/>
          </a:p>
          <a:p>
            <a:r>
              <a:rPr lang="en-US" sz="1400" dirty="0"/>
              <a:t>How do influencers from different countries perform compared to others?</a:t>
            </a:r>
          </a:p>
          <a:p>
            <a:endParaRPr lang="en-US" sz="1400" dirty="0"/>
          </a:p>
          <a:p>
            <a:r>
              <a:rPr lang="en-US" sz="1400" dirty="0"/>
              <a:t>Can this analysis give useful insights for marketing strategies?</a:t>
            </a:r>
          </a:p>
          <a:p>
            <a:endParaRPr lang="en-US" sz="1400" dirty="0"/>
          </a:p>
          <a:p>
            <a:r>
              <a:rPr lang="en-US" sz="1400" dirty="0"/>
              <a:t>By using Power BI, we can transform this dataset into a dashboard that highlights KPIs like total followers, average likes, and engagement trends. This will help us to understand the growth, reach, and influence of top Instagram personalities in a more meaningful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273050" y="393700"/>
            <a:ext cx="6400800" cy="715581"/>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Task 1: Data Import and Preparation</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400" dirty="0">
                <a:latin typeface="Calibri"/>
                <a:cs typeface="Calibri"/>
              </a:rPr>
              <a:t>Connect to Data: Importing Data</a:t>
            </a:r>
          </a:p>
        </p:txBody>
      </p:sp>
      <p:pic>
        <p:nvPicPr>
          <p:cNvPr id="13" name="Picture 12">
            <a:extLst>
              <a:ext uri="{FF2B5EF4-FFF2-40B4-BE49-F238E27FC236}">
                <a16:creationId xmlns:a16="http://schemas.microsoft.com/office/drawing/2014/main" id="{CA1C2108-EA91-4FA2-A522-7C3CA4C89ED4}"/>
              </a:ext>
            </a:extLst>
          </p:cNvPr>
          <p:cNvPicPr>
            <a:picLocks noChangeAspect="1"/>
          </p:cNvPicPr>
          <p:nvPr/>
        </p:nvPicPr>
        <p:blipFill>
          <a:blip r:embed="rId2"/>
          <a:stretch>
            <a:fillRect/>
          </a:stretch>
        </p:blipFill>
        <p:spPr>
          <a:xfrm>
            <a:off x="213614" y="1384300"/>
            <a:ext cx="7053072" cy="3962400"/>
          </a:xfrm>
          <a:prstGeom prst="rect">
            <a:avLst/>
          </a:prstGeom>
        </p:spPr>
      </p:pic>
      <p:sp>
        <p:nvSpPr>
          <p:cNvPr id="14" name="object 2">
            <a:extLst>
              <a:ext uri="{FF2B5EF4-FFF2-40B4-BE49-F238E27FC236}">
                <a16:creationId xmlns:a16="http://schemas.microsoft.com/office/drawing/2014/main" id="{FF8AD231-E059-4A4E-8873-84C6920E5A7C}"/>
              </a:ext>
            </a:extLst>
          </p:cNvPr>
          <p:cNvSpPr txBox="1"/>
          <p:nvPr/>
        </p:nvSpPr>
        <p:spPr>
          <a:xfrm>
            <a:off x="273050" y="7013014"/>
            <a:ext cx="6781800" cy="1305486"/>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As we can see, there are some discrepancy in the data as: </a:t>
            </a:r>
            <a:br>
              <a:rPr lang="en-US" sz="1400" dirty="0">
                <a:latin typeface="Calibri"/>
                <a:cs typeface="Calibri"/>
              </a:rPr>
            </a:br>
            <a:br>
              <a:rPr lang="en-US" sz="1400" dirty="0">
                <a:latin typeface="Calibri"/>
                <a:cs typeface="Calibri"/>
              </a:rPr>
            </a:br>
            <a:r>
              <a:rPr lang="en-US" sz="1400" dirty="0">
                <a:latin typeface="Calibri"/>
                <a:cs typeface="Calibri"/>
              </a:rPr>
              <a:t>The Data Type for all the Columns have been set as (Text).</a:t>
            </a:r>
            <a:br>
              <a:rPr lang="en-US" sz="1400" dirty="0">
                <a:latin typeface="Calibri"/>
                <a:cs typeface="Calibri"/>
              </a:rPr>
            </a:br>
            <a:r>
              <a:rPr lang="en-US" sz="1400" dirty="0">
                <a:latin typeface="Calibri"/>
                <a:cs typeface="Calibri"/>
              </a:rPr>
              <a:t>However before changing the Data type, We actually need to change the Data Itself, As Columns like:  (posts, followers, avg_likes, new_post_avg_likes &amp; </a:t>
            </a:r>
            <a:r>
              <a:rPr lang="en-US" sz="1400" dirty="0" err="1">
                <a:latin typeface="Calibri"/>
                <a:cs typeface="Calibri"/>
              </a:rPr>
              <a:t>total_likes</a:t>
            </a:r>
            <a:r>
              <a:rPr lang="en-US" sz="1400" dirty="0">
                <a:latin typeface="Calibri"/>
                <a:cs typeface="Calibri"/>
              </a:rPr>
              <a:t>) have decimals and text data all mixed in together.</a:t>
            </a:r>
          </a:p>
        </p:txBody>
      </p:sp>
      <p:sp>
        <p:nvSpPr>
          <p:cNvPr id="15" name="object 2">
            <a:extLst>
              <a:ext uri="{FF2B5EF4-FFF2-40B4-BE49-F238E27FC236}">
                <a16:creationId xmlns:a16="http://schemas.microsoft.com/office/drawing/2014/main" id="{8C799120-5294-4311-9334-2CCCACFE4626}"/>
              </a:ext>
            </a:extLst>
          </p:cNvPr>
          <p:cNvSpPr txBox="1"/>
          <p:nvPr/>
        </p:nvSpPr>
        <p:spPr>
          <a:xfrm>
            <a:off x="349250" y="5588789"/>
            <a:ext cx="6400800" cy="443711"/>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After importing the dataset into Power Bl.</a:t>
            </a:r>
            <a:br>
              <a:rPr lang="en-US" sz="1400" dirty="0">
                <a:latin typeface="Calibri"/>
                <a:cs typeface="Calibri"/>
              </a:rPr>
            </a:br>
            <a:r>
              <a:rPr lang="en-US" sz="1400" dirty="0">
                <a:latin typeface="Calibri"/>
                <a:cs typeface="Calibri"/>
              </a:rPr>
              <a:t>Here I’ve used the first row as a header option to sort out the headers for each row:</a:t>
            </a:r>
          </a:p>
        </p:txBody>
      </p:sp>
      <p:pic>
        <p:nvPicPr>
          <p:cNvPr id="4" name="Picture 3">
            <a:extLst>
              <a:ext uri="{FF2B5EF4-FFF2-40B4-BE49-F238E27FC236}">
                <a16:creationId xmlns:a16="http://schemas.microsoft.com/office/drawing/2014/main" id="{5818DD69-80F6-43BA-8BA5-5CBFD3A2797C}"/>
              </a:ext>
            </a:extLst>
          </p:cNvPr>
          <p:cNvPicPr>
            <a:picLocks noChangeAspect="1"/>
          </p:cNvPicPr>
          <p:nvPr/>
        </p:nvPicPr>
        <p:blipFill>
          <a:blip r:embed="rId3"/>
          <a:stretch>
            <a:fillRect/>
          </a:stretch>
        </p:blipFill>
        <p:spPr>
          <a:xfrm>
            <a:off x="120650" y="6261100"/>
            <a:ext cx="7359650" cy="37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273050" y="393700"/>
            <a:ext cx="6400800" cy="28982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Data cleansing</a:t>
            </a:r>
          </a:p>
        </p:txBody>
      </p:sp>
      <p:sp>
        <p:nvSpPr>
          <p:cNvPr id="9" name="object 2">
            <a:extLst>
              <a:ext uri="{FF2B5EF4-FFF2-40B4-BE49-F238E27FC236}">
                <a16:creationId xmlns:a16="http://schemas.microsoft.com/office/drawing/2014/main" id="{2CCFEC35-AACF-47C5-B2C8-868455C08366}"/>
              </a:ext>
            </a:extLst>
          </p:cNvPr>
          <p:cNvSpPr txBox="1"/>
          <p:nvPr/>
        </p:nvSpPr>
        <p:spPr>
          <a:xfrm>
            <a:off x="273050" y="850900"/>
            <a:ext cx="6781800" cy="4957767"/>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Process of cleaning the Data:</a:t>
            </a:r>
            <a:br>
              <a:rPr lang="en-US" sz="1400" dirty="0">
                <a:latin typeface="Calibri"/>
                <a:cs typeface="Calibri"/>
              </a:rPr>
            </a:br>
            <a:endParaRPr lang="en-US" sz="1400" dirty="0">
              <a:latin typeface="Calibri"/>
              <a:cs typeface="Calibri"/>
            </a:endParaRPr>
          </a:p>
          <a:p>
            <a:pPr marL="12700">
              <a:lnSpc>
                <a:spcPct val="100000"/>
              </a:lnSpc>
              <a:spcBef>
                <a:spcPts val="100"/>
              </a:spcBef>
            </a:pPr>
            <a:r>
              <a:rPr lang="en-US" sz="1400" dirty="0">
                <a:latin typeface="Calibri"/>
                <a:cs typeface="Calibri"/>
              </a:rPr>
              <a:t>As Columns like:  (posts, followers, avg_likes, new_post_avg_likes &amp; </a:t>
            </a:r>
            <a:r>
              <a:rPr lang="en-US" sz="1400" dirty="0" err="1">
                <a:latin typeface="Calibri"/>
                <a:cs typeface="Calibri"/>
              </a:rPr>
              <a:t>total_likes</a:t>
            </a:r>
            <a:r>
              <a:rPr lang="en-US" sz="1400" dirty="0">
                <a:latin typeface="Calibri"/>
                <a:cs typeface="Calibri"/>
              </a:rPr>
              <a:t>) have decimals and text data like (</a:t>
            </a:r>
            <a:r>
              <a:rPr lang="en-US" sz="1400" dirty="0" err="1">
                <a:latin typeface="Calibri"/>
                <a:cs typeface="Calibri"/>
              </a:rPr>
              <a:t>k,m,b</a:t>
            </a:r>
            <a:r>
              <a:rPr lang="en-US" sz="1400" dirty="0">
                <a:latin typeface="Calibri"/>
                <a:cs typeface="Calibri"/>
              </a:rPr>
              <a:t>) all mixed in together, Here we can multiply all the values of k with 1000, Or any values of m with 1000000 and for the value of b with 1000000000.</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So, Here I’ve created a single code which we can run in a custom column based on the original Columns and their values.</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let</a:t>
            </a:r>
          </a:p>
          <a:p>
            <a:pPr marL="12700">
              <a:lnSpc>
                <a:spcPct val="100000"/>
              </a:lnSpc>
              <a:spcBef>
                <a:spcPts val="100"/>
              </a:spcBef>
            </a:pPr>
            <a:r>
              <a:rPr lang="en-US" sz="1400" dirty="0">
                <a:latin typeface="Calibri"/>
                <a:cs typeface="Calibri"/>
              </a:rPr>
              <a:t>  s = if [original column name] = null then null else </a:t>
            </a:r>
            <a:r>
              <a:rPr lang="en-US" sz="1400" dirty="0" err="1">
                <a:latin typeface="Calibri"/>
                <a:cs typeface="Calibri"/>
              </a:rPr>
              <a:t>Text.Trim</a:t>
            </a:r>
            <a:r>
              <a:rPr lang="en-US" sz="1400" dirty="0">
                <a:latin typeface="Calibri"/>
                <a:cs typeface="Calibri"/>
              </a:rPr>
              <a:t>(</a:t>
            </a:r>
            <a:r>
              <a:rPr lang="en-US" sz="1400" dirty="0" err="1">
                <a:latin typeface="Calibri"/>
                <a:cs typeface="Calibri"/>
              </a:rPr>
              <a:t>Text.Lower</a:t>
            </a:r>
            <a:r>
              <a:rPr lang="en-US" sz="1400" dirty="0">
                <a:latin typeface="Calibri"/>
                <a:cs typeface="Calibri"/>
              </a:rPr>
              <a:t>([original column name])),</a:t>
            </a:r>
          </a:p>
          <a:p>
            <a:pPr marL="12700">
              <a:lnSpc>
                <a:spcPct val="100000"/>
              </a:lnSpc>
              <a:spcBef>
                <a:spcPts val="100"/>
              </a:spcBef>
            </a:pPr>
            <a:r>
              <a:rPr lang="en-US" sz="1400" dirty="0">
                <a:latin typeface="Calibri"/>
                <a:cs typeface="Calibri"/>
              </a:rPr>
              <a:t>  s2 = if s = null or s = "" then null else </a:t>
            </a:r>
            <a:r>
              <a:rPr lang="en-US" sz="1400" dirty="0" err="1">
                <a:latin typeface="Calibri"/>
                <a:cs typeface="Calibri"/>
              </a:rPr>
              <a:t>Text.Replace</a:t>
            </a:r>
            <a:r>
              <a:rPr lang="en-US" sz="1400" dirty="0">
                <a:latin typeface="Calibri"/>
                <a:cs typeface="Calibri"/>
              </a:rPr>
              <a:t>(s, ",", ""),</a:t>
            </a:r>
          </a:p>
          <a:p>
            <a:pPr marL="12700">
              <a:lnSpc>
                <a:spcPct val="100000"/>
              </a:lnSpc>
              <a:spcBef>
                <a:spcPts val="100"/>
              </a:spcBef>
            </a:pPr>
            <a:r>
              <a:rPr lang="en-US" sz="1400" dirty="0">
                <a:latin typeface="Calibri"/>
                <a:cs typeface="Calibri"/>
              </a:rPr>
              <a:t>  last = if s2 = null then "" else </a:t>
            </a:r>
            <a:r>
              <a:rPr lang="en-US" sz="1400" dirty="0" err="1">
                <a:latin typeface="Calibri"/>
                <a:cs typeface="Calibri"/>
              </a:rPr>
              <a:t>Text.End</a:t>
            </a:r>
            <a:r>
              <a:rPr lang="en-US" sz="1400" dirty="0">
                <a:latin typeface="Calibri"/>
                <a:cs typeface="Calibri"/>
              </a:rPr>
              <a:t>(s2,1),</a:t>
            </a:r>
          </a:p>
          <a:p>
            <a:pPr marL="12700">
              <a:lnSpc>
                <a:spcPct val="100000"/>
              </a:lnSpc>
              <a:spcBef>
                <a:spcPts val="100"/>
              </a:spcBef>
            </a:pPr>
            <a:r>
              <a:rPr lang="en-US" sz="1400" dirty="0">
                <a:latin typeface="Calibri"/>
                <a:cs typeface="Calibri"/>
              </a:rPr>
              <a:t>  </a:t>
            </a:r>
            <a:r>
              <a:rPr lang="en-US" sz="1400" dirty="0" err="1">
                <a:latin typeface="Calibri"/>
                <a:cs typeface="Calibri"/>
              </a:rPr>
              <a:t>numText</a:t>
            </a:r>
            <a:r>
              <a:rPr lang="en-US" sz="1400" dirty="0">
                <a:latin typeface="Calibri"/>
                <a:cs typeface="Calibri"/>
              </a:rPr>
              <a:t> = if </a:t>
            </a:r>
            <a:r>
              <a:rPr lang="en-US" sz="1400" dirty="0" err="1">
                <a:latin typeface="Calibri"/>
                <a:cs typeface="Calibri"/>
              </a:rPr>
              <a:t>List.Contains</a:t>
            </a:r>
            <a:r>
              <a:rPr lang="en-US" sz="1400" dirty="0">
                <a:latin typeface="Calibri"/>
                <a:cs typeface="Calibri"/>
              </a:rPr>
              <a:t>({"</a:t>
            </a:r>
            <a:r>
              <a:rPr lang="en-US" sz="1400" dirty="0" err="1">
                <a:latin typeface="Calibri"/>
                <a:cs typeface="Calibri"/>
              </a:rPr>
              <a:t>k","m","b</a:t>
            </a:r>
            <a:r>
              <a:rPr lang="en-US" sz="1400" dirty="0">
                <a:latin typeface="Calibri"/>
                <a:cs typeface="Calibri"/>
              </a:rPr>
              <a:t>"}, last) then </a:t>
            </a:r>
            <a:r>
              <a:rPr lang="en-US" sz="1400" dirty="0" err="1">
                <a:latin typeface="Calibri"/>
                <a:cs typeface="Calibri"/>
              </a:rPr>
              <a:t>Text.Start</a:t>
            </a:r>
            <a:r>
              <a:rPr lang="en-US" sz="1400" dirty="0">
                <a:latin typeface="Calibri"/>
                <a:cs typeface="Calibri"/>
              </a:rPr>
              <a:t>(s2, </a:t>
            </a:r>
            <a:r>
              <a:rPr lang="en-US" sz="1400" dirty="0" err="1">
                <a:latin typeface="Calibri"/>
                <a:cs typeface="Calibri"/>
              </a:rPr>
              <a:t>Text.Length</a:t>
            </a:r>
            <a:r>
              <a:rPr lang="en-US" sz="1400" dirty="0">
                <a:latin typeface="Calibri"/>
                <a:cs typeface="Calibri"/>
              </a:rPr>
              <a:t>(s2)-1) else s2,</a:t>
            </a:r>
          </a:p>
          <a:p>
            <a:pPr marL="12700">
              <a:lnSpc>
                <a:spcPct val="100000"/>
              </a:lnSpc>
              <a:spcBef>
                <a:spcPts val="100"/>
              </a:spcBef>
            </a:pPr>
            <a:r>
              <a:rPr lang="en-US" sz="1400" dirty="0">
                <a:latin typeface="Calibri"/>
                <a:cs typeface="Calibri"/>
              </a:rPr>
              <a:t>  num = try </a:t>
            </a:r>
            <a:r>
              <a:rPr lang="en-US" sz="1400" dirty="0" err="1">
                <a:latin typeface="Calibri"/>
                <a:cs typeface="Calibri"/>
              </a:rPr>
              <a:t>Number.FromText</a:t>
            </a:r>
            <a:r>
              <a:rPr lang="en-US" sz="1400" dirty="0">
                <a:latin typeface="Calibri"/>
                <a:cs typeface="Calibri"/>
              </a:rPr>
              <a:t>(</a:t>
            </a:r>
            <a:r>
              <a:rPr lang="en-US" sz="1400" dirty="0" err="1">
                <a:latin typeface="Calibri"/>
                <a:cs typeface="Calibri"/>
              </a:rPr>
              <a:t>numText</a:t>
            </a:r>
            <a:r>
              <a:rPr lang="en-US" sz="1400" dirty="0">
                <a:latin typeface="Calibri"/>
                <a:cs typeface="Calibri"/>
              </a:rPr>
              <a:t>) otherwise null</a:t>
            </a:r>
          </a:p>
          <a:p>
            <a:pPr marL="12700">
              <a:lnSpc>
                <a:spcPct val="100000"/>
              </a:lnSpc>
              <a:spcBef>
                <a:spcPts val="100"/>
              </a:spcBef>
            </a:pPr>
            <a:r>
              <a:rPr lang="en-US" sz="1400" dirty="0">
                <a:latin typeface="Calibri"/>
                <a:cs typeface="Calibri"/>
              </a:rPr>
              <a:t>in</a:t>
            </a:r>
          </a:p>
          <a:p>
            <a:pPr marL="12700">
              <a:lnSpc>
                <a:spcPct val="100000"/>
              </a:lnSpc>
              <a:spcBef>
                <a:spcPts val="100"/>
              </a:spcBef>
            </a:pPr>
            <a:r>
              <a:rPr lang="en-US" sz="1400" dirty="0">
                <a:latin typeface="Calibri"/>
                <a:cs typeface="Calibri"/>
              </a:rPr>
              <a:t>  if num = null then null</a:t>
            </a:r>
          </a:p>
          <a:p>
            <a:pPr marL="12700">
              <a:lnSpc>
                <a:spcPct val="100000"/>
              </a:lnSpc>
              <a:spcBef>
                <a:spcPts val="100"/>
              </a:spcBef>
            </a:pPr>
            <a:r>
              <a:rPr lang="en-US" sz="1400" dirty="0">
                <a:latin typeface="Calibri"/>
                <a:cs typeface="Calibri"/>
              </a:rPr>
              <a:t>  else if last = "k" then num * 1000</a:t>
            </a:r>
          </a:p>
          <a:p>
            <a:pPr marL="12700">
              <a:lnSpc>
                <a:spcPct val="100000"/>
              </a:lnSpc>
              <a:spcBef>
                <a:spcPts val="100"/>
              </a:spcBef>
            </a:pPr>
            <a:r>
              <a:rPr lang="en-US" sz="1400" dirty="0">
                <a:latin typeface="Calibri"/>
                <a:cs typeface="Calibri"/>
              </a:rPr>
              <a:t>  else if last = "m" then num * 1000000</a:t>
            </a:r>
          </a:p>
          <a:p>
            <a:pPr marL="12700">
              <a:lnSpc>
                <a:spcPct val="100000"/>
              </a:lnSpc>
              <a:spcBef>
                <a:spcPts val="100"/>
              </a:spcBef>
            </a:pPr>
            <a:r>
              <a:rPr lang="en-US" sz="1400" dirty="0">
                <a:latin typeface="Calibri"/>
                <a:cs typeface="Calibri"/>
              </a:rPr>
              <a:t>  else if last = "b" then num * 1000000000</a:t>
            </a:r>
          </a:p>
          <a:p>
            <a:pPr marL="12700">
              <a:lnSpc>
                <a:spcPct val="100000"/>
              </a:lnSpc>
              <a:spcBef>
                <a:spcPts val="100"/>
              </a:spcBef>
            </a:pPr>
            <a:r>
              <a:rPr lang="en-US" sz="1400" dirty="0">
                <a:latin typeface="Calibri"/>
                <a:cs typeface="Calibri"/>
              </a:rPr>
              <a:t>  else num</a:t>
            </a:r>
          </a:p>
        </p:txBody>
      </p:sp>
      <p:pic>
        <p:nvPicPr>
          <p:cNvPr id="2" name="Picture 1">
            <a:extLst>
              <a:ext uri="{FF2B5EF4-FFF2-40B4-BE49-F238E27FC236}">
                <a16:creationId xmlns:a16="http://schemas.microsoft.com/office/drawing/2014/main" id="{462525C4-91D5-413C-90D7-69296F74A731}"/>
              </a:ext>
            </a:extLst>
          </p:cNvPr>
          <p:cNvPicPr>
            <a:picLocks noChangeAspect="1"/>
          </p:cNvPicPr>
          <p:nvPr/>
        </p:nvPicPr>
        <p:blipFill>
          <a:blip r:embed="rId2"/>
          <a:stretch>
            <a:fillRect/>
          </a:stretch>
        </p:blipFill>
        <p:spPr>
          <a:xfrm>
            <a:off x="120650" y="5956300"/>
            <a:ext cx="7128026" cy="3802955"/>
          </a:xfrm>
          <a:prstGeom prst="rect">
            <a:avLst/>
          </a:prstGeom>
        </p:spPr>
      </p:pic>
      <p:sp>
        <p:nvSpPr>
          <p:cNvPr id="13" name="Rectangle 12">
            <a:extLst>
              <a:ext uri="{FF2B5EF4-FFF2-40B4-BE49-F238E27FC236}">
                <a16:creationId xmlns:a16="http://schemas.microsoft.com/office/drawing/2014/main" id="{1DB53C44-2477-4F72-9BBB-FED3AF48476D}"/>
              </a:ext>
            </a:extLst>
          </p:cNvPr>
          <p:cNvSpPr/>
          <p:nvPr/>
        </p:nvSpPr>
        <p:spPr>
          <a:xfrm>
            <a:off x="120650" y="9928880"/>
            <a:ext cx="7010400" cy="523220"/>
          </a:xfrm>
          <a:prstGeom prst="rect">
            <a:avLst/>
          </a:prstGeom>
        </p:spPr>
        <p:txBody>
          <a:bodyPr wrap="square">
            <a:spAutoFit/>
          </a:bodyPr>
          <a:lstStyle/>
          <a:p>
            <a:r>
              <a:rPr lang="en-US" sz="1400" dirty="0">
                <a:latin typeface="Calibri"/>
                <a:cs typeface="Calibri"/>
              </a:rPr>
              <a:t>Repeating the same Steps for other Columns </a:t>
            </a:r>
            <a:r>
              <a:rPr lang="en-US" sz="1400" dirty="0">
                <a:latin typeface="Calibri"/>
                <a:cs typeface="Calibri"/>
                <a:sym typeface="Wingdings" panose="05000000000000000000" pitchFamily="2" charset="2"/>
              </a:rPr>
              <a:t>: (</a:t>
            </a:r>
            <a:r>
              <a:rPr lang="en-US" sz="1400" dirty="0">
                <a:latin typeface="Calibri"/>
                <a:cs typeface="Calibri"/>
              </a:rPr>
              <a:t> followers, avg_likes, new_post_avg_likes &amp; </a:t>
            </a:r>
            <a:r>
              <a:rPr lang="en-US" sz="1400" dirty="0" err="1">
                <a:latin typeface="Calibri"/>
                <a:cs typeface="Calibri"/>
              </a:rPr>
              <a:t>total_likes</a:t>
            </a:r>
            <a:r>
              <a:rPr lang="en-US" sz="1400" dirty="0">
                <a:latin typeface="Calibri"/>
                <a:cs typeface="Calibri"/>
                <a:sym typeface="Wingdings" panose="05000000000000000000" pitchFamily="2" charset="2"/>
              </a:rPr>
              <a:t>)</a:t>
            </a:r>
            <a:endParaRPr lang="en-IN" sz="1400" dirty="0"/>
          </a:p>
        </p:txBody>
      </p:sp>
    </p:spTree>
    <p:extLst>
      <p:ext uri="{BB962C8B-B14F-4D97-AF65-F5344CB8AC3E}">
        <p14:creationId xmlns:p14="http://schemas.microsoft.com/office/powerpoint/2010/main" val="298652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CCFEC35-AACF-47C5-B2C8-868455C08366}"/>
              </a:ext>
            </a:extLst>
          </p:cNvPr>
          <p:cNvSpPr txBox="1"/>
          <p:nvPr/>
        </p:nvSpPr>
        <p:spPr>
          <a:xfrm>
            <a:off x="273050" y="393700"/>
            <a:ext cx="6781800" cy="228268"/>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By repeating the same steps, I’ve successfully cleaned the Data</a:t>
            </a:r>
          </a:p>
        </p:txBody>
      </p:sp>
      <p:pic>
        <p:nvPicPr>
          <p:cNvPr id="3" name="Picture 2">
            <a:extLst>
              <a:ext uri="{FF2B5EF4-FFF2-40B4-BE49-F238E27FC236}">
                <a16:creationId xmlns:a16="http://schemas.microsoft.com/office/drawing/2014/main" id="{30700EFF-DC0A-4589-B032-C747FCD67CF8}"/>
              </a:ext>
            </a:extLst>
          </p:cNvPr>
          <p:cNvPicPr>
            <a:picLocks noChangeAspect="1"/>
          </p:cNvPicPr>
          <p:nvPr/>
        </p:nvPicPr>
        <p:blipFill>
          <a:blip r:embed="rId2"/>
          <a:stretch>
            <a:fillRect/>
          </a:stretch>
        </p:blipFill>
        <p:spPr>
          <a:xfrm>
            <a:off x="120650" y="774700"/>
            <a:ext cx="7203303" cy="3108131"/>
          </a:xfrm>
          <a:prstGeom prst="rect">
            <a:avLst/>
          </a:prstGeom>
        </p:spPr>
      </p:pic>
      <p:sp>
        <p:nvSpPr>
          <p:cNvPr id="11" name="object 2">
            <a:extLst>
              <a:ext uri="{FF2B5EF4-FFF2-40B4-BE49-F238E27FC236}">
                <a16:creationId xmlns:a16="http://schemas.microsoft.com/office/drawing/2014/main" id="{DDDFC319-4DF4-41F4-9C9B-A183A6ED40B2}"/>
              </a:ext>
            </a:extLst>
          </p:cNvPr>
          <p:cNvSpPr txBox="1"/>
          <p:nvPr/>
        </p:nvSpPr>
        <p:spPr>
          <a:xfrm>
            <a:off x="273050" y="4396899"/>
            <a:ext cx="6781800" cy="1559401"/>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Next, I’ve changed the Data Types of all these calculated columns to Whole Numbers.</a:t>
            </a:r>
            <a:br>
              <a:rPr lang="en-US" sz="1400" dirty="0">
                <a:latin typeface="Calibri"/>
                <a:cs typeface="Calibri"/>
              </a:rPr>
            </a:br>
            <a:r>
              <a:rPr lang="en-US" sz="1400" dirty="0">
                <a:latin typeface="Calibri"/>
                <a:cs typeface="Calibri"/>
              </a:rPr>
              <a:t>Deleting the Original Columns, And Renaming our New Calculated Columns.</a:t>
            </a:r>
          </a:p>
          <a:p>
            <a:pPr marL="12700">
              <a:lnSpc>
                <a:spcPct val="100000"/>
              </a:lnSpc>
              <a:spcBef>
                <a:spcPts val="100"/>
              </a:spcBef>
            </a:pPr>
            <a:r>
              <a:rPr lang="en-US" sz="1400" dirty="0">
                <a:latin typeface="Calibri"/>
                <a:cs typeface="Calibri"/>
              </a:rPr>
              <a:t>Also, Removed the Error from the 60_day_eng_rate column and replaced it with blank (as null)</a:t>
            </a:r>
          </a:p>
          <a:p>
            <a:pPr marL="12700">
              <a:lnSpc>
                <a:spcPct val="100000"/>
              </a:lnSpc>
              <a:spcBef>
                <a:spcPts val="100"/>
              </a:spcBef>
            </a:pPr>
            <a:r>
              <a:rPr lang="en-US" sz="1400" dirty="0">
                <a:latin typeface="Calibri"/>
                <a:cs typeface="Calibri"/>
              </a:rPr>
              <a:t>And Lastly, Removing any data where the Country shows Null or Empty as that is an important Column required for the Analysis.</a:t>
            </a:r>
          </a:p>
          <a:p>
            <a:pPr marL="12700">
              <a:lnSpc>
                <a:spcPct val="100000"/>
              </a:lnSpc>
              <a:spcBef>
                <a:spcPts val="100"/>
              </a:spcBef>
            </a:pPr>
            <a:r>
              <a:rPr lang="en-US" sz="1400" dirty="0">
                <a:latin typeface="Calibri"/>
                <a:cs typeface="Calibri"/>
              </a:rPr>
              <a:t>With this I’ve cleaned and prepared all the Data </a:t>
            </a:r>
            <a:r>
              <a:rPr lang="en-US" sz="1400" dirty="0">
                <a:latin typeface="Calibri"/>
                <a:cs typeface="Calibri"/>
                <a:sym typeface="Wingdings" panose="05000000000000000000" pitchFamily="2" charset="2"/>
              </a:rPr>
              <a:t></a:t>
            </a:r>
            <a:endParaRPr lang="en-US" sz="1400" dirty="0">
              <a:latin typeface="Calibri"/>
              <a:cs typeface="Calibri"/>
            </a:endParaRPr>
          </a:p>
        </p:txBody>
      </p:sp>
      <p:pic>
        <p:nvPicPr>
          <p:cNvPr id="6" name="Picture 5">
            <a:extLst>
              <a:ext uri="{FF2B5EF4-FFF2-40B4-BE49-F238E27FC236}">
                <a16:creationId xmlns:a16="http://schemas.microsoft.com/office/drawing/2014/main" id="{670FC5A7-7C98-4B05-AD81-16B3930D2CBC}"/>
              </a:ext>
            </a:extLst>
          </p:cNvPr>
          <p:cNvPicPr>
            <a:picLocks noChangeAspect="1"/>
          </p:cNvPicPr>
          <p:nvPr/>
        </p:nvPicPr>
        <p:blipFill>
          <a:blip r:embed="rId3"/>
          <a:stretch>
            <a:fillRect/>
          </a:stretch>
        </p:blipFill>
        <p:spPr>
          <a:xfrm>
            <a:off x="196850" y="6261100"/>
            <a:ext cx="7086221" cy="3444572"/>
          </a:xfrm>
          <a:prstGeom prst="rect">
            <a:avLst/>
          </a:prstGeom>
        </p:spPr>
      </p:pic>
    </p:spTree>
    <p:extLst>
      <p:ext uri="{BB962C8B-B14F-4D97-AF65-F5344CB8AC3E}">
        <p14:creationId xmlns:p14="http://schemas.microsoft.com/office/powerpoint/2010/main" val="413063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196850" y="241300"/>
            <a:ext cx="6400800" cy="961802"/>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Step 2: Defining Key Performance Indicators (KPIs)</a:t>
            </a:r>
          </a:p>
          <a:p>
            <a:pPr marL="12700">
              <a:lnSpc>
                <a:spcPct val="100000"/>
              </a:lnSpc>
              <a:spcBef>
                <a:spcPts val="100"/>
              </a:spcBef>
            </a:pPr>
            <a:r>
              <a:rPr lang="en-US" sz="1400" dirty="0">
                <a:latin typeface="Calibri"/>
                <a:cs typeface="Calibri"/>
              </a:rPr>
              <a:t>KPIs will measure influencer performance and engagement.</a:t>
            </a:r>
          </a:p>
          <a:p>
            <a:pPr marL="12700">
              <a:lnSpc>
                <a:spcPct val="100000"/>
              </a:lnSpc>
              <a:spcBef>
                <a:spcPts val="100"/>
              </a:spcBef>
            </a:pPr>
            <a:r>
              <a:rPr lang="en-US" sz="1400" dirty="0">
                <a:latin typeface="Calibri"/>
                <a:cs typeface="Calibri"/>
              </a:rPr>
              <a:t>1. Total Followers: Sum of followers across all influencers. (Also Formatted And Added Title)</a:t>
            </a:r>
          </a:p>
        </p:txBody>
      </p:sp>
      <p:sp>
        <p:nvSpPr>
          <p:cNvPr id="9" name="object 2">
            <a:extLst>
              <a:ext uri="{FF2B5EF4-FFF2-40B4-BE49-F238E27FC236}">
                <a16:creationId xmlns:a16="http://schemas.microsoft.com/office/drawing/2014/main" id="{AADFEBC8-AC2C-4C19-B7EC-810D7076DBA0}"/>
              </a:ext>
            </a:extLst>
          </p:cNvPr>
          <p:cNvSpPr txBox="1"/>
          <p:nvPr/>
        </p:nvSpPr>
        <p:spPr>
          <a:xfrm>
            <a:off x="349250" y="3517900"/>
            <a:ext cx="6400800" cy="228268"/>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2. Average Engagement Rate: The average 60_day_eng_rate.</a:t>
            </a:r>
          </a:p>
        </p:txBody>
      </p:sp>
      <p:sp>
        <p:nvSpPr>
          <p:cNvPr id="11" name="object 2">
            <a:extLst>
              <a:ext uri="{FF2B5EF4-FFF2-40B4-BE49-F238E27FC236}">
                <a16:creationId xmlns:a16="http://schemas.microsoft.com/office/drawing/2014/main" id="{F5441157-A885-49F7-A4B4-949767A6A7C6}"/>
              </a:ext>
            </a:extLst>
          </p:cNvPr>
          <p:cNvSpPr txBox="1"/>
          <p:nvPr/>
        </p:nvSpPr>
        <p:spPr>
          <a:xfrm>
            <a:off x="349250" y="6099612"/>
            <a:ext cx="6400800" cy="1990288"/>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3. Average Likes per Post: Calculated by </a:t>
            </a:r>
            <a:r>
              <a:rPr lang="en-US" sz="1400" dirty="0" err="1">
                <a:latin typeface="Calibri"/>
                <a:cs typeface="Calibri"/>
              </a:rPr>
              <a:t>total_likes</a:t>
            </a:r>
            <a:r>
              <a:rPr lang="en-US" sz="1400" dirty="0">
                <a:latin typeface="Calibri"/>
                <a:cs typeface="Calibri"/>
              </a:rPr>
              <a:t> / posts:</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For this KPI: I am going to create a new Measure which divides the total likes of influencers by their total posts </a:t>
            </a:r>
          </a:p>
          <a:p>
            <a:pPr marL="12700">
              <a:lnSpc>
                <a:spcPct val="100000"/>
              </a:lnSpc>
              <a:spcBef>
                <a:spcPts val="100"/>
              </a:spcBef>
            </a:pPr>
            <a:r>
              <a:rPr lang="en-US" sz="1400" dirty="0">
                <a:latin typeface="Calibri"/>
                <a:cs typeface="Calibri"/>
              </a:rPr>
              <a:t>So the Formula I’ve used is : </a:t>
            </a:r>
            <a:r>
              <a:rPr lang="en-US" sz="1400" dirty="0" err="1">
                <a:latin typeface="Calibri"/>
                <a:cs typeface="Calibri"/>
              </a:rPr>
              <a:t>AvgLikesPerPost</a:t>
            </a:r>
            <a:r>
              <a:rPr lang="en-US" sz="1400" dirty="0">
                <a:latin typeface="Calibri"/>
                <a:cs typeface="Calibri"/>
              </a:rPr>
              <a:t> = DIVIDE(SUM('</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Total_Like</a:t>
            </a:r>
            <a:r>
              <a:rPr lang="en-US" sz="1400" dirty="0">
                <a:latin typeface="Calibri"/>
                <a:cs typeface="Calibri"/>
              </a:rPr>
              <a:t>]), SUM('</a:t>
            </a:r>
            <a:r>
              <a:rPr lang="en-US" sz="1400" dirty="0" err="1">
                <a:latin typeface="Calibri"/>
                <a:cs typeface="Calibri"/>
              </a:rPr>
              <a:t>top_insta_influencers_data</a:t>
            </a:r>
            <a:r>
              <a:rPr lang="en-US" sz="1400" dirty="0">
                <a:latin typeface="Calibri"/>
                <a:cs typeface="Calibri"/>
              </a:rPr>
              <a:t>'[Posts]))</a:t>
            </a:r>
            <a:br>
              <a:rPr lang="en-US" sz="1400" dirty="0">
                <a:latin typeface="Calibri"/>
                <a:cs typeface="Calibri"/>
              </a:rPr>
            </a:br>
            <a:br>
              <a:rPr lang="en-US" sz="1400" dirty="0">
                <a:latin typeface="Calibri"/>
                <a:cs typeface="Calibri"/>
              </a:rPr>
            </a:br>
            <a:r>
              <a:rPr lang="en-US" sz="1400" dirty="0">
                <a:latin typeface="Calibri"/>
                <a:cs typeface="Calibri"/>
              </a:rPr>
              <a:t>Formula in simple = </a:t>
            </a:r>
            <a:r>
              <a:rPr lang="en-US" sz="1400" dirty="0" err="1">
                <a:latin typeface="Calibri"/>
                <a:cs typeface="Calibri"/>
              </a:rPr>
              <a:t>Total_Like</a:t>
            </a:r>
            <a:r>
              <a:rPr lang="en-US" sz="1400" dirty="0">
                <a:latin typeface="Calibri"/>
                <a:cs typeface="Calibri"/>
              </a:rPr>
              <a:t> ÷ posts.</a:t>
            </a:r>
          </a:p>
        </p:txBody>
      </p:sp>
      <p:pic>
        <p:nvPicPr>
          <p:cNvPr id="20" name="Picture 19">
            <a:extLst>
              <a:ext uri="{FF2B5EF4-FFF2-40B4-BE49-F238E27FC236}">
                <a16:creationId xmlns:a16="http://schemas.microsoft.com/office/drawing/2014/main" id="{C14CC1ED-F1FD-4C22-9694-4BD21BBB88FF}"/>
              </a:ext>
            </a:extLst>
          </p:cNvPr>
          <p:cNvPicPr>
            <a:picLocks noChangeAspect="1"/>
          </p:cNvPicPr>
          <p:nvPr/>
        </p:nvPicPr>
        <p:blipFill>
          <a:blip r:embed="rId2"/>
          <a:stretch>
            <a:fillRect/>
          </a:stretch>
        </p:blipFill>
        <p:spPr>
          <a:xfrm>
            <a:off x="1568450" y="1231900"/>
            <a:ext cx="4062046" cy="2133600"/>
          </a:xfrm>
          <a:prstGeom prst="rect">
            <a:avLst/>
          </a:prstGeom>
        </p:spPr>
      </p:pic>
      <p:pic>
        <p:nvPicPr>
          <p:cNvPr id="21" name="Picture 20">
            <a:extLst>
              <a:ext uri="{FF2B5EF4-FFF2-40B4-BE49-F238E27FC236}">
                <a16:creationId xmlns:a16="http://schemas.microsoft.com/office/drawing/2014/main" id="{A51232AA-0600-4033-A5C3-D44B981775EC}"/>
              </a:ext>
            </a:extLst>
          </p:cNvPr>
          <p:cNvPicPr>
            <a:picLocks noChangeAspect="1"/>
          </p:cNvPicPr>
          <p:nvPr/>
        </p:nvPicPr>
        <p:blipFill>
          <a:blip r:embed="rId3"/>
          <a:stretch>
            <a:fillRect/>
          </a:stretch>
        </p:blipFill>
        <p:spPr>
          <a:xfrm>
            <a:off x="1568450" y="3822700"/>
            <a:ext cx="4038600" cy="2154984"/>
          </a:xfrm>
          <a:prstGeom prst="rect">
            <a:avLst/>
          </a:prstGeom>
        </p:spPr>
      </p:pic>
      <p:pic>
        <p:nvPicPr>
          <p:cNvPr id="22" name="Picture 21">
            <a:extLst>
              <a:ext uri="{FF2B5EF4-FFF2-40B4-BE49-F238E27FC236}">
                <a16:creationId xmlns:a16="http://schemas.microsoft.com/office/drawing/2014/main" id="{C3BDF9C3-49B4-4983-932F-8E761926EAC9}"/>
              </a:ext>
            </a:extLst>
          </p:cNvPr>
          <p:cNvPicPr>
            <a:picLocks noChangeAspect="1"/>
          </p:cNvPicPr>
          <p:nvPr/>
        </p:nvPicPr>
        <p:blipFill>
          <a:blip r:embed="rId4"/>
          <a:stretch>
            <a:fillRect/>
          </a:stretch>
        </p:blipFill>
        <p:spPr>
          <a:xfrm>
            <a:off x="1492250" y="8242300"/>
            <a:ext cx="4343400" cy="2137500"/>
          </a:xfrm>
          <a:prstGeom prst="rect">
            <a:avLst/>
          </a:prstGeom>
        </p:spPr>
      </p:pic>
    </p:spTree>
    <p:extLst>
      <p:ext uri="{BB962C8B-B14F-4D97-AF65-F5344CB8AC3E}">
        <p14:creationId xmlns:p14="http://schemas.microsoft.com/office/powerpoint/2010/main" val="252256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CD3829B-8C20-44AD-B273-EC404D57D54E}"/>
              </a:ext>
            </a:extLst>
          </p:cNvPr>
          <p:cNvSpPr txBox="1"/>
          <p:nvPr/>
        </p:nvSpPr>
        <p:spPr>
          <a:xfrm>
            <a:off x="425450" y="317500"/>
            <a:ext cx="6400800" cy="456535"/>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4. Influence Score Distribution: Distribution analysis of </a:t>
            </a:r>
            <a:r>
              <a:rPr lang="en-US" sz="1400" dirty="0" err="1">
                <a:latin typeface="Calibri"/>
                <a:cs typeface="Calibri"/>
              </a:rPr>
              <a:t>influence_score</a:t>
            </a:r>
            <a:endParaRPr lang="en-US" sz="1400" dirty="0">
              <a:latin typeface="Calibri"/>
              <a:cs typeface="Calibri"/>
            </a:endParaRPr>
          </a:p>
          <a:p>
            <a:pPr marL="12700">
              <a:lnSpc>
                <a:spcPct val="100000"/>
              </a:lnSpc>
              <a:spcBef>
                <a:spcPts val="100"/>
              </a:spcBef>
            </a:pPr>
            <a:r>
              <a:rPr lang="en-US" sz="1400" dirty="0">
                <a:latin typeface="Calibri"/>
                <a:cs typeface="Calibri"/>
              </a:rPr>
              <a:t>across countries or ranks.</a:t>
            </a:r>
          </a:p>
        </p:txBody>
      </p:sp>
      <p:sp>
        <p:nvSpPr>
          <p:cNvPr id="5" name="object 2">
            <a:extLst>
              <a:ext uri="{FF2B5EF4-FFF2-40B4-BE49-F238E27FC236}">
                <a16:creationId xmlns:a16="http://schemas.microsoft.com/office/drawing/2014/main" id="{52701653-C17F-4E49-A246-744EC658C337}"/>
              </a:ext>
            </a:extLst>
          </p:cNvPr>
          <p:cNvSpPr txBox="1"/>
          <p:nvPr/>
        </p:nvSpPr>
        <p:spPr>
          <a:xfrm>
            <a:off x="425450" y="4051300"/>
            <a:ext cx="6400800" cy="456535"/>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5. Country with Highest Influencers: A count of influencers by country to</a:t>
            </a:r>
          </a:p>
          <a:p>
            <a:pPr marL="12700">
              <a:lnSpc>
                <a:spcPct val="100000"/>
              </a:lnSpc>
              <a:spcBef>
                <a:spcPts val="100"/>
              </a:spcBef>
            </a:pPr>
            <a:r>
              <a:rPr lang="en-US" sz="1400" dirty="0">
                <a:latin typeface="Calibri"/>
                <a:cs typeface="Calibri"/>
              </a:rPr>
              <a:t>determine top regions.</a:t>
            </a:r>
          </a:p>
        </p:txBody>
      </p:sp>
      <p:pic>
        <p:nvPicPr>
          <p:cNvPr id="3" name="Picture 2">
            <a:extLst>
              <a:ext uri="{FF2B5EF4-FFF2-40B4-BE49-F238E27FC236}">
                <a16:creationId xmlns:a16="http://schemas.microsoft.com/office/drawing/2014/main" id="{9E066C20-5964-4565-9879-A8FFA33CFADC}"/>
              </a:ext>
            </a:extLst>
          </p:cNvPr>
          <p:cNvPicPr>
            <a:picLocks noChangeAspect="1"/>
          </p:cNvPicPr>
          <p:nvPr/>
        </p:nvPicPr>
        <p:blipFill>
          <a:blip r:embed="rId2"/>
          <a:stretch>
            <a:fillRect/>
          </a:stretch>
        </p:blipFill>
        <p:spPr>
          <a:xfrm>
            <a:off x="196850" y="850900"/>
            <a:ext cx="6868670" cy="3043735"/>
          </a:xfrm>
          <a:prstGeom prst="rect">
            <a:avLst/>
          </a:prstGeom>
        </p:spPr>
      </p:pic>
      <p:pic>
        <p:nvPicPr>
          <p:cNvPr id="6" name="Picture 5">
            <a:extLst>
              <a:ext uri="{FF2B5EF4-FFF2-40B4-BE49-F238E27FC236}">
                <a16:creationId xmlns:a16="http://schemas.microsoft.com/office/drawing/2014/main" id="{D7E61F4C-8756-49DA-B350-A118C523B889}"/>
              </a:ext>
            </a:extLst>
          </p:cNvPr>
          <p:cNvPicPr>
            <a:picLocks noChangeAspect="1"/>
          </p:cNvPicPr>
          <p:nvPr/>
        </p:nvPicPr>
        <p:blipFill>
          <a:blip r:embed="rId3"/>
          <a:stretch>
            <a:fillRect/>
          </a:stretch>
        </p:blipFill>
        <p:spPr>
          <a:xfrm>
            <a:off x="958850" y="4584700"/>
            <a:ext cx="5525271" cy="3305636"/>
          </a:xfrm>
          <a:prstGeom prst="rect">
            <a:avLst/>
          </a:prstGeom>
        </p:spPr>
      </p:pic>
    </p:spTree>
    <p:extLst>
      <p:ext uri="{BB962C8B-B14F-4D97-AF65-F5344CB8AC3E}">
        <p14:creationId xmlns:p14="http://schemas.microsoft.com/office/powerpoint/2010/main" val="330474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52AEF0AA-76DE-42D7-946B-43E3A0C6AE1B}"/>
              </a:ext>
            </a:extLst>
          </p:cNvPr>
          <p:cNvSpPr txBox="1"/>
          <p:nvPr/>
        </p:nvSpPr>
        <p:spPr>
          <a:xfrm>
            <a:off x="273050" y="256277"/>
            <a:ext cx="6400800" cy="28982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Step 3: Creating Calculated Fields :</a:t>
            </a:r>
          </a:p>
        </p:txBody>
      </p:sp>
      <p:sp>
        <p:nvSpPr>
          <p:cNvPr id="10" name="object 2">
            <a:extLst>
              <a:ext uri="{FF2B5EF4-FFF2-40B4-BE49-F238E27FC236}">
                <a16:creationId xmlns:a16="http://schemas.microsoft.com/office/drawing/2014/main" id="{A1BCAB38-6B30-43A3-865F-1A024F9F91EB}"/>
              </a:ext>
            </a:extLst>
          </p:cNvPr>
          <p:cNvSpPr txBox="1"/>
          <p:nvPr/>
        </p:nvSpPr>
        <p:spPr>
          <a:xfrm>
            <a:off x="349250" y="668417"/>
            <a:ext cx="6781800" cy="5211683"/>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The next step as per the guide is to Create Calculated Fields:</a:t>
            </a:r>
          </a:p>
          <a:p>
            <a:pPr marL="12700">
              <a:lnSpc>
                <a:spcPct val="100000"/>
              </a:lnSpc>
              <a:spcBef>
                <a:spcPts val="100"/>
              </a:spcBef>
            </a:pPr>
            <a:r>
              <a:rPr lang="en-US" sz="1400" dirty="0">
                <a:latin typeface="Calibri"/>
                <a:cs typeface="Calibri"/>
              </a:rPr>
              <a:t> </a:t>
            </a:r>
          </a:p>
          <a:p>
            <a:pPr marL="12700">
              <a:lnSpc>
                <a:spcPct val="100000"/>
              </a:lnSpc>
              <a:spcBef>
                <a:spcPts val="100"/>
              </a:spcBef>
            </a:pPr>
            <a:r>
              <a:rPr lang="en-US" sz="1400" dirty="0">
                <a:latin typeface="Calibri"/>
                <a:cs typeface="Calibri"/>
              </a:rPr>
              <a:t>1. </a:t>
            </a:r>
            <a:r>
              <a:rPr lang="en-US" sz="1400" dirty="0">
                <a:highlight>
                  <a:srgbClr val="FFFF00"/>
                </a:highlight>
                <a:latin typeface="Calibri"/>
                <a:cs typeface="Calibri"/>
              </a:rPr>
              <a:t>Engagement Rate (ER) Calculation</a:t>
            </a:r>
            <a:r>
              <a:rPr lang="en-US" sz="1400" dirty="0">
                <a:latin typeface="Calibri"/>
                <a:cs typeface="Calibri"/>
              </a:rPr>
              <a:t>:</a:t>
            </a:r>
          </a:p>
          <a:p>
            <a:pPr marL="12700">
              <a:lnSpc>
                <a:spcPct val="100000"/>
              </a:lnSpc>
              <a:spcBef>
                <a:spcPts val="100"/>
              </a:spcBef>
            </a:pPr>
            <a:r>
              <a:rPr lang="en-US" sz="1400" dirty="0">
                <a:latin typeface="Calibri"/>
                <a:cs typeface="Calibri"/>
              </a:rPr>
              <a:t>Formula: ([avg_likes] / [followers]) * 100</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Hence, Created a new Column:</a:t>
            </a:r>
          </a:p>
          <a:p>
            <a:pPr marL="12700">
              <a:lnSpc>
                <a:spcPct val="100000"/>
              </a:lnSpc>
              <a:spcBef>
                <a:spcPts val="100"/>
              </a:spcBef>
            </a:pPr>
            <a:r>
              <a:rPr lang="en-US" sz="1400" dirty="0" err="1">
                <a:latin typeface="Calibri"/>
                <a:cs typeface="Calibri"/>
              </a:rPr>
              <a:t>EngagementRate</a:t>
            </a:r>
            <a:r>
              <a:rPr lang="en-US" sz="1400" dirty="0">
                <a:latin typeface="Calibri"/>
                <a:cs typeface="Calibri"/>
              </a:rPr>
              <a:t> = DIVIDE('</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Avg_Like</a:t>
            </a:r>
            <a:r>
              <a:rPr lang="en-US" sz="1400" dirty="0">
                <a:latin typeface="Calibri"/>
                <a:cs typeface="Calibri"/>
              </a:rPr>
              <a:t>], '</a:t>
            </a:r>
            <a:r>
              <a:rPr lang="en-US" sz="1400" dirty="0" err="1">
                <a:latin typeface="Calibri"/>
                <a:cs typeface="Calibri"/>
              </a:rPr>
              <a:t>top_insta_influencers_data</a:t>
            </a:r>
            <a:r>
              <a:rPr lang="en-US" sz="1400" dirty="0">
                <a:latin typeface="Calibri"/>
                <a:cs typeface="Calibri"/>
              </a:rPr>
              <a:t>'[Follower]) * 100</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2. </a:t>
            </a:r>
            <a:r>
              <a:rPr lang="en-US" sz="1400" dirty="0">
                <a:highlight>
                  <a:srgbClr val="FFFF00"/>
                </a:highlight>
                <a:latin typeface="Calibri"/>
                <a:cs typeface="Calibri"/>
              </a:rPr>
              <a:t>Growth Rate in New Post Likes</a:t>
            </a:r>
            <a:r>
              <a:rPr lang="en-US" sz="1400" dirty="0">
                <a:latin typeface="Calibri"/>
                <a:cs typeface="Calibri"/>
              </a:rPr>
              <a:t>:</a:t>
            </a:r>
          </a:p>
          <a:p>
            <a:pPr marL="12700">
              <a:lnSpc>
                <a:spcPct val="100000"/>
              </a:lnSpc>
              <a:spcBef>
                <a:spcPts val="100"/>
              </a:spcBef>
            </a:pPr>
            <a:r>
              <a:rPr lang="en-US" sz="1400" dirty="0">
                <a:latin typeface="Calibri"/>
                <a:cs typeface="Calibri"/>
              </a:rPr>
              <a:t>Formula: ([</a:t>
            </a:r>
            <a:r>
              <a:rPr lang="en-US" sz="1400" dirty="0" err="1">
                <a:latin typeface="Calibri"/>
                <a:cs typeface="Calibri"/>
              </a:rPr>
              <a:t>new_post_avg_like</a:t>
            </a:r>
            <a:r>
              <a:rPr lang="en-US" sz="1400" dirty="0">
                <a:latin typeface="Calibri"/>
                <a:cs typeface="Calibri"/>
              </a:rPr>
              <a:t>] - [avg_likes]) / [avg_likes] * 100</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Created a new Column:</a:t>
            </a:r>
          </a:p>
          <a:p>
            <a:pPr marL="12700">
              <a:lnSpc>
                <a:spcPct val="100000"/>
              </a:lnSpc>
              <a:spcBef>
                <a:spcPts val="100"/>
              </a:spcBef>
            </a:pPr>
            <a:r>
              <a:rPr lang="en-US" sz="1400" dirty="0" err="1">
                <a:latin typeface="Calibri"/>
                <a:cs typeface="Calibri"/>
              </a:rPr>
              <a:t>GrowthRateNewPosts</a:t>
            </a:r>
            <a:r>
              <a:rPr lang="en-US" sz="1400" dirty="0">
                <a:latin typeface="Calibri"/>
                <a:cs typeface="Calibri"/>
              </a:rPr>
              <a:t> = DIVIDE(('</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New_post_Avg_Likes</a:t>
            </a:r>
            <a:r>
              <a:rPr lang="en-US" sz="1400" dirty="0">
                <a:latin typeface="Calibri"/>
                <a:cs typeface="Calibri"/>
              </a:rPr>
              <a:t>] - '</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Avg_Like</a:t>
            </a:r>
            <a:r>
              <a:rPr lang="en-US" sz="1400" dirty="0">
                <a:latin typeface="Calibri"/>
                <a:cs typeface="Calibri"/>
              </a:rPr>
              <a:t>]), '</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Avg_Like</a:t>
            </a:r>
            <a:r>
              <a:rPr lang="en-US" sz="1400" dirty="0">
                <a:latin typeface="Calibri"/>
                <a:cs typeface="Calibri"/>
              </a:rPr>
              <a:t>]) * 100</a:t>
            </a:r>
          </a:p>
          <a:p>
            <a:pPr marL="12700">
              <a:lnSpc>
                <a:spcPct val="100000"/>
              </a:lnSpc>
              <a:spcBef>
                <a:spcPts val="100"/>
              </a:spcBef>
            </a:pPr>
            <a:endParaRPr lang="en-US" sz="1400" dirty="0">
              <a:latin typeface="Calibri"/>
              <a:cs typeface="Calibri"/>
            </a:endParaRP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3. </a:t>
            </a:r>
            <a:r>
              <a:rPr lang="en-US" sz="1400" dirty="0">
                <a:highlight>
                  <a:srgbClr val="FFFF00"/>
                </a:highlight>
                <a:latin typeface="Calibri"/>
                <a:cs typeface="Calibri"/>
              </a:rPr>
              <a:t>Like-to-Follower Ratio</a:t>
            </a:r>
            <a:r>
              <a:rPr lang="en-US" sz="1400" dirty="0">
                <a:latin typeface="Calibri"/>
                <a:cs typeface="Calibri"/>
              </a:rPr>
              <a:t>:</a:t>
            </a:r>
          </a:p>
          <a:p>
            <a:pPr marL="12700">
              <a:lnSpc>
                <a:spcPct val="100000"/>
              </a:lnSpc>
              <a:spcBef>
                <a:spcPts val="100"/>
              </a:spcBef>
            </a:pPr>
            <a:r>
              <a:rPr lang="en-US" sz="1400" dirty="0">
                <a:latin typeface="Calibri"/>
                <a:cs typeface="Calibri"/>
              </a:rPr>
              <a:t>Formula: [</a:t>
            </a:r>
            <a:r>
              <a:rPr lang="en-US" sz="1400" dirty="0" err="1">
                <a:latin typeface="Calibri"/>
                <a:cs typeface="Calibri"/>
              </a:rPr>
              <a:t>total_likes</a:t>
            </a:r>
            <a:r>
              <a:rPr lang="en-US" sz="1400" dirty="0">
                <a:latin typeface="Calibri"/>
                <a:cs typeface="Calibri"/>
              </a:rPr>
              <a:t>] / [followers]</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Created a new Column:</a:t>
            </a:r>
          </a:p>
          <a:p>
            <a:pPr marL="12700">
              <a:lnSpc>
                <a:spcPct val="100000"/>
              </a:lnSpc>
              <a:spcBef>
                <a:spcPts val="100"/>
              </a:spcBef>
            </a:pPr>
            <a:r>
              <a:rPr lang="en-US" sz="1400" dirty="0" err="1">
                <a:latin typeface="Calibri"/>
                <a:cs typeface="Calibri"/>
              </a:rPr>
              <a:t>LikeToFollowerRatio</a:t>
            </a:r>
            <a:r>
              <a:rPr lang="en-US" sz="1400" dirty="0">
                <a:latin typeface="Calibri"/>
                <a:cs typeface="Calibri"/>
              </a:rPr>
              <a:t> = DIVIDE('</a:t>
            </a:r>
            <a:r>
              <a:rPr lang="en-US" sz="1400" dirty="0" err="1">
                <a:latin typeface="Calibri"/>
                <a:cs typeface="Calibri"/>
              </a:rPr>
              <a:t>top_insta_influencers_data</a:t>
            </a:r>
            <a:r>
              <a:rPr lang="en-US" sz="1400" dirty="0">
                <a:latin typeface="Calibri"/>
                <a:cs typeface="Calibri"/>
              </a:rPr>
              <a:t>'[</a:t>
            </a:r>
            <a:r>
              <a:rPr lang="en-US" sz="1400" dirty="0" err="1">
                <a:latin typeface="Calibri"/>
                <a:cs typeface="Calibri"/>
              </a:rPr>
              <a:t>Total_Like</a:t>
            </a:r>
            <a:r>
              <a:rPr lang="en-US" sz="1400" dirty="0">
                <a:latin typeface="Calibri"/>
                <a:cs typeface="Calibri"/>
              </a:rPr>
              <a:t>], '</a:t>
            </a:r>
            <a:r>
              <a:rPr lang="en-US" sz="1400" dirty="0" err="1">
                <a:latin typeface="Calibri"/>
                <a:cs typeface="Calibri"/>
              </a:rPr>
              <a:t>top_insta_influencers_data</a:t>
            </a:r>
            <a:r>
              <a:rPr lang="en-US" sz="1400" dirty="0">
                <a:latin typeface="Calibri"/>
                <a:cs typeface="Calibri"/>
              </a:rPr>
              <a:t>'[Follower]) </a:t>
            </a:r>
          </a:p>
        </p:txBody>
      </p:sp>
    </p:spTree>
    <p:extLst>
      <p:ext uri="{BB962C8B-B14F-4D97-AF65-F5344CB8AC3E}">
        <p14:creationId xmlns:p14="http://schemas.microsoft.com/office/powerpoint/2010/main" val="328796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196850" y="241300"/>
            <a:ext cx="6400800" cy="120289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Step 4: Exploratory Data Analysis (EDA)</a:t>
            </a:r>
          </a:p>
          <a:p>
            <a:pPr marL="12700">
              <a:lnSpc>
                <a:spcPct val="100000"/>
              </a:lnSpc>
              <a:spcBef>
                <a:spcPts val="100"/>
              </a:spcBef>
            </a:pPr>
            <a:endParaRPr lang="en-US" sz="1400" b="1" dirty="0">
              <a:latin typeface="Calibri"/>
              <a:cs typeface="Calibri"/>
            </a:endParaRPr>
          </a:p>
          <a:p>
            <a:pPr marL="12700">
              <a:lnSpc>
                <a:spcPct val="100000"/>
              </a:lnSpc>
              <a:spcBef>
                <a:spcPts val="100"/>
              </a:spcBef>
            </a:pPr>
            <a:r>
              <a:rPr lang="en-US" sz="1400" dirty="0">
                <a:latin typeface="Calibri"/>
                <a:cs typeface="Calibri"/>
              </a:rPr>
              <a:t>1. Distribution Analysis:</a:t>
            </a:r>
          </a:p>
          <a:p>
            <a:pPr marL="12700">
              <a:lnSpc>
                <a:spcPct val="100000"/>
              </a:lnSpc>
              <a:spcBef>
                <a:spcPts val="100"/>
              </a:spcBef>
            </a:pPr>
            <a:r>
              <a:rPr lang="en-US" sz="1400" dirty="0">
                <a:latin typeface="Calibri"/>
                <a:cs typeface="Calibri"/>
              </a:rPr>
              <a:t>Using the histogram for </a:t>
            </a:r>
            <a:r>
              <a:rPr lang="en-US" sz="1400" dirty="0" err="1">
                <a:latin typeface="Calibri"/>
                <a:cs typeface="Calibri"/>
              </a:rPr>
              <a:t>influence_score</a:t>
            </a:r>
            <a:r>
              <a:rPr lang="en-US" sz="1400" dirty="0">
                <a:latin typeface="Calibri"/>
                <a:cs typeface="Calibri"/>
              </a:rPr>
              <a:t>, followers, and </a:t>
            </a:r>
            <a:r>
              <a:rPr lang="en-US" sz="1400" dirty="0" err="1">
                <a:latin typeface="Calibri"/>
                <a:cs typeface="Calibri"/>
              </a:rPr>
              <a:t>avg_likes</a:t>
            </a:r>
            <a:r>
              <a:rPr lang="en-US" sz="1400" dirty="0">
                <a:latin typeface="Calibri"/>
                <a:cs typeface="Calibri"/>
              </a:rPr>
              <a:t> to understand the spread and outliers.</a:t>
            </a:r>
          </a:p>
        </p:txBody>
      </p:sp>
      <p:sp>
        <p:nvSpPr>
          <p:cNvPr id="11" name="object 2">
            <a:extLst>
              <a:ext uri="{FF2B5EF4-FFF2-40B4-BE49-F238E27FC236}">
                <a16:creationId xmlns:a16="http://schemas.microsoft.com/office/drawing/2014/main" id="{F5441157-A885-49F7-A4B4-949767A6A7C6}"/>
              </a:ext>
            </a:extLst>
          </p:cNvPr>
          <p:cNvSpPr txBox="1"/>
          <p:nvPr/>
        </p:nvSpPr>
        <p:spPr>
          <a:xfrm>
            <a:off x="349250" y="6033165"/>
            <a:ext cx="6781800" cy="456535"/>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Created a scatter plot for followers vs. </a:t>
            </a:r>
            <a:r>
              <a:rPr lang="en-US" sz="1400" dirty="0" err="1">
                <a:latin typeface="Calibri"/>
                <a:cs typeface="Calibri"/>
              </a:rPr>
              <a:t>avg_likes</a:t>
            </a:r>
            <a:r>
              <a:rPr lang="en-US" sz="1400" dirty="0">
                <a:latin typeface="Calibri"/>
                <a:cs typeface="Calibri"/>
              </a:rPr>
              <a:t> to see if there’s a correlation between follower size and average likes.</a:t>
            </a:r>
          </a:p>
        </p:txBody>
      </p:sp>
      <p:pic>
        <p:nvPicPr>
          <p:cNvPr id="2" name="Picture 1">
            <a:extLst>
              <a:ext uri="{FF2B5EF4-FFF2-40B4-BE49-F238E27FC236}">
                <a16:creationId xmlns:a16="http://schemas.microsoft.com/office/drawing/2014/main" id="{B1C5433D-0E93-4BDA-8259-B7C7BC40360B}"/>
              </a:ext>
            </a:extLst>
          </p:cNvPr>
          <p:cNvPicPr>
            <a:picLocks noChangeAspect="1"/>
          </p:cNvPicPr>
          <p:nvPr/>
        </p:nvPicPr>
        <p:blipFill>
          <a:blip r:embed="rId2"/>
          <a:stretch>
            <a:fillRect/>
          </a:stretch>
        </p:blipFill>
        <p:spPr>
          <a:xfrm>
            <a:off x="577850" y="1536700"/>
            <a:ext cx="6521450" cy="4231475"/>
          </a:xfrm>
          <a:prstGeom prst="rect">
            <a:avLst/>
          </a:prstGeom>
        </p:spPr>
      </p:pic>
      <p:pic>
        <p:nvPicPr>
          <p:cNvPr id="3" name="Picture 2">
            <a:extLst>
              <a:ext uri="{FF2B5EF4-FFF2-40B4-BE49-F238E27FC236}">
                <a16:creationId xmlns:a16="http://schemas.microsoft.com/office/drawing/2014/main" id="{B65974E7-0B3E-4CFA-9EBF-1CDF47ECE541}"/>
              </a:ext>
            </a:extLst>
          </p:cNvPr>
          <p:cNvPicPr>
            <a:picLocks noChangeAspect="1"/>
          </p:cNvPicPr>
          <p:nvPr/>
        </p:nvPicPr>
        <p:blipFill>
          <a:blip r:embed="rId3"/>
          <a:stretch>
            <a:fillRect/>
          </a:stretch>
        </p:blipFill>
        <p:spPr>
          <a:xfrm>
            <a:off x="654050" y="6718300"/>
            <a:ext cx="6140450" cy="3690504"/>
          </a:xfrm>
          <a:prstGeom prst="rect">
            <a:avLst/>
          </a:prstGeom>
        </p:spPr>
      </p:pic>
    </p:spTree>
    <p:extLst>
      <p:ext uri="{BB962C8B-B14F-4D97-AF65-F5344CB8AC3E}">
        <p14:creationId xmlns:p14="http://schemas.microsoft.com/office/powerpoint/2010/main" val="360690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17543</TotalTime>
  <Words>2005</Words>
  <Application>Microsoft Office PowerPoint</Application>
  <PresentationFormat>Custom</PresentationFormat>
  <Paragraphs>172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Azharuddin Shaikh</cp:lastModifiedBy>
  <cp:revision>108</cp:revision>
  <dcterms:created xsi:type="dcterms:W3CDTF">2025-04-26T15:03:26Z</dcterms:created>
  <dcterms:modified xsi:type="dcterms:W3CDTF">2025-09-13T18:13:05Z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2025-04-22T00:00:00Z</vt:filetime>
  </property>
  <property fmtid="{D5CDD505-2E9C-101B-9397-08002B2CF9AE}" pid="3" name="Creator">
    <vt:lpwstr>Microsoft® Word 2016</vt:lpwstr>
  </property>
  <property fmtid="{D5CDD505-2E9C-101B-9397-08002B2CF9AE}" pid="4" name="LastSaved">
    <vt:filetime>2025-04-26T00:00:00Z</vt:filetime>
  </property>
  <property fmtid="{D5CDD505-2E9C-101B-9397-08002B2CF9AE}" pid="5" name="Producer">
    <vt:lpwstr>Microsoft® Word 2016</vt:lpwstr>
  </property>
</Properties>
</file>