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7" r:id="rId2"/>
    <p:sldId id="256" r:id="rId3"/>
    <p:sldId id="257" r:id="rId4"/>
    <p:sldId id="269" r:id="rId5"/>
    <p:sldId id="270" r:id="rId6"/>
    <p:sldId id="271" r:id="rId7"/>
    <p:sldId id="272" r:id="rId8"/>
    <p:sldId id="273" r:id="rId9"/>
    <p:sldId id="275" r:id="rId10"/>
    <p:sldId id="276" r:id="rId11"/>
    <p:sldId id="281" r:id="rId12"/>
    <p:sldId id="282" r:id="rId13"/>
    <p:sldId id="283" r:id="rId14"/>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40" y="-1205"/>
      </p:cViewPr>
      <p:guideLst>
        <p:guide orient="horz" pos="2880"/>
        <p:guide pos="21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66664C11-0E0C-42D9-9704-998C4EEC8570}" type="datetimeFigureOut">
              <a:rPr lang="en-IN" smtClean="0"/>
              <a:t>13-09-2025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7CAA2D-FAF3-42A0-8EB6-337681D659AD}" type="slidenum">
              <a:rPr lang="en-IN" smtClean="0"/>
              <a:t>‹#›</a:t>
            </a:fld>
            <a:endParaRPr lang="en-IN"/>
          </a:p>
        </p:txBody>
      </p:sp>
    </p:spTree>
    <p:extLst>
      <p:ext uri="{BB962C8B-B14F-4D97-AF65-F5344CB8AC3E}">
        <p14:creationId xmlns:p14="http://schemas.microsoft.com/office/powerpoint/2010/main" val="39058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7CAA2D-FAF3-42A0-8EB6-337681D659AD}" type="slidenum">
              <a:rPr lang="en-IN" smtClean="0"/>
              <a:t>13</a:t>
            </a:fld>
            <a:endParaRPr lang="en-IN"/>
          </a:p>
        </p:txBody>
      </p:sp>
    </p:spTree>
    <p:extLst>
      <p:ext uri="{BB962C8B-B14F-4D97-AF65-F5344CB8AC3E}">
        <p14:creationId xmlns:p14="http://schemas.microsoft.com/office/powerpoint/2010/main" val="257144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6050" y="546100"/>
            <a:ext cx="4572000" cy="794576"/>
          </a:xfrm>
          <a:prstGeom prst="rect">
            <a:avLst/>
          </a:prstGeom>
        </p:spPr>
        <p:txBody>
          <a:bodyPr vert="horz" wrap="square" lIns="0" tIns="12700" rIns="0" bIns="0" rtlCol="0">
            <a:spAutoFit/>
          </a:bodyPr>
          <a:lstStyle/>
          <a:p>
            <a:pPr marL="50800" algn="ctr">
              <a:lnSpc>
                <a:spcPct val="100000"/>
              </a:lnSpc>
              <a:spcBef>
                <a:spcPts val="100"/>
              </a:spcBef>
            </a:pPr>
            <a:r>
              <a:rPr lang="en-US" sz="2000" b="1" spc="-45" dirty="0">
                <a:latin typeface="Calibri"/>
                <a:cs typeface="Calibri"/>
              </a:rPr>
              <a:t>Saqib Gulam Hussain Shaikh</a:t>
            </a:r>
            <a:endParaRPr sz="2000" b="1" dirty="0">
              <a:latin typeface="Calibri"/>
              <a:cs typeface="Calibri"/>
            </a:endParaRPr>
          </a:p>
          <a:p>
            <a:pPr marL="50800" marR="43180" algn="ctr">
              <a:lnSpc>
                <a:spcPct val="176400"/>
              </a:lnSpc>
              <a:spcBef>
                <a:spcPts val="5"/>
              </a:spcBef>
            </a:pPr>
            <a:r>
              <a:rPr lang="en-US" sz="2000" b="1" dirty="0">
                <a:latin typeface="Calibri"/>
                <a:cs typeface="Calibri"/>
              </a:rPr>
              <a:t>    Financial Performance Analysis Report</a:t>
            </a:r>
            <a:endParaRPr sz="2000" b="1" dirty="0">
              <a:latin typeface="Calibri"/>
              <a:cs typeface="Calibri"/>
            </a:endParaRPr>
          </a:p>
        </p:txBody>
      </p:sp>
      <p:sp>
        <p:nvSpPr>
          <p:cNvPr id="4" name="Rectangle 3">
            <a:extLst>
              <a:ext uri="{FF2B5EF4-FFF2-40B4-BE49-F238E27FC236}">
                <a16:creationId xmlns:a16="http://schemas.microsoft.com/office/drawing/2014/main" id="{5CD468E0-888D-4F2F-B05C-190545916348}"/>
              </a:ext>
            </a:extLst>
          </p:cNvPr>
          <p:cNvSpPr/>
          <p:nvPr/>
        </p:nvSpPr>
        <p:spPr>
          <a:xfrm>
            <a:off x="577850" y="1917700"/>
            <a:ext cx="6369050" cy="6832640"/>
          </a:xfrm>
          <a:prstGeom prst="rect">
            <a:avLst/>
          </a:prstGeom>
        </p:spPr>
        <p:txBody>
          <a:bodyPr wrap="square">
            <a:spAutoFit/>
          </a:bodyPr>
          <a:lstStyle/>
          <a:p>
            <a:r>
              <a:rPr lang="en-US" b="1" dirty="0"/>
              <a:t> Introduction:</a:t>
            </a:r>
          </a:p>
          <a:p>
            <a:endParaRPr lang="en-US" sz="1400" dirty="0"/>
          </a:p>
          <a:p>
            <a:endParaRPr lang="en-US" sz="1400" dirty="0"/>
          </a:p>
          <a:p>
            <a:r>
              <a:rPr lang="en-US" sz="1400" dirty="0"/>
              <a:t>Hi!</a:t>
            </a:r>
            <a:br>
              <a:rPr lang="en-IN" sz="1400" dirty="0"/>
            </a:br>
            <a:br>
              <a:rPr lang="en-IN" sz="1400" dirty="0"/>
            </a:br>
            <a:r>
              <a:rPr lang="en-US" sz="1400" dirty="0"/>
              <a:t>I made this Finance Dashboard in Power BI with the Finance Excel Workbook provided by Unified Mentor. </a:t>
            </a:r>
            <a:br>
              <a:rPr lang="en-US" sz="1400" dirty="0"/>
            </a:br>
            <a:br>
              <a:rPr lang="en-US" sz="1400" dirty="0"/>
            </a:br>
            <a:r>
              <a:rPr lang="en-US" sz="1400" dirty="0"/>
              <a:t>The goal of this Power BI project is to analyze financial performance across different countries, products, and time periods, using key financial metrics such as sales, profit, cost of goods sold (COGS), and discounts.</a:t>
            </a:r>
            <a:br>
              <a:rPr lang="en-US" sz="1400" dirty="0"/>
            </a:br>
            <a:br>
              <a:rPr lang="en-US" sz="1400" dirty="0"/>
            </a:br>
            <a:endParaRPr lang="en-US" sz="1400" dirty="0"/>
          </a:p>
          <a:p>
            <a:r>
              <a:rPr lang="en-US" sz="1400" dirty="0"/>
              <a:t>This study will help us get a clearer picture of short-term market trends and give useful insights into how these companies move together or differently in the stock market.</a:t>
            </a:r>
          </a:p>
          <a:p>
            <a:endParaRPr lang="en-US" sz="1400" dirty="0"/>
          </a:p>
          <a:p>
            <a:endParaRPr lang="en-US" sz="1400" dirty="0"/>
          </a:p>
          <a:p>
            <a:endParaRPr lang="en-US" sz="1400" dirty="0"/>
          </a:p>
          <a:p>
            <a:endParaRPr lang="en-US" sz="1400" dirty="0"/>
          </a:p>
          <a:p>
            <a:endParaRPr lang="en-US" sz="1400" dirty="0"/>
          </a:p>
          <a:p>
            <a:r>
              <a:rPr lang="en-US" sz="1400" b="1" dirty="0"/>
              <a:t>By the end of this project, we’ll have:</a:t>
            </a:r>
          </a:p>
          <a:p>
            <a:endParaRPr lang="en-US" sz="1400" dirty="0"/>
          </a:p>
          <a:p>
            <a:r>
              <a:rPr lang="en-US" sz="1400" dirty="0"/>
              <a:t>● Bar Charts showing the financial performance of different countries.</a:t>
            </a:r>
          </a:p>
          <a:p>
            <a:r>
              <a:rPr lang="en-US" sz="1400" dirty="0"/>
              <a:t>● Line Graphs visualizing the trend in sales and profit over time.</a:t>
            </a:r>
          </a:p>
          <a:p>
            <a:r>
              <a:rPr lang="en-US" sz="1400" dirty="0"/>
              <a:t>● Heat Maps to understand the impact of discount bands on sales.</a:t>
            </a:r>
          </a:p>
          <a:p>
            <a:r>
              <a:rPr lang="en-US" sz="1400" dirty="0"/>
              <a:t>● Scatter Plots to see the relationship between gross sales and discounts.</a:t>
            </a:r>
          </a:p>
          <a:p>
            <a:r>
              <a:rPr lang="en-US" sz="1400" dirty="0"/>
              <a:t>These visualizations will provide comprehensive insights into financial performance and profitability across different segments, countries, and time periods.</a:t>
            </a:r>
          </a:p>
          <a:p>
            <a:endParaRPr lang="en-US" sz="1400" dirty="0"/>
          </a:p>
        </p:txBody>
      </p:sp>
    </p:spTree>
    <p:extLst>
      <p:ext uri="{BB962C8B-B14F-4D97-AF65-F5344CB8AC3E}">
        <p14:creationId xmlns:p14="http://schemas.microsoft.com/office/powerpoint/2010/main" val="772663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273050" y="88900"/>
            <a:ext cx="6096000" cy="2954655"/>
          </a:xfrm>
          <a:prstGeom prst="rect">
            <a:avLst/>
          </a:prstGeom>
        </p:spPr>
        <p:txBody>
          <a:bodyPr wrap="square">
            <a:spAutoFit/>
          </a:bodyPr>
          <a:lstStyle/>
          <a:p>
            <a:r>
              <a:rPr lang="en-US" b="1" dirty="0">
                <a:latin typeface="Calibri"/>
                <a:cs typeface="Calibri"/>
              </a:rPr>
              <a:t>Task 3: Filters and Interactivity</a:t>
            </a:r>
          </a:p>
          <a:p>
            <a:endParaRPr lang="en-US" sz="1400" dirty="0">
              <a:latin typeface="Calibri"/>
              <a:cs typeface="Calibri"/>
            </a:endParaRPr>
          </a:p>
          <a:p>
            <a:r>
              <a:rPr lang="en-US" sz="1400" dirty="0">
                <a:latin typeface="Calibri"/>
                <a:cs typeface="Calibri"/>
              </a:rPr>
              <a:t>1. Date Filter: Drag the Date field to the filter section.  </a:t>
            </a:r>
            <a:br>
              <a:rPr lang="en-US" sz="1400" dirty="0">
                <a:latin typeface="Calibri"/>
                <a:cs typeface="Calibri"/>
              </a:rPr>
            </a:br>
            <a:r>
              <a:rPr lang="en-US" sz="1400" dirty="0">
                <a:latin typeface="Calibri"/>
                <a:cs typeface="Calibri"/>
              </a:rPr>
              <a:t>Provide a range slider so users can explore data from different periods.</a:t>
            </a:r>
            <a:br>
              <a:rPr lang="en-US" sz="1400" dirty="0">
                <a:latin typeface="Calibri"/>
                <a:cs typeface="Calibri"/>
              </a:rPr>
            </a:br>
            <a:endParaRPr lang="en-US" sz="1400" dirty="0">
              <a:latin typeface="Calibri"/>
              <a:cs typeface="Calibri"/>
            </a:endParaRPr>
          </a:p>
          <a:p>
            <a:r>
              <a:rPr lang="en-US" sz="1400" dirty="0">
                <a:latin typeface="Calibri"/>
                <a:cs typeface="Calibri"/>
              </a:rPr>
              <a:t>2. Segment Filter: Drag Segment to the filter section to allow users to toggle between business segments (e.g., Consumer, Corporate, etc.).</a:t>
            </a:r>
            <a:br>
              <a:rPr lang="en-US" sz="1400" dirty="0">
                <a:latin typeface="Calibri"/>
                <a:cs typeface="Calibri"/>
              </a:rPr>
            </a:br>
            <a:endParaRPr lang="en-US" sz="1400" dirty="0">
              <a:latin typeface="Calibri"/>
              <a:cs typeface="Calibri"/>
            </a:endParaRPr>
          </a:p>
          <a:p>
            <a:r>
              <a:rPr lang="en-US" sz="1400" dirty="0">
                <a:latin typeface="Calibri"/>
                <a:cs typeface="Calibri"/>
              </a:rPr>
              <a:t>3. Country Filter: Drag Country to Filters, and show the filter on the dashboard so users can focus on specific countries.</a:t>
            </a:r>
            <a:br>
              <a:rPr lang="en-US" sz="1400" dirty="0">
                <a:latin typeface="Calibri"/>
                <a:cs typeface="Calibri"/>
              </a:rPr>
            </a:br>
            <a:endParaRPr lang="en-US" sz="1400" dirty="0">
              <a:latin typeface="Calibri"/>
              <a:cs typeface="Calibri"/>
            </a:endParaRPr>
          </a:p>
          <a:p>
            <a:r>
              <a:rPr lang="en-US" sz="1400" dirty="0">
                <a:latin typeface="Calibri"/>
                <a:cs typeface="Calibri"/>
              </a:rPr>
              <a:t>4. Profitability vs Discounts: Create an interactive filter to allow users to filter data by discount bands and analyze how they affect profitability.</a:t>
            </a:r>
            <a:endParaRPr lang="en-IN" sz="1400" dirty="0"/>
          </a:p>
        </p:txBody>
      </p:sp>
      <p:sp>
        <p:nvSpPr>
          <p:cNvPr id="12" name="Rectangle 11">
            <a:extLst>
              <a:ext uri="{FF2B5EF4-FFF2-40B4-BE49-F238E27FC236}">
                <a16:creationId xmlns:a16="http://schemas.microsoft.com/office/drawing/2014/main" id="{9BAFD59B-DCFF-4F62-9F75-BF2F8DB57886}"/>
              </a:ext>
            </a:extLst>
          </p:cNvPr>
          <p:cNvSpPr/>
          <p:nvPr/>
        </p:nvSpPr>
        <p:spPr>
          <a:xfrm>
            <a:off x="349250" y="6413500"/>
            <a:ext cx="6705600" cy="738664"/>
          </a:xfrm>
          <a:prstGeom prst="rect">
            <a:avLst/>
          </a:prstGeom>
        </p:spPr>
        <p:txBody>
          <a:bodyPr wrap="square">
            <a:spAutoFit/>
          </a:bodyPr>
          <a:lstStyle/>
          <a:p>
            <a:r>
              <a:rPr lang="en-US" sz="1400" dirty="0"/>
              <a:t>Similarly, I’ve created the remaining filters for Segment, Country &amp; Discount Bands with an option to multi select or single select or to select all to filer any charts on the page.</a:t>
            </a:r>
            <a:endParaRPr lang="en-IN" sz="1400" dirty="0"/>
          </a:p>
        </p:txBody>
      </p:sp>
      <p:pic>
        <p:nvPicPr>
          <p:cNvPr id="3" name="Picture 2">
            <a:extLst>
              <a:ext uri="{FF2B5EF4-FFF2-40B4-BE49-F238E27FC236}">
                <a16:creationId xmlns:a16="http://schemas.microsoft.com/office/drawing/2014/main" id="{73EC0B3D-380E-4491-8D3C-4FEE3A25BA27}"/>
              </a:ext>
            </a:extLst>
          </p:cNvPr>
          <p:cNvPicPr>
            <a:picLocks noChangeAspect="1"/>
          </p:cNvPicPr>
          <p:nvPr/>
        </p:nvPicPr>
        <p:blipFill>
          <a:blip r:embed="rId2"/>
          <a:stretch>
            <a:fillRect/>
          </a:stretch>
        </p:blipFill>
        <p:spPr>
          <a:xfrm>
            <a:off x="577850" y="3670300"/>
            <a:ext cx="6629400" cy="2679971"/>
          </a:xfrm>
          <a:prstGeom prst="rect">
            <a:avLst/>
          </a:prstGeom>
        </p:spPr>
      </p:pic>
      <p:sp>
        <p:nvSpPr>
          <p:cNvPr id="9" name="Rectangle 8">
            <a:extLst>
              <a:ext uri="{FF2B5EF4-FFF2-40B4-BE49-F238E27FC236}">
                <a16:creationId xmlns:a16="http://schemas.microsoft.com/office/drawing/2014/main" id="{815229AF-B5A0-41C1-BA73-D7288A0D3BE7}"/>
              </a:ext>
            </a:extLst>
          </p:cNvPr>
          <p:cNvSpPr/>
          <p:nvPr/>
        </p:nvSpPr>
        <p:spPr>
          <a:xfrm>
            <a:off x="273050" y="3289300"/>
            <a:ext cx="4648200" cy="307777"/>
          </a:xfrm>
          <a:prstGeom prst="rect">
            <a:avLst/>
          </a:prstGeom>
        </p:spPr>
        <p:txBody>
          <a:bodyPr wrap="square">
            <a:spAutoFit/>
          </a:bodyPr>
          <a:lstStyle/>
          <a:p>
            <a:r>
              <a:rPr lang="en-US" sz="1400" dirty="0">
                <a:latin typeface="Calibri"/>
                <a:cs typeface="Calibri"/>
              </a:rPr>
              <a:t>Here I’ve created a new visual for a Slicer Filter for Dates.</a:t>
            </a:r>
          </a:p>
        </p:txBody>
      </p:sp>
      <p:pic>
        <p:nvPicPr>
          <p:cNvPr id="4" name="Picture 3">
            <a:extLst>
              <a:ext uri="{FF2B5EF4-FFF2-40B4-BE49-F238E27FC236}">
                <a16:creationId xmlns:a16="http://schemas.microsoft.com/office/drawing/2014/main" id="{6843134D-2A3C-48AF-8CAD-FF365D6A1AE7}"/>
              </a:ext>
            </a:extLst>
          </p:cNvPr>
          <p:cNvPicPr>
            <a:picLocks noChangeAspect="1"/>
          </p:cNvPicPr>
          <p:nvPr/>
        </p:nvPicPr>
        <p:blipFill>
          <a:blip r:embed="rId3"/>
          <a:stretch>
            <a:fillRect/>
          </a:stretch>
        </p:blipFill>
        <p:spPr>
          <a:xfrm>
            <a:off x="806450" y="7480300"/>
            <a:ext cx="6019800" cy="2164174"/>
          </a:xfrm>
          <a:prstGeom prst="rect">
            <a:avLst/>
          </a:prstGeom>
        </p:spPr>
      </p:pic>
    </p:spTree>
    <p:extLst>
      <p:ext uri="{BB962C8B-B14F-4D97-AF65-F5344CB8AC3E}">
        <p14:creationId xmlns:p14="http://schemas.microsoft.com/office/powerpoint/2010/main" val="315899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425450" y="2406437"/>
            <a:ext cx="6400800" cy="225446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Task 4: Data Visualization and Dashboard Design</a:t>
            </a:r>
            <a:endParaRPr lang="en-US" sz="1400" b="1" dirty="0">
              <a:latin typeface="Calibri"/>
              <a:cs typeface="Calibri"/>
            </a:endParaRPr>
          </a:p>
          <a:p>
            <a:pPr marL="12700">
              <a:lnSpc>
                <a:spcPct val="100000"/>
              </a:lnSpc>
              <a:spcBef>
                <a:spcPts val="100"/>
              </a:spcBef>
            </a:pPr>
            <a:endParaRPr lang="en-US" sz="1400" b="1" dirty="0">
              <a:latin typeface="Calibri"/>
              <a:cs typeface="Calibri"/>
            </a:endParaRPr>
          </a:p>
          <a:p>
            <a:r>
              <a:rPr lang="en-US" sz="1400" b="1" dirty="0">
                <a:highlight>
                  <a:srgbClr val="FFFF00"/>
                </a:highlight>
              </a:rPr>
              <a:t>1: Executive Summary (Overview)</a:t>
            </a:r>
          </a:p>
          <a:p>
            <a:br>
              <a:rPr lang="en-US" sz="1400" dirty="0"/>
            </a:br>
            <a:r>
              <a:rPr lang="en-US" sz="1400" b="1" dirty="0"/>
              <a:t>Visuals to include:</a:t>
            </a:r>
            <a:endParaRPr lang="en-US" sz="1400" dirty="0"/>
          </a:p>
          <a:p>
            <a:r>
              <a:rPr lang="en-US" sz="1400" dirty="0"/>
              <a:t>Cards: </a:t>
            </a:r>
            <a:r>
              <a:rPr lang="en-US" sz="1400" b="1" dirty="0"/>
              <a:t>Total Units Sold, Total Gross Sales, Total Profit</a:t>
            </a:r>
            <a:endParaRPr lang="en-US" sz="1400" dirty="0"/>
          </a:p>
          <a:p>
            <a:r>
              <a:rPr lang="en-US" sz="1400" dirty="0"/>
              <a:t>Chart: </a:t>
            </a:r>
            <a:r>
              <a:rPr lang="en-US" sz="1400" b="1" dirty="0"/>
              <a:t>Total Profit by Quarter (bar)</a:t>
            </a:r>
            <a:endParaRPr lang="en-US" sz="1400" dirty="0"/>
          </a:p>
          <a:p>
            <a:r>
              <a:rPr lang="en-US" sz="1400" dirty="0"/>
              <a:t>Chart: </a:t>
            </a:r>
            <a:r>
              <a:rPr lang="en-US" sz="1400" b="1" dirty="0"/>
              <a:t>Total Profit by Month (area)</a:t>
            </a:r>
            <a:endParaRPr lang="en-US" sz="1400" dirty="0"/>
          </a:p>
          <a:p>
            <a:r>
              <a:rPr lang="en-US" sz="1400" dirty="0"/>
              <a:t>Slicers: </a:t>
            </a:r>
            <a:r>
              <a:rPr lang="en-US" sz="1400" b="1" dirty="0"/>
              <a:t>Date, Segment, Country, Discount Band</a:t>
            </a:r>
            <a:endParaRPr lang="en-US" sz="1400" dirty="0"/>
          </a:p>
          <a:p>
            <a:pPr marL="12700">
              <a:lnSpc>
                <a:spcPct val="100000"/>
              </a:lnSpc>
              <a:spcBef>
                <a:spcPts val="100"/>
              </a:spcBef>
            </a:pPr>
            <a:endParaRPr lang="en-US" sz="1400" dirty="0">
              <a:latin typeface="Calibri"/>
              <a:cs typeface="Calibri"/>
            </a:endParaRPr>
          </a:p>
        </p:txBody>
      </p:sp>
      <p:sp>
        <p:nvSpPr>
          <p:cNvPr id="5" name="object 3">
            <a:extLst>
              <a:ext uri="{FF2B5EF4-FFF2-40B4-BE49-F238E27FC236}">
                <a16:creationId xmlns:a16="http://schemas.microsoft.com/office/drawing/2014/main" id="{8C223716-FDCF-4EF4-9957-4983D71C2D0B}"/>
              </a:ext>
            </a:extLst>
          </p:cNvPr>
          <p:cNvSpPr txBox="1"/>
          <p:nvPr/>
        </p:nvSpPr>
        <p:spPr>
          <a:xfrm>
            <a:off x="2482850" y="546100"/>
            <a:ext cx="2438400"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The</a:t>
            </a:r>
            <a:r>
              <a:rPr sz="2000" b="1" spc="-40" dirty="0">
                <a:latin typeface="Calibri"/>
                <a:cs typeface="Calibri"/>
              </a:rPr>
              <a:t> </a:t>
            </a:r>
            <a:r>
              <a:rPr sz="2000" b="1" dirty="0">
                <a:latin typeface="Calibri"/>
                <a:cs typeface="Calibri"/>
              </a:rPr>
              <a:t>Final</a:t>
            </a:r>
            <a:r>
              <a:rPr sz="2000" b="1" spc="-30" dirty="0">
                <a:latin typeface="Calibri"/>
                <a:cs typeface="Calibri"/>
              </a:rPr>
              <a:t> </a:t>
            </a:r>
            <a:r>
              <a:rPr sz="2000" b="1" spc="-10" dirty="0">
                <a:latin typeface="Calibri"/>
                <a:cs typeface="Calibri"/>
              </a:rPr>
              <a:t>Dashboard</a:t>
            </a:r>
            <a:endParaRPr sz="2000" b="1" dirty="0">
              <a:latin typeface="Calibri"/>
              <a:cs typeface="Calibri"/>
            </a:endParaRPr>
          </a:p>
        </p:txBody>
      </p:sp>
      <p:sp>
        <p:nvSpPr>
          <p:cNvPr id="6" name="Rectangle 5">
            <a:extLst>
              <a:ext uri="{FF2B5EF4-FFF2-40B4-BE49-F238E27FC236}">
                <a16:creationId xmlns:a16="http://schemas.microsoft.com/office/drawing/2014/main" id="{55EA97D1-22BD-4D8C-8479-F81885C02974}"/>
              </a:ext>
            </a:extLst>
          </p:cNvPr>
          <p:cNvSpPr/>
          <p:nvPr/>
        </p:nvSpPr>
        <p:spPr>
          <a:xfrm>
            <a:off x="273050" y="1079500"/>
            <a:ext cx="7086600" cy="984885"/>
          </a:xfrm>
          <a:prstGeom prst="rect">
            <a:avLst/>
          </a:prstGeom>
        </p:spPr>
        <p:txBody>
          <a:bodyPr wrap="square">
            <a:spAutoFit/>
          </a:bodyPr>
          <a:lstStyle/>
          <a:p>
            <a:r>
              <a:rPr lang="en-US" sz="1600" b="1" dirty="0"/>
              <a:t>Final Dashboard Consists of 3 Pages:</a:t>
            </a:r>
          </a:p>
          <a:p>
            <a:r>
              <a:rPr lang="en-US" sz="1400" b="1" dirty="0"/>
              <a:t>1: Executive Dashboard (Overview)</a:t>
            </a:r>
          </a:p>
          <a:p>
            <a:r>
              <a:rPr lang="en-IN" sz="1400" b="1" dirty="0"/>
              <a:t>2: Sales &amp; Profit Analysis</a:t>
            </a:r>
          </a:p>
          <a:p>
            <a:r>
              <a:rPr lang="en-IN" sz="1400" b="1" dirty="0"/>
              <a:t>3: Product &amp; Discount Insights</a:t>
            </a:r>
            <a:endParaRPr lang="en-US" sz="1400" b="1" dirty="0">
              <a:highlight>
                <a:srgbClr val="FF00FF"/>
              </a:highlight>
            </a:endParaRPr>
          </a:p>
        </p:txBody>
      </p:sp>
      <p:pic>
        <p:nvPicPr>
          <p:cNvPr id="2" name="Picture 1">
            <a:extLst>
              <a:ext uri="{FF2B5EF4-FFF2-40B4-BE49-F238E27FC236}">
                <a16:creationId xmlns:a16="http://schemas.microsoft.com/office/drawing/2014/main" id="{6EB2B072-68F0-45DB-AE01-0CC11F62D02C}"/>
              </a:ext>
            </a:extLst>
          </p:cNvPr>
          <p:cNvPicPr>
            <a:picLocks noChangeAspect="1"/>
          </p:cNvPicPr>
          <p:nvPr/>
        </p:nvPicPr>
        <p:blipFill>
          <a:blip r:embed="rId2"/>
          <a:stretch>
            <a:fillRect/>
          </a:stretch>
        </p:blipFill>
        <p:spPr>
          <a:xfrm>
            <a:off x="196850" y="4889500"/>
            <a:ext cx="7180806" cy="4020341"/>
          </a:xfrm>
          <a:prstGeom prst="rect">
            <a:avLst/>
          </a:prstGeom>
        </p:spPr>
      </p:pic>
    </p:spTree>
    <p:extLst>
      <p:ext uri="{BB962C8B-B14F-4D97-AF65-F5344CB8AC3E}">
        <p14:creationId xmlns:p14="http://schemas.microsoft.com/office/powerpoint/2010/main" val="271570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349249" y="1005294"/>
            <a:ext cx="6472719" cy="1356782"/>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Calibri"/>
                <a:cs typeface="Calibri"/>
              </a:rPr>
              <a:t>Page 2: Sales &amp; Profit Analysis:</a:t>
            </a:r>
          </a:p>
          <a:p>
            <a:pPr marL="12700">
              <a:lnSpc>
                <a:spcPct val="100000"/>
              </a:lnSpc>
              <a:spcBef>
                <a:spcPts val="100"/>
              </a:spcBef>
            </a:pPr>
            <a:r>
              <a:rPr lang="en-US" sz="1400" b="1" dirty="0">
                <a:latin typeface="Calibri"/>
                <a:cs typeface="Calibri"/>
              </a:rPr>
              <a:t>Visuals Include:</a:t>
            </a:r>
          </a:p>
          <a:p>
            <a:pPr marL="12700">
              <a:lnSpc>
                <a:spcPct val="100000"/>
              </a:lnSpc>
              <a:spcBef>
                <a:spcPts val="100"/>
              </a:spcBef>
            </a:pPr>
            <a:r>
              <a:rPr lang="en-US" sz="1400" dirty="0">
                <a:latin typeface="Calibri"/>
                <a:cs typeface="Calibri"/>
              </a:rPr>
              <a:t>Combo Chart: Sales and Profit by Country (Column + Line)</a:t>
            </a:r>
          </a:p>
          <a:p>
            <a:pPr marL="12700">
              <a:lnSpc>
                <a:spcPct val="100000"/>
              </a:lnSpc>
              <a:spcBef>
                <a:spcPts val="100"/>
              </a:spcBef>
            </a:pPr>
            <a:r>
              <a:rPr lang="en-US" sz="1400" dirty="0">
                <a:latin typeface="Calibri"/>
                <a:cs typeface="Calibri"/>
              </a:rPr>
              <a:t>Line Chart: Total Sales &amp; Total Profit by Month (if not already on page 1, keep it here for detail view).</a:t>
            </a:r>
          </a:p>
          <a:p>
            <a:pPr marL="12700">
              <a:lnSpc>
                <a:spcPct val="100000"/>
              </a:lnSpc>
              <a:spcBef>
                <a:spcPts val="100"/>
              </a:spcBef>
            </a:pPr>
            <a:r>
              <a:rPr lang="en-US" sz="1400" dirty="0">
                <a:latin typeface="Calibri"/>
                <a:cs typeface="Calibri"/>
              </a:rPr>
              <a:t>Heat Map: Sales by Product and Discount Band</a:t>
            </a:r>
          </a:p>
        </p:txBody>
      </p:sp>
      <p:pic>
        <p:nvPicPr>
          <p:cNvPr id="2" name="Picture 1">
            <a:extLst>
              <a:ext uri="{FF2B5EF4-FFF2-40B4-BE49-F238E27FC236}">
                <a16:creationId xmlns:a16="http://schemas.microsoft.com/office/drawing/2014/main" id="{04460BE5-3EDB-4243-B698-6B10EE97E77A}"/>
              </a:ext>
            </a:extLst>
          </p:cNvPr>
          <p:cNvPicPr>
            <a:picLocks noChangeAspect="1"/>
          </p:cNvPicPr>
          <p:nvPr/>
        </p:nvPicPr>
        <p:blipFill>
          <a:blip r:embed="rId2"/>
          <a:stretch>
            <a:fillRect/>
          </a:stretch>
        </p:blipFill>
        <p:spPr>
          <a:xfrm>
            <a:off x="196850" y="2679700"/>
            <a:ext cx="7207250" cy="4048884"/>
          </a:xfrm>
          <a:prstGeom prst="rect">
            <a:avLst/>
          </a:prstGeom>
        </p:spPr>
      </p:pic>
    </p:spTree>
    <p:extLst>
      <p:ext uri="{BB962C8B-B14F-4D97-AF65-F5344CB8AC3E}">
        <p14:creationId xmlns:p14="http://schemas.microsoft.com/office/powerpoint/2010/main" val="70538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932F209-B621-4F78-B3D3-ED274B53B758}"/>
              </a:ext>
            </a:extLst>
          </p:cNvPr>
          <p:cNvSpPr txBox="1"/>
          <p:nvPr/>
        </p:nvSpPr>
        <p:spPr>
          <a:xfrm>
            <a:off x="501650" y="469900"/>
            <a:ext cx="6553200" cy="913070"/>
          </a:xfrm>
          <a:prstGeom prst="rect">
            <a:avLst/>
          </a:prstGeom>
        </p:spPr>
        <p:txBody>
          <a:bodyPr vert="horz" wrap="square" lIns="0" tIns="12700" rIns="0" bIns="0" rtlCol="0">
            <a:spAutoFit/>
          </a:bodyPr>
          <a:lstStyle/>
          <a:p>
            <a:pPr marL="12700">
              <a:lnSpc>
                <a:spcPct val="100000"/>
              </a:lnSpc>
              <a:spcBef>
                <a:spcPts val="100"/>
              </a:spcBef>
            </a:pPr>
            <a:r>
              <a:rPr lang="en-US" sz="1400" b="1" dirty="0">
                <a:highlight>
                  <a:srgbClr val="FFFF00"/>
                </a:highlight>
              </a:rPr>
              <a:t>Page 3: Product &amp; Discount Insights</a:t>
            </a:r>
          </a:p>
          <a:p>
            <a:pPr marL="12700">
              <a:lnSpc>
                <a:spcPct val="100000"/>
              </a:lnSpc>
              <a:spcBef>
                <a:spcPts val="100"/>
              </a:spcBef>
            </a:pPr>
            <a:r>
              <a:rPr lang="en-US" sz="1400" b="1" dirty="0"/>
              <a:t>Visuals to include:</a:t>
            </a:r>
          </a:p>
          <a:p>
            <a:pPr marL="12700">
              <a:lnSpc>
                <a:spcPct val="100000"/>
              </a:lnSpc>
              <a:spcBef>
                <a:spcPts val="100"/>
              </a:spcBef>
            </a:pPr>
            <a:r>
              <a:rPr lang="en-US" sz="1400" dirty="0"/>
              <a:t>Scatter Chart: Gross Sales vs Discounts vs Country by Product</a:t>
            </a:r>
          </a:p>
          <a:p>
            <a:pPr marL="12700">
              <a:lnSpc>
                <a:spcPct val="100000"/>
              </a:lnSpc>
              <a:spcBef>
                <a:spcPts val="100"/>
              </a:spcBef>
            </a:pPr>
            <a:r>
              <a:rPr lang="en-US" sz="1400" dirty="0"/>
              <a:t>Heat Map (if not on previous page): Sales by Product and Discount Band</a:t>
            </a:r>
            <a:endParaRPr lang="en-US" sz="1400" dirty="0">
              <a:latin typeface="Calibri"/>
              <a:cs typeface="Calibri"/>
            </a:endParaRPr>
          </a:p>
        </p:txBody>
      </p:sp>
      <p:pic>
        <p:nvPicPr>
          <p:cNvPr id="2" name="Picture 1">
            <a:extLst>
              <a:ext uri="{FF2B5EF4-FFF2-40B4-BE49-F238E27FC236}">
                <a16:creationId xmlns:a16="http://schemas.microsoft.com/office/drawing/2014/main" id="{26543C44-2825-4890-AC4E-21EF65C27A24}"/>
              </a:ext>
            </a:extLst>
          </p:cNvPr>
          <p:cNvPicPr>
            <a:picLocks noChangeAspect="1"/>
          </p:cNvPicPr>
          <p:nvPr/>
        </p:nvPicPr>
        <p:blipFill>
          <a:blip r:embed="rId3"/>
          <a:stretch>
            <a:fillRect/>
          </a:stretch>
        </p:blipFill>
        <p:spPr>
          <a:xfrm>
            <a:off x="120650" y="1765300"/>
            <a:ext cx="7283450" cy="5468506"/>
          </a:xfrm>
          <a:prstGeom prst="rect">
            <a:avLst/>
          </a:prstGeom>
        </p:spPr>
      </p:pic>
      <p:sp>
        <p:nvSpPr>
          <p:cNvPr id="7" name="object 3">
            <a:extLst>
              <a:ext uri="{FF2B5EF4-FFF2-40B4-BE49-F238E27FC236}">
                <a16:creationId xmlns:a16="http://schemas.microsoft.com/office/drawing/2014/main" id="{399B0ABF-5EB7-4138-8BFF-34D0615C919D}"/>
              </a:ext>
            </a:extLst>
          </p:cNvPr>
          <p:cNvSpPr txBox="1"/>
          <p:nvPr/>
        </p:nvSpPr>
        <p:spPr>
          <a:xfrm>
            <a:off x="3092450" y="8074099"/>
            <a:ext cx="1219200" cy="320601"/>
          </a:xfrm>
          <a:prstGeom prst="rect">
            <a:avLst/>
          </a:prstGeom>
        </p:spPr>
        <p:txBody>
          <a:bodyPr vert="horz" wrap="square" lIns="0" tIns="12700" rIns="0" bIns="0" rtlCol="0" anchor="ctr">
            <a:spAutoFit/>
          </a:bodyPr>
          <a:lstStyle/>
          <a:p>
            <a:pPr marL="12700" algn="ctr">
              <a:lnSpc>
                <a:spcPct val="100000"/>
              </a:lnSpc>
              <a:spcBef>
                <a:spcPts val="100"/>
              </a:spcBef>
            </a:pPr>
            <a:r>
              <a:rPr lang="en-US" sz="2000" b="1" dirty="0">
                <a:latin typeface="Calibri"/>
                <a:cs typeface="Calibri"/>
              </a:rPr>
              <a:t>Thank You</a:t>
            </a:r>
            <a:endParaRPr sz="2000" b="1" dirty="0">
              <a:latin typeface="Calibri"/>
              <a:cs typeface="Calibri"/>
            </a:endParaRPr>
          </a:p>
        </p:txBody>
      </p:sp>
    </p:spTree>
    <p:extLst>
      <p:ext uri="{BB962C8B-B14F-4D97-AF65-F5344CB8AC3E}">
        <p14:creationId xmlns:p14="http://schemas.microsoft.com/office/powerpoint/2010/main" val="150145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D468E0-888D-4F2F-B05C-190545916348}"/>
              </a:ext>
            </a:extLst>
          </p:cNvPr>
          <p:cNvSpPr/>
          <p:nvPr/>
        </p:nvSpPr>
        <p:spPr>
          <a:xfrm>
            <a:off x="577850" y="469900"/>
            <a:ext cx="6477000" cy="7171194"/>
          </a:xfrm>
          <a:prstGeom prst="rect">
            <a:avLst/>
          </a:prstGeom>
        </p:spPr>
        <p:txBody>
          <a:bodyPr wrap="square">
            <a:spAutoFit/>
          </a:bodyPr>
          <a:lstStyle/>
          <a:p>
            <a:r>
              <a:rPr lang="en-US" b="1" dirty="0"/>
              <a:t>Problem Statement:</a:t>
            </a:r>
          </a:p>
          <a:p>
            <a:br>
              <a:rPr lang="en-US" sz="1400" dirty="0"/>
            </a:br>
            <a:r>
              <a:rPr lang="en-US" sz="1400" dirty="0"/>
              <a:t>● The goal of this Power BI Dashboard Project is to analyze the financial</a:t>
            </a:r>
          </a:p>
          <a:p>
            <a:r>
              <a:rPr lang="en-US" sz="1400" dirty="0"/>
              <a:t>performance of a company using the provided Sample Data.</a:t>
            </a:r>
          </a:p>
          <a:p>
            <a:r>
              <a:rPr lang="en-US" sz="1400" dirty="0"/>
              <a:t>● To create a visually appealing dashboard that provides an overview of the</a:t>
            </a:r>
          </a:p>
          <a:p>
            <a:r>
              <a:rPr lang="en-US" sz="1400" dirty="0"/>
              <a:t>company's financial metrics enabling stakeholders to make informed business</a:t>
            </a:r>
          </a:p>
          <a:p>
            <a:r>
              <a:rPr lang="en-US" sz="1400" dirty="0"/>
              <a:t>decisions.</a:t>
            </a:r>
          </a:p>
          <a:p>
            <a:endParaRPr lang="en-US" sz="1400" dirty="0"/>
          </a:p>
          <a:p>
            <a:endParaRPr lang="en-US" sz="1400" dirty="0"/>
          </a:p>
          <a:p>
            <a:endParaRPr lang="en-US" sz="1400" dirty="0"/>
          </a:p>
          <a:p>
            <a:r>
              <a:rPr lang="en-IN" sz="1800" b="1" dirty="0"/>
              <a:t>Sections in the Report:</a:t>
            </a:r>
          </a:p>
          <a:p>
            <a:endParaRPr lang="en-IN" sz="1800" b="1" dirty="0"/>
          </a:p>
          <a:p>
            <a:r>
              <a:rPr lang="en-US" sz="1400" dirty="0"/>
              <a:t>Report has Multiple Section's from where you can manage the Data, Like :</a:t>
            </a:r>
          </a:p>
          <a:p>
            <a:endParaRPr lang="en-US" sz="1400" dirty="0"/>
          </a:p>
          <a:p>
            <a:r>
              <a:rPr lang="en-US" sz="1400" dirty="0"/>
              <a:t>● Report Data can be sliced by Segments, Country and Year to show Particular</a:t>
            </a:r>
          </a:p>
          <a:p>
            <a:r>
              <a:rPr lang="en-IN" sz="1400" dirty="0"/>
              <a:t>Data.</a:t>
            </a:r>
          </a:p>
          <a:p>
            <a:r>
              <a:rPr lang="en-US" sz="1400" dirty="0"/>
              <a:t>● It has cards showing Total Units Sold, Total Gross Sale and Total Profit.</a:t>
            </a:r>
          </a:p>
          <a:p>
            <a:r>
              <a:rPr lang="en-US" sz="1400" dirty="0"/>
              <a:t>● It has a Clustered Bar Chart with Year on X-Axis and Profit on Y-Axis showing</a:t>
            </a:r>
          </a:p>
          <a:p>
            <a:r>
              <a:rPr lang="en-IN" sz="1400" dirty="0"/>
              <a:t>Profit Quarterly.</a:t>
            </a:r>
          </a:p>
          <a:p>
            <a:r>
              <a:rPr lang="en-US" sz="1400" dirty="0"/>
              <a:t>● It has a Area Chart showing Months on X-Axis and Profit on Y-Axis</a:t>
            </a:r>
          </a:p>
          <a:p>
            <a:r>
              <a:rPr lang="en-IN" sz="1400" dirty="0"/>
              <a:t>showing profit Monthly.</a:t>
            </a:r>
          </a:p>
          <a:p>
            <a:r>
              <a:rPr lang="en-US" sz="1400" dirty="0"/>
              <a:t>● And Other Charts like: (Sales and Profit by Country Combo col &amp; line chart) (Total Sales And Total Profit By month Line chart) (Sum of Gross Sales, Sum of Discounts &amp; Count of Country By product scatter chart) (Sales by Product and Discount Band Heat Map).</a:t>
            </a:r>
            <a:endParaRPr lang="en-IN" sz="1400" dirty="0"/>
          </a:p>
          <a:p>
            <a:endParaRPr lang="en-IN" sz="1400" dirty="0"/>
          </a:p>
          <a:p>
            <a:br>
              <a:rPr lang="en-US" sz="1400" dirty="0"/>
            </a:br>
            <a:r>
              <a:rPr lang="en-IN" sz="1400" dirty="0"/>
              <a:t>Report has been distributed into 3 pages: </a:t>
            </a:r>
            <a:r>
              <a:rPr lang="en-IN" sz="1400" dirty="0">
                <a:highlight>
                  <a:srgbClr val="FFFF00"/>
                </a:highlight>
              </a:rPr>
              <a:t>(Executive Dashboard Overview) </a:t>
            </a:r>
            <a:r>
              <a:rPr lang="en-IN" sz="1400" dirty="0"/>
              <a:t>gives the “CEO view”, </a:t>
            </a:r>
            <a:br>
              <a:rPr lang="en-IN" sz="1400" dirty="0"/>
            </a:br>
            <a:r>
              <a:rPr lang="en-IN" sz="1400" dirty="0">
                <a:highlight>
                  <a:srgbClr val="FFFF00"/>
                </a:highlight>
              </a:rPr>
              <a:t>(Sales &amp; Profit Analysis) </a:t>
            </a:r>
            <a:r>
              <a:rPr lang="en-IN" sz="1400" dirty="0"/>
              <a:t>gives the “Sales Manager point of view”</a:t>
            </a:r>
          </a:p>
          <a:p>
            <a:r>
              <a:rPr lang="en-IN" sz="1400" dirty="0"/>
              <a:t>&amp; Lastly </a:t>
            </a:r>
            <a:r>
              <a:rPr lang="en-IN" sz="1400" dirty="0">
                <a:highlight>
                  <a:srgbClr val="FFFF00"/>
                </a:highlight>
              </a:rPr>
              <a:t>(Product &amp; Discount Insights) </a:t>
            </a:r>
            <a:r>
              <a:rPr lang="en-IN" sz="1400" dirty="0"/>
              <a:t>that </a:t>
            </a:r>
            <a:r>
              <a:rPr lang="en-US" sz="1400" dirty="0"/>
              <a:t>gives the “Product/Marketing view”</a:t>
            </a:r>
            <a:r>
              <a:rPr lang="en-IN" sz="1400" dirty="0"/>
              <a:t>.</a:t>
            </a:r>
          </a:p>
          <a:p>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273050" y="393700"/>
            <a:ext cx="6400800" cy="107978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Task 1: Data Import and Preparation</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latin typeface="Calibri"/>
                <a:cs typeface="Calibri"/>
              </a:rPr>
              <a:t>1. Connect to Data: Importing Data</a:t>
            </a:r>
          </a:p>
          <a:p>
            <a:pPr marL="12700">
              <a:lnSpc>
                <a:spcPct val="100000"/>
              </a:lnSpc>
              <a:spcBef>
                <a:spcPts val="100"/>
              </a:spcBef>
            </a:pPr>
            <a:r>
              <a:rPr lang="en-US" sz="1200" dirty="0">
                <a:latin typeface="Calibri"/>
                <a:cs typeface="Calibri"/>
              </a:rPr>
              <a:t>2. Ensure that the Date, Month Number, Month Name, and Year fields are</a:t>
            </a:r>
          </a:p>
          <a:p>
            <a:pPr marL="12700">
              <a:lnSpc>
                <a:spcPct val="100000"/>
              </a:lnSpc>
              <a:spcBef>
                <a:spcPts val="100"/>
              </a:spcBef>
            </a:pPr>
            <a:r>
              <a:rPr lang="en-US" sz="1200" dirty="0">
                <a:latin typeface="Calibri"/>
                <a:cs typeface="Calibri"/>
              </a:rPr>
              <a:t>correctly formatted as dates.</a:t>
            </a:r>
          </a:p>
        </p:txBody>
      </p:sp>
      <p:sp>
        <p:nvSpPr>
          <p:cNvPr id="6" name="object 2">
            <a:extLst>
              <a:ext uri="{FF2B5EF4-FFF2-40B4-BE49-F238E27FC236}">
                <a16:creationId xmlns:a16="http://schemas.microsoft.com/office/drawing/2014/main" id="{F9F02BC5-5230-4624-967B-4AE96E9CD10B}"/>
              </a:ext>
            </a:extLst>
          </p:cNvPr>
          <p:cNvSpPr txBox="1"/>
          <p:nvPr/>
        </p:nvSpPr>
        <p:spPr>
          <a:xfrm>
            <a:off x="273050" y="3289300"/>
            <a:ext cx="6400800" cy="112082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After importing the dataset into Power Bl. As we can see some discrepancy in the data as: </a:t>
            </a:r>
            <a:br>
              <a:rPr lang="en-US" sz="1200" dirty="0">
                <a:latin typeface="Calibri"/>
                <a:cs typeface="Calibri"/>
              </a:rPr>
            </a:br>
            <a:r>
              <a:rPr lang="en-US" sz="1200" dirty="0">
                <a:latin typeface="Calibri"/>
                <a:cs typeface="Calibri"/>
              </a:rPr>
              <a:t>Columns like (unit sold, sales, Discounts, Profit) All are formatted as texts instead of whole number or currency and along with a $ character on the start, which will throw an error to change the data type.</a:t>
            </a:r>
            <a:br>
              <a:rPr lang="en-US" sz="1200" dirty="0">
                <a:latin typeface="Calibri"/>
                <a:cs typeface="Calibri"/>
              </a:rPr>
            </a:br>
            <a:br>
              <a:rPr lang="en-US" sz="1200" dirty="0">
                <a:latin typeface="Calibri"/>
                <a:cs typeface="Calibri"/>
              </a:rPr>
            </a:br>
            <a:r>
              <a:rPr lang="en-US" sz="1200" dirty="0">
                <a:latin typeface="Calibri"/>
                <a:cs typeface="Calibri"/>
              </a:rPr>
              <a:t>Let’s start cleaning the data by changing the data type and removing the $ character with the extract tool: Extracting texts after ($) delimiter, for all the columns altogether:</a:t>
            </a:r>
            <a:endParaRPr lang="en-US" sz="1400" dirty="0">
              <a:latin typeface="Calibri"/>
              <a:cs typeface="Calibri"/>
            </a:endParaRPr>
          </a:p>
        </p:txBody>
      </p:sp>
      <p:pic>
        <p:nvPicPr>
          <p:cNvPr id="2" name="Picture 1">
            <a:extLst>
              <a:ext uri="{FF2B5EF4-FFF2-40B4-BE49-F238E27FC236}">
                <a16:creationId xmlns:a16="http://schemas.microsoft.com/office/drawing/2014/main" id="{468EAEA1-3A47-4B25-BB68-3CB6E19D0627}"/>
              </a:ext>
            </a:extLst>
          </p:cNvPr>
          <p:cNvPicPr>
            <a:picLocks noChangeAspect="1"/>
          </p:cNvPicPr>
          <p:nvPr/>
        </p:nvPicPr>
        <p:blipFill>
          <a:blip r:embed="rId2"/>
          <a:stretch>
            <a:fillRect/>
          </a:stretch>
        </p:blipFill>
        <p:spPr>
          <a:xfrm>
            <a:off x="120650" y="1612900"/>
            <a:ext cx="7315200" cy="1563278"/>
          </a:xfrm>
          <a:prstGeom prst="rect">
            <a:avLst/>
          </a:prstGeom>
        </p:spPr>
      </p:pic>
      <p:sp>
        <p:nvSpPr>
          <p:cNvPr id="10" name="Rectangle 9">
            <a:extLst>
              <a:ext uri="{FF2B5EF4-FFF2-40B4-BE49-F238E27FC236}">
                <a16:creationId xmlns:a16="http://schemas.microsoft.com/office/drawing/2014/main" id="{CD1201E6-214A-4487-970E-A3F8031B01D3}"/>
              </a:ext>
            </a:extLst>
          </p:cNvPr>
          <p:cNvSpPr/>
          <p:nvPr/>
        </p:nvSpPr>
        <p:spPr>
          <a:xfrm>
            <a:off x="196850" y="6794500"/>
            <a:ext cx="5988050" cy="307777"/>
          </a:xfrm>
          <a:prstGeom prst="rect">
            <a:avLst/>
          </a:prstGeom>
        </p:spPr>
        <p:txBody>
          <a:bodyPr wrap="square">
            <a:spAutoFit/>
          </a:bodyPr>
          <a:lstStyle/>
          <a:p>
            <a:r>
              <a:rPr lang="en-US" sz="1400" dirty="0">
                <a:latin typeface="Calibri"/>
                <a:cs typeface="Calibri"/>
              </a:rPr>
              <a:t>changing the data type to Whole Number.</a:t>
            </a:r>
            <a:endParaRPr lang="en-IN" sz="1400" dirty="0"/>
          </a:p>
        </p:txBody>
      </p:sp>
      <p:pic>
        <p:nvPicPr>
          <p:cNvPr id="11" name="Picture 10">
            <a:extLst>
              <a:ext uri="{FF2B5EF4-FFF2-40B4-BE49-F238E27FC236}">
                <a16:creationId xmlns:a16="http://schemas.microsoft.com/office/drawing/2014/main" id="{D40BAECA-FD60-4844-91F6-40DA08814C80}"/>
              </a:ext>
            </a:extLst>
          </p:cNvPr>
          <p:cNvPicPr>
            <a:picLocks noChangeAspect="1"/>
          </p:cNvPicPr>
          <p:nvPr/>
        </p:nvPicPr>
        <p:blipFill>
          <a:blip r:embed="rId3"/>
          <a:stretch>
            <a:fillRect/>
          </a:stretch>
        </p:blipFill>
        <p:spPr>
          <a:xfrm>
            <a:off x="120650" y="4432300"/>
            <a:ext cx="7200900" cy="2609780"/>
          </a:xfrm>
          <a:prstGeom prst="rect">
            <a:avLst/>
          </a:prstGeom>
        </p:spPr>
      </p:pic>
      <p:pic>
        <p:nvPicPr>
          <p:cNvPr id="12" name="Picture 11">
            <a:extLst>
              <a:ext uri="{FF2B5EF4-FFF2-40B4-BE49-F238E27FC236}">
                <a16:creationId xmlns:a16="http://schemas.microsoft.com/office/drawing/2014/main" id="{B642A4EA-BA59-4D7F-BAA8-903F7B818CB5}"/>
              </a:ext>
            </a:extLst>
          </p:cNvPr>
          <p:cNvPicPr>
            <a:picLocks noChangeAspect="1"/>
          </p:cNvPicPr>
          <p:nvPr/>
        </p:nvPicPr>
        <p:blipFill>
          <a:blip r:embed="rId4"/>
          <a:stretch>
            <a:fillRect/>
          </a:stretch>
        </p:blipFill>
        <p:spPr>
          <a:xfrm>
            <a:off x="273050" y="7480300"/>
            <a:ext cx="4212867" cy="2446774"/>
          </a:xfrm>
          <a:prstGeom prst="rect">
            <a:avLst/>
          </a:prstGeom>
        </p:spPr>
      </p:pic>
      <p:sp>
        <p:nvSpPr>
          <p:cNvPr id="16" name="object 2">
            <a:extLst>
              <a:ext uri="{FF2B5EF4-FFF2-40B4-BE49-F238E27FC236}">
                <a16:creationId xmlns:a16="http://schemas.microsoft.com/office/drawing/2014/main" id="{63518149-BD46-45B9-AD2F-367C649D266F}"/>
              </a:ext>
            </a:extLst>
          </p:cNvPr>
          <p:cNvSpPr txBox="1"/>
          <p:nvPr/>
        </p:nvSpPr>
        <p:spPr>
          <a:xfrm>
            <a:off x="196850" y="7175500"/>
            <a:ext cx="640080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Replacing (–) in the discount &amp; Profit Col with a 0. To avoid error while changing the data type.</a:t>
            </a:r>
            <a:endParaRPr lang="en-US" sz="1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196850" y="241300"/>
            <a:ext cx="6400800" cy="39498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Final step of cleaning the data:</a:t>
            </a:r>
          </a:p>
          <a:p>
            <a:pPr marL="12700">
              <a:lnSpc>
                <a:spcPct val="100000"/>
              </a:lnSpc>
              <a:spcBef>
                <a:spcPts val="100"/>
              </a:spcBef>
            </a:pPr>
            <a:r>
              <a:rPr lang="en-US" sz="1200" dirty="0">
                <a:latin typeface="Calibri"/>
                <a:cs typeface="Calibri"/>
              </a:rPr>
              <a:t>Changed the Data types of columns to Whole Number &amp; Fixed Decimal Numbers</a:t>
            </a:r>
          </a:p>
        </p:txBody>
      </p:sp>
      <p:sp>
        <p:nvSpPr>
          <p:cNvPr id="16" name="object 2">
            <a:extLst>
              <a:ext uri="{FF2B5EF4-FFF2-40B4-BE49-F238E27FC236}">
                <a16:creationId xmlns:a16="http://schemas.microsoft.com/office/drawing/2014/main" id="{63518149-BD46-45B9-AD2F-367C649D266F}"/>
              </a:ext>
            </a:extLst>
          </p:cNvPr>
          <p:cNvSpPr txBox="1"/>
          <p:nvPr/>
        </p:nvSpPr>
        <p:spPr>
          <a:xfrm>
            <a:off x="196850" y="7175500"/>
            <a:ext cx="640080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And we are done with cleaning and preparing our Data </a:t>
            </a:r>
            <a:r>
              <a:rPr lang="en-US" sz="1200" dirty="0">
                <a:latin typeface="Calibri"/>
                <a:cs typeface="Calibri"/>
                <a:sym typeface="Wingdings" panose="05000000000000000000" pitchFamily="2" charset="2"/>
              </a:rPr>
              <a:t></a:t>
            </a:r>
            <a:endParaRPr lang="en-US" sz="1400" dirty="0">
              <a:latin typeface="Calibri"/>
              <a:cs typeface="Calibri"/>
            </a:endParaRPr>
          </a:p>
        </p:txBody>
      </p:sp>
      <p:pic>
        <p:nvPicPr>
          <p:cNvPr id="3" name="Picture 2">
            <a:extLst>
              <a:ext uri="{FF2B5EF4-FFF2-40B4-BE49-F238E27FC236}">
                <a16:creationId xmlns:a16="http://schemas.microsoft.com/office/drawing/2014/main" id="{CB2FB11C-749F-49E0-B2A8-BC5C9272A566}"/>
              </a:ext>
            </a:extLst>
          </p:cNvPr>
          <p:cNvPicPr>
            <a:picLocks noChangeAspect="1"/>
          </p:cNvPicPr>
          <p:nvPr/>
        </p:nvPicPr>
        <p:blipFill>
          <a:blip r:embed="rId2"/>
          <a:stretch>
            <a:fillRect/>
          </a:stretch>
        </p:blipFill>
        <p:spPr>
          <a:xfrm>
            <a:off x="120650" y="774700"/>
            <a:ext cx="7239000" cy="1943552"/>
          </a:xfrm>
          <a:prstGeom prst="rect">
            <a:avLst/>
          </a:prstGeom>
        </p:spPr>
      </p:pic>
      <p:pic>
        <p:nvPicPr>
          <p:cNvPr id="4" name="Picture 3">
            <a:extLst>
              <a:ext uri="{FF2B5EF4-FFF2-40B4-BE49-F238E27FC236}">
                <a16:creationId xmlns:a16="http://schemas.microsoft.com/office/drawing/2014/main" id="{9CCDA411-4AD9-4B43-A321-A2989BD8DE67}"/>
              </a:ext>
            </a:extLst>
          </p:cNvPr>
          <p:cNvPicPr>
            <a:picLocks noChangeAspect="1"/>
          </p:cNvPicPr>
          <p:nvPr/>
        </p:nvPicPr>
        <p:blipFill>
          <a:blip r:embed="rId3"/>
          <a:stretch>
            <a:fillRect/>
          </a:stretch>
        </p:blipFill>
        <p:spPr>
          <a:xfrm>
            <a:off x="120650" y="3289300"/>
            <a:ext cx="7359650" cy="1553193"/>
          </a:xfrm>
          <a:prstGeom prst="rect">
            <a:avLst/>
          </a:prstGeom>
        </p:spPr>
      </p:pic>
      <p:sp>
        <p:nvSpPr>
          <p:cNvPr id="13" name="object 2">
            <a:extLst>
              <a:ext uri="{FF2B5EF4-FFF2-40B4-BE49-F238E27FC236}">
                <a16:creationId xmlns:a16="http://schemas.microsoft.com/office/drawing/2014/main" id="{29619B92-785A-434C-82FD-BED52F085578}"/>
              </a:ext>
            </a:extLst>
          </p:cNvPr>
          <p:cNvSpPr txBox="1"/>
          <p:nvPr/>
        </p:nvSpPr>
        <p:spPr>
          <a:xfrm>
            <a:off x="196850" y="2939410"/>
            <a:ext cx="640080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Profiling to ensure there are no error or empty cells in any columns.</a:t>
            </a:r>
          </a:p>
        </p:txBody>
      </p:sp>
      <p:pic>
        <p:nvPicPr>
          <p:cNvPr id="7" name="Picture 6">
            <a:extLst>
              <a:ext uri="{FF2B5EF4-FFF2-40B4-BE49-F238E27FC236}">
                <a16:creationId xmlns:a16="http://schemas.microsoft.com/office/drawing/2014/main" id="{29B4583C-40D7-4792-9AFC-E39277EFC1EF}"/>
              </a:ext>
            </a:extLst>
          </p:cNvPr>
          <p:cNvPicPr>
            <a:picLocks noChangeAspect="1"/>
          </p:cNvPicPr>
          <p:nvPr/>
        </p:nvPicPr>
        <p:blipFill rotWithShape="1">
          <a:blip r:embed="rId4"/>
          <a:srcRect b="22956"/>
          <a:stretch/>
        </p:blipFill>
        <p:spPr>
          <a:xfrm>
            <a:off x="120650" y="5041900"/>
            <a:ext cx="7391400" cy="1587500"/>
          </a:xfrm>
          <a:prstGeom prst="rect">
            <a:avLst/>
          </a:prstGeom>
        </p:spPr>
      </p:pic>
    </p:spTree>
    <p:extLst>
      <p:ext uri="{BB962C8B-B14F-4D97-AF65-F5344CB8AC3E}">
        <p14:creationId xmlns:p14="http://schemas.microsoft.com/office/powerpoint/2010/main" val="252256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349250" y="469900"/>
            <a:ext cx="6400800" cy="4052391"/>
          </a:xfrm>
          <a:prstGeom prst="rect">
            <a:avLst/>
          </a:prstGeom>
        </p:spPr>
        <p:txBody>
          <a:bodyPr vert="horz" wrap="square" lIns="0" tIns="12700" rIns="0" bIns="0" rtlCol="0">
            <a:spAutoFit/>
          </a:bodyPr>
          <a:lstStyle/>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b="1" dirty="0">
                <a:latin typeface="Calibri"/>
                <a:cs typeface="Calibri"/>
              </a:rPr>
              <a:t>Creating Measures:</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latin typeface="Calibri"/>
                <a:cs typeface="Calibri"/>
              </a:rPr>
              <a:t>After cleaning the dataset. The next step as per the guide is to Create Calculated Fields: </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latin typeface="Calibri"/>
                <a:cs typeface="Calibri"/>
              </a:rPr>
              <a:t>We'll create some new measures for deeper analysis.</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highlight>
                  <a:srgbClr val="FFFF00"/>
                </a:highlight>
                <a:latin typeface="Calibri"/>
                <a:cs typeface="Calibri"/>
              </a:rPr>
              <a:t>Profit Margin: To analyze profitability.  </a:t>
            </a:r>
          </a:p>
          <a:p>
            <a:r>
              <a:rPr lang="en-IN" sz="1200" dirty="0"/>
              <a:t>Profit Margin = DIVIDE(SUM(financial_data[ Profit ]), SUM(financial_data[  Sales ]))</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highlight>
                  <a:srgbClr val="FFFF00"/>
                </a:highlight>
                <a:latin typeface="Calibri"/>
                <a:cs typeface="Calibri"/>
              </a:rPr>
              <a:t>Total Discounts: To calculate the total discount given.</a:t>
            </a:r>
          </a:p>
          <a:p>
            <a:r>
              <a:rPr lang="en-IN" sz="1200" dirty="0"/>
              <a:t>Total Discounts = SUM(financial_data[Discounts])</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highlight>
                  <a:srgbClr val="FFFF00"/>
                </a:highlight>
                <a:latin typeface="Calibri"/>
                <a:cs typeface="Calibri"/>
              </a:rPr>
              <a:t>Total Revenue (Gross Sales):</a:t>
            </a:r>
          </a:p>
          <a:p>
            <a:r>
              <a:rPr lang="en-US" sz="1200" dirty="0"/>
              <a:t>Total Revenue = SUM(SalesData[Gross Sales])</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200" dirty="0">
                <a:highlight>
                  <a:srgbClr val="FFFF00"/>
                </a:highlight>
                <a:latin typeface="Calibri"/>
                <a:cs typeface="Calibri"/>
              </a:rPr>
              <a:t>Cost-to-Sales Ratio (COGS to Sales):  </a:t>
            </a:r>
          </a:p>
          <a:p>
            <a:pPr marL="12700">
              <a:lnSpc>
                <a:spcPct val="100000"/>
              </a:lnSpc>
              <a:spcBef>
                <a:spcPts val="100"/>
              </a:spcBef>
            </a:pPr>
            <a:r>
              <a:rPr lang="en-US" sz="1200" dirty="0">
                <a:latin typeface="Calibri"/>
                <a:cs typeface="Calibri"/>
              </a:rPr>
              <a:t>COGS to Sales = SUM([COGS]) / SUM([Sales])</a:t>
            </a:r>
            <a:br>
              <a:rPr lang="en-US" sz="1400" dirty="0">
                <a:latin typeface="Calibri"/>
                <a:cs typeface="Calibri"/>
              </a:rPr>
            </a:br>
            <a:endParaRPr lang="en-US" sz="1400" dirty="0">
              <a:latin typeface="Calibri"/>
              <a:cs typeface="Calibri"/>
            </a:endParaRPr>
          </a:p>
          <a:p>
            <a:pPr marL="12700">
              <a:lnSpc>
                <a:spcPct val="100000"/>
              </a:lnSpc>
              <a:spcBef>
                <a:spcPts val="100"/>
              </a:spcBef>
            </a:pPr>
            <a:r>
              <a:rPr lang="en-US" sz="1400" dirty="0">
                <a:latin typeface="Calibri"/>
                <a:cs typeface="Calibri"/>
              </a:rPr>
              <a:t>And we have our 4 new measures!</a:t>
            </a:r>
          </a:p>
        </p:txBody>
      </p:sp>
      <p:pic>
        <p:nvPicPr>
          <p:cNvPr id="2" name="Picture 1">
            <a:extLst>
              <a:ext uri="{FF2B5EF4-FFF2-40B4-BE49-F238E27FC236}">
                <a16:creationId xmlns:a16="http://schemas.microsoft.com/office/drawing/2014/main" id="{88ABB810-F0EF-48BA-B999-A59C157192D3}"/>
              </a:ext>
            </a:extLst>
          </p:cNvPr>
          <p:cNvPicPr>
            <a:picLocks noChangeAspect="1"/>
          </p:cNvPicPr>
          <p:nvPr/>
        </p:nvPicPr>
        <p:blipFill>
          <a:blip r:embed="rId2"/>
          <a:stretch>
            <a:fillRect/>
          </a:stretch>
        </p:blipFill>
        <p:spPr>
          <a:xfrm>
            <a:off x="4387850" y="2527300"/>
            <a:ext cx="2381625" cy="2052251"/>
          </a:xfrm>
          <a:prstGeom prst="rect">
            <a:avLst/>
          </a:prstGeom>
        </p:spPr>
      </p:pic>
    </p:spTree>
    <p:extLst>
      <p:ext uri="{BB962C8B-B14F-4D97-AF65-F5344CB8AC3E}">
        <p14:creationId xmlns:p14="http://schemas.microsoft.com/office/powerpoint/2010/main" val="330474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9197F36-1631-45E2-9765-C2059DBD490B}"/>
              </a:ext>
            </a:extLst>
          </p:cNvPr>
          <p:cNvSpPr/>
          <p:nvPr/>
        </p:nvSpPr>
        <p:spPr>
          <a:xfrm>
            <a:off x="196850" y="5499100"/>
            <a:ext cx="6096000" cy="2462213"/>
          </a:xfrm>
          <a:prstGeom prst="rect">
            <a:avLst/>
          </a:prstGeom>
        </p:spPr>
        <p:txBody>
          <a:bodyPr wrap="square">
            <a:spAutoFit/>
          </a:bodyPr>
          <a:lstStyle/>
          <a:p>
            <a:r>
              <a:rPr lang="en-US" sz="1400" b="1" dirty="0">
                <a:latin typeface="Calibri"/>
                <a:cs typeface="Calibri"/>
              </a:rPr>
              <a:t>As the bar chart seems to be messy and hard to Analyze, Here’s an Alternative I came up with:</a:t>
            </a:r>
          </a:p>
          <a:p>
            <a:r>
              <a:rPr lang="en-US" sz="1400" b="1" dirty="0"/>
              <a:t>Combo Chart (Best for Sales vs Profit)</a:t>
            </a:r>
            <a:endParaRPr lang="en-US" sz="1400" dirty="0"/>
          </a:p>
          <a:p>
            <a:r>
              <a:rPr lang="en-US" sz="1400" dirty="0"/>
              <a:t>Changed the chart to </a:t>
            </a:r>
            <a:r>
              <a:rPr lang="en-US" sz="1400" b="1" dirty="0"/>
              <a:t>Line and Clustered Column Chart</a:t>
            </a:r>
            <a:r>
              <a:rPr lang="en-US" sz="1400" dirty="0"/>
              <a:t>.</a:t>
            </a:r>
          </a:p>
          <a:p>
            <a:r>
              <a:rPr lang="en-US" sz="1400" dirty="0"/>
              <a:t>Added </a:t>
            </a:r>
            <a:r>
              <a:rPr lang="en-US" sz="1400" b="1" dirty="0"/>
              <a:t>Country</a:t>
            </a:r>
            <a:r>
              <a:rPr lang="en-US" sz="1400" dirty="0"/>
              <a:t> on X-axis.</a:t>
            </a:r>
          </a:p>
          <a:p>
            <a:r>
              <a:rPr lang="en-US" sz="1400" dirty="0"/>
              <a:t>Added </a:t>
            </a:r>
            <a:r>
              <a:rPr lang="en-US" sz="1400" b="1" dirty="0"/>
              <a:t>Sales</a:t>
            </a:r>
            <a:r>
              <a:rPr lang="en-US" sz="1400" dirty="0"/>
              <a:t> in Column values.</a:t>
            </a:r>
          </a:p>
          <a:p>
            <a:r>
              <a:rPr lang="en-US" sz="1400" dirty="0"/>
              <a:t>&amp; </a:t>
            </a:r>
            <a:r>
              <a:rPr lang="en-US" sz="1400" b="1" dirty="0"/>
              <a:t>Profit</a:t>
            </a:r>
            <a:r>
              <a:rPr lang="en-US" sz="1400" dirty="0"/>
              <a:t> in Line values.</a:t>
            </a:r>
            <a:br>
              <a:rPr lang="en-US" sz="1400" dirty="0"/>
            </a:br>
            <a:br>
              <a:rPr lang="en-US" sz="1400" dirty="0"/>
            </a:br>
            <a:r>
              <a:rPr lang="en-US" sz="1400" dirty="0"/>
              <a:t>Now we can see </a:t>
            </a:r>
            <a:r>
              <a:rPr lang="en-US" sz="1400" b="1" dirty="0"/>
              <a:t>bars for Sales</a:t>
            </a:r>
            <a:r>
              <a:rPr lang="en-US" sz="1400" dirty="0"/>
              <a:t> and </a:t>
            </a:r>
            <a:r>
              <a:rPr lang="en-US" sz="1400" b="1" dirty="0"/>
              <a:t>a line for Profit</a:t>
            </a:r>
            <a:r>
              <a:rPr lang="en-US" sz="1400" dirty="0"/>
              <a:t>, as that is much easier to compare.</a:t>
            </a:r>
          </a:p>
          <a:p>
            <a:endParaRPr lang="en-IN" sz="1400" dirty="0"/>
          </a:p>
        </p:txBody>
      </p:sp>
      <p:sp>
        <p:nvSpPr>
          <p:cNvPr id="7" name="Rectangle 6">
            <a:extLst>
              <a:ext uri="{FF2B5EF4-FFF2-40B4-BE49-F238E27FC236}">
                <a16:creationId xmlns:a16="http://schemas.microsoft.com/office/drawing/2014/main" id="{A28EB747-28EF-47BC-A536-7A6C64C46F08}"/>
              </a:ext>
            </a:extLst>
          </p:cNvPr>
          <p:cNvSpPr/>
          <p:nvPr/>
        </p:nvSpPr>
        <p:spPr>
          <a:xfrm>
            <a:off x="349250" y="608905"/>
            <a:ext cx="6096000" cy="1384995"/>
          </a:xfrm>
          <a:prstGeom prst="rect">
            <a:avLst/>
          </a:prstGeom>
        </p:spPr>
        <p:txBody>
          <a:bodyPr wrap="square">
            <a:spAutoFit/>
          </a:bodyPr>
          <a:lstStyle/>
          <a:p>
            <a:r>
              <a:rPr lang="en-US" sz="1400" b="1" dirty="0">
                <a:latin typeface="Calibri"/>
                <a:cs typeface="Calibri"/>
              </a:rPr>
              <a:t>a) Sales and Profit by Country (Bar Chart):</a:t>
            </a:r>
          </a:p>
          <a:p>
            <a:r>
              <a:rPr lang="en-US" sz="1400" dirty="0">
                <a:latin typeface="Calibri"/>
                <a:cs typeface="Calibri"/>
              </a:rPr>
              <a:t>1. Drag Country to Columns.</a:t>
            </a:r>
          </a:p>
          <a:p>
            <a:r>
              <a:rPr lang="en-US" sz="1400" dirty="0">
                <a:latin typeface="Calibri"/>
                <a:cs typeface="Calibri"/>
              </a:rPr>
              <a:t>2. Drag Sales to Rows.</a:t>
            </a:r>
          </a:p>
          <a:p>
            <a:r>
              <a:rPr lang="en-US" sz="1400" dirty="0">
                <a:latin typeface="Calibri"/>
                <a:cs typeface="Calibri"/>
              </a:rPr>
              <a:t>3. Color by Profit: Drag Profit to the Color mark.</a:t>
            </a:r>
          </a:p>
          <a:p>
            <a:r>
              <a:rPr lang="en-US" sz="1400" dirty="0">
                <a:latin typeface="Calibri"/>
                <a:cs typeface="Calibri"/>
              </a:rPr>
              <a:t>4. Use a Bar Chart to compare sales and profits across countries.</a:t>
            </a:r>
          </a:p>
          <a:p>
            <a:r>
              <a:rPr lang="en-US" sz="1400" dirty="0">
                <a:latin typeface="Calibri"/>
                <a:cs typeface="Calibri"/>
              </a:rPr>
              <a:t>5. Add filters for Segment and Product to refine the analysis by these categories.</a:t>
            </a:r>
            <a:endParaRPr lang="en-IN" sz="1400" dirty="0"/>
          </a:p>
        </p:txBody>
      </p:sp>
      <p:sp>
        <p:nvSpPr>
          <p:cNvPr id="9" name="object 2">
            <a:extLst>
              <a:ext uri="{FF2B5EF4-FFF2-40B4-BE49-F238E27FC236}">
                <a16:creationId xmlns:a16="http://schemas.microsoft.com/office/drawing/2014/main" id="{38665F75-862E-48CD-BE0C-142CD3BE1C27}"/>
              </a:ext>
            </a:extLst>
          </p:cNvPr>
          <p:cNvSpPr txBox="1"/>
          <p:nvPr/>
        </p:nvSpPr>
        <p:spPr>
          <a:xfrm>
            <a:off x="273050" y="214922"/>
            <a:ext cx="6400800" cy="28982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Task 2: Visualizations</a:t>
            </a:r>
          </a:p>
        </p:txBody>
      </p:sp>
      <p:pic>
        <p:nvPicPr>
          <p:cNvPr id="4" name="Picture 3">
            <a:extLst>
              <a:ext uri="{FF2B5EF4-FFF2-40B4-BE49-F238E27FC236}">
                <a16:creationId xmlns:a16="http://schemas.microsoft.com/office/drawing/2014/main" id="{8F399BD2-DAE8-44FA-82A0-5F9A2D6B422B}"/>
              </a:ext>
            </a:extLst>
          </p:cNvPr>
          <p:cNvPicPr>
            <a:picLocks noChangeAspect="1"/>
          </p:cNvPicPr>
          <p:nvPr/>
        </p:nvPicPr>
        <p:blipFill>
          <a:blip r:embed="rId2"/>
          <a:stretch>
            <a:fillRect/>
          </a:stretch>
        </p:blipFill>
        <p:spPr>
          <a:xfrm>
            <a:off x="577850" y="1993900"/>
            <a:ext cx="6096000" cy="3220207"/>
          </a:xfrm>
          <a:prstGeom prst="rect">
            <a:avLst/>
          </a:prstGeom>
        </p:spPr>
      </p:pic>
      <p:pic>
        <p:nvPicPr>
          <p:cNvPr id="5" name="Picture 4">
            <a:extLst>
              <a:ext uri="{FF2B5EF4-FFF2-40B4-BE49-F238E27FC236}">
                <a16:creationId xmlns:a16="http://schemas.microsoft.com/office/drawing/2014/main" id="{A841A084-D5BF-46AF-87E8-A141CD99A646}"/>
              </a:ext>
            </a:extLst>
          </p:cNvPr>
          <p:cNvPicPr>
            <a:picLocks noChangeAspect="1"/>
          </p:cNvPicPr>
          <p:nvPr/>
        </p:nvPicPr>
        <p:blipFill>
          <a:blip r:embed="rId3"/>
          <a:stretch>
            <a:fillRect/>
          </a:stretch>
        </p:blipFill>
        <p:spPr>
          <a:xfrm>
            <a:off x="2101850" y="7556500"/>
            <a:ext cx="4572000" cy="2945267"/>
          </a:xfrm>
          <a:prstGeom prst="rect">
            <a:avLst/>
          </a:prstGeom>
        </p:spPr>
      </p:pic>
    </p:spTree>
    <p:extLst>
      <p:ext uri="{BB962C8B-B14F-4D97-AF65-F5344CB8AC3E}">
        <p14:creationId xmlns:p14="http://schemas.microsoft.com/office/powerpoint/2010/main" val="328796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349250" y="317500"/>
            <a:ext cx="6096000" cy="1384995"/>
          </a:xfrm>
          <a:prstGeom prst="rect">
            <a:avLst/>
          </a:prstGeom>
        </p:spPr>
        <p:txBody>
          <a:bodyPr wrap="square">
            <a:spAutoFit/>
          </a:bodyPr>
          <a:lstStyle/>
          <a:p>
            <a:r>
              <a:rPr lang="en-US" sz="1400" b="1" dirty="0">
                <a:latin typeface="Calibri"/>
                <a:cs typeface="Calibri"/>
              </a:rPr>
              <a:t>b. Sales and Profit Trend Over Time (Line Graph):</a:t>
            </a:r>
          </a:p>
          <a:p>
            <a:r>
              <a:rPr lang="en-US" sz="1400" dirty="0">
                <a:latin typeface="Calibri"/>
                <a:cs typeface="Calibri"/>
              </a:rPr>
              <a:t>1. Drag Year to Columns.</a:t>
            </a:r>
          </a:p>
          <a:p>
            <a:r>
              <a:rPr lang="en-US" sz="1400" dirty="0">
                <a:latin typeface="Calibri"/>
                <a:cs typeface="Calibri"/>
              </a:rPr>
              <a:t>2. Drag Sales and Profit to Rows.</a:t>
            </a:r>
          </a:p>
          <a:p>
            <a:r>
              <a:rPr lang="en-US" sz="1400" dirty="0">
                <a:latin typeface="Calibri"/>
                <a:cs typeface="Calibri"/>
              </a:rPr>
              <a:t>3. Change the chart type to a Line Graph.</a:t>
            </a:r>
          </a:p>
          <a:p>
            <a:r>
              <a:rPr lang="en-US" sz="1400" dirty="0">
                <a:latin typeface="Calibri"/>
                <a:cs typeface="Calibri"/>
              </a:rPr>
              <a:t>4. Add Month Name to the Columns for a more granular analysis.</a:t>
            </a:r>
          </a:p>
          <a:p>
            <a:r>
              <a:rPr lang="en-US" sz="1400" dirty="0">
                <a:latin typeface="Calibri"/>
                <a:cs typeface="Calibri"/>
              </a:rPr>
              <a:t>5. Color by Segment to visualize trends for different business segments.</a:t>
            </a:r>
            <a:endParaRPr lang="en-IN" sz="1400" dirty="0"/>
          </a:p>
        </p:txBody>
      </p:sp>
      <p:pic>
        <p:nvPicPr>
          <p:cNvPr id="2" name="Picture 1">
            <a:extLst>
              <a:ext uri="{FF2B5EF4-FFF2-40B4-BE49-F238E27FC236}">
                <a16:creationId xmlns:a16="http://schemas.microsoft.com/office/drawing/2014/main" id="{E9EAF3BB-E389-4FBF-B511-F6457B4A074C}"/>
              </a:ext>
            </a:extLst>
          </p:cNvPr>
          <p:cNvPicPr>
            <a:picLocks noChangeAspect="1"/>
          </p:cNvPicPr>
          <p:nvPr/>
        </p:nvPicPr>
        <p:blipFill>
          <a:blip r:embed="rId2"/>
          <a:stretch>
            <a:fillRect/>
          </a:stretch>
        </p:blipFill>
        <p:spPr>
          <a:xfrm>
            <a:off x="2787650" y="1841500"/>
            <a:ext cx="3962400" cy="2286000"/>
          </a:xfrm>
          <a:prstGeom prst="rect">
            <a:avLst/>
          </a:prstGeom>
        </p:spPr>
      </p:pic>
      <p:sp>
        <p:nvSpPr>
          <p:cNvPr id="8" name="Rectangle 7">
            <a:extLst>
              <a:ext uri="{FF2B5EF4-FFF2-40B4-BE49-F238E27FC236}">
                <a16:creationId xmlns:a16="http://schemas.microsoft.com/office/drawing/2014/main" id="{456375BB-2F4E-4F3D-8262-36191E4B9B4C}"/>
              </a:ext>
            </a:extLst>
          </p:cNvPr>
          <p:cNvSpPr/>
          <p:nvPr/>
        </p:nvSpPr>
        <p:spPr>
          <a:xfrm>
            <a:off x="273050" y="2070100"/>
            <a:ext cx="2133600" cy="1169551"/>
          </a:xfrm>
          <a:prstGeom prst="rect">
            <a:avLst/>
          </a:prstGeom>
        </p:spPr>
        <p:txBody>
          <a:bodyPr wrap="square">
            <a:spAutoFit/>
          </a:bodyPr>
          <a:lstStyle/>
          <a:p>
            <a:r>
              <a:rPr lang="en-US" sz="1400" dirty="0">
                <a:latin typeface="Calibri"/>
                <a:cs typeface="Calibri"/>
              </a:rPr>
              <a:t>As we have data for 1</a:t>
            </a:r>
            <a:r>
              <a:rPr lang="en-US" sz="1400" baseline="30000" dirty="0">
                <a:latin typeface="Calibri"/>
                <a:cs typeface="Calibri"/>
              </a:rPr>
              <a:t>st</a:t>
            </a:r>
            <a:r>
              <a:rPr lang="en-US" sz="1400" dirty="0">
                <a:latin typeface="Calibri"/>
                <a:cs typeface="Calibri"/>
              </a:rPr>
              <a:t> of every month, To avoid issue with the dates, I’ve changed the Type with Locale to US </a:t>
            </a:r>
          </a:p>
        </p:txBody>
      </p:sp>
      <p:pic>
        <p:nvPicPr>
          <p:cNvPr id="3" name="Picture 2">
            <a:extLst>
              <a:ext uri="{FF2B5EF4-FFF2-40B4-BE49-F238E27FC236}">
                <a16:creationId xmlns:a16="http://schemas.microsoft.com/office/drawing/2014/main" id="{90536F9E-D701-4C16-AC2B-4F604D8ADA66}"/>
              </a:ext>
            </a:extLst>
          </p:cNvPr>
          <p:cNvPicPr>
            <a:picLocks noChangeAspect="1"/>
          </p:cNvPicPr>
          <p:nvPr/>
        </p:nvPicPr>
        <p:blipFill>
          <a:blip r:embed="rId3"/>
          <a:stretch>
            <a:fillRect/>
          </a:stretch>
        </p:blipFill>
        <p:spPr>
          <a:xfrm>
            <a:off x="2330450" y="4203700"/>
            <a:ext cx="4038600" cy="2286000"/>
          </a:xfrm>
          <a:prstGeom prst="rect">
            <a:avLst/>
          </a:prstGeom>
        </p:spPr>
      </p:pic>
      <p:sp>
        <p:nvSpPr>
          <p:cNvPr id="10" name="Rectangle 9">
            <a:extLst>
              <a:ext uri="{FF2B5EF4-FFF2-40B4-BE49-F238E27FC236}">
                <a16:creationId xmlns:a16="http://schemas.microsoft.com/office/drawing/2014/main" id="{21F57CCF-67F2-48F4-93B3-0C806EE5202E}"/>
              </a:ext>
            </a:extLst>
          </p:cNvPr>
          <p:cNvSpPr/>
          <p:nvPr/>
        </p:nvSpPr>
        <p:spPr>
          <a:xfrm>
            <a:off x="273050" y="4356100"/>
            <a:ext cx="2133600" cy="738664"/>
          </a:xfrm>
          <a:prstGeom prst="rect">
            <a:avLst/>
          </a:prstGeom>
        </p:spPr>
        <p:txBody>
          <a:bodyPr wrap="square">
            <a:spAutoFit/>
          </a:bodyPr>
          <a:lstStyle/>
          <a:p>
            <a:r>
              <a:rPr lang="en-US" sz="1400" dirty="0">
                <a:latin typeface="Calibri"/>
                <a:cs typeface="Calibri"/>
              </a:rPr>
              <a:t>Here I’ve added the Date to X axis &amp; (Sales and Profit) Measures to Y axis</a:t>
            </a:r>
          </a:p>
        </p:txBody>
      </p:sp>
      <p:pic>
        <p:nvPicPr>
          <p:cNvPr id="6" name="Picture 5">
            <a:extLst>
              <a:ext uri="{FF2B5EF4-FFF2-40B4-BE49-F238E27FC236}">
                <a16:creationId xmlns:a16="http://schemas.microsoft.com/office/drawing/2014/main" id="{2A86A8A5-7BDE-43F9-B5DE-541AAE638483}"/>
              </a:ext>
            </a:extLst>
          </p:cNvPr>
          <p:cNvPicPr>
            <a:picLocks noChangeAspect="1"/>
          </p:cNvPicPr>
          <p:nvPr/>
        </p:nvPicPr>
        <p:blipFill>
          <a:blip r:embed="rId4"/>
          <a:stretch>
            <a:fillRect/>
          </a:stretch>
        </p:blipFill>
        <p:spPr>
          <a:xfrm>
            <a:off x="6369050" y="4279900"/>
            <a:ext cx="1095528" cy="2367293"/>
          </a:xfrm>
          <a:prstGeom prst="rect">
            <a:avLst/>
          </a:prstGeom>
        </p:spPr>
      </p:pic>
      <p:sp>
        <p:nvSpPr>
          <p:cNvPr id="12" name="Rectangle 11">
            <a:extLst>
              <a:ext uri="{FF2B5EF4-FFF2-40B4-BE49-F238E27FC236}">
                <a16:creationId xmlns:a16="http://schemas.microsoft.com/office/drawing/2014/main" id="{9BAFD59B-DCFF-4F62-9F75-BF2F8DB57886}"/>
              </a:ext>
            </a:extLst>
          </p:cNvPr>
          <p:cNvSpPr/>
          <p:nvPr/>
        </p:nvSpPr>
        <p:spPr>
          <a:xfrm>
            <a:off x="349250" y="7085905"/>
            <a:ext cx="6096000" cy="2246769"/>
          </a:xfrm>
          <a:prstGeom prst="rect">
            <a:avLst/>
          </a:prstGeom>
        </p:spPr>
        <p:txBody>
          <a:bodyPr wrap="square">
            <a:spAutoFit/>
          </a:bodyPr>
          <a:lstStyle/>
          <a:p>
            <a:r>
              <a:rPr lang="en-US" sz="1400" dirty="0">
                <a:latin typeface="Calibri"/>
                <a:cs typeface="Calibri"/>
              </a:rPr>
              <a:t>We can now view the Sales And Profit Comparison by Year or Month. </a:t>
            </a:r>
            <a:br>
              <a:rPr lang="en-US" sz="1400" dirty="0">
                <a:latin typeface="Calibri"/>
                <a:cs typeface="Calibri"/>
              </a:rPr>
            </a:br>
            <a:br>
              <a:rPr lang="en-US" sz="1400" dirty="0">
                <a:latin typeface="Calibri"/>
                <a:cs typeface="Calibri"/>
              </a:rPr>
            </a:br>
            <a:r>
              <a:rPr lang="en-US" sz="1400" dirty="0">
                <a:latin typeface="Calibri"/>
                <a:cs typeface="Calibri"/>
              </a:rPr>
              <a:t>However, When you put two measures (Total Sales &amp; Total Profit) on the Y-axis in Power BI, it creates a combo line chart with multiple measures.</a:t>
            </a:r>
          </a:p>
          <a:p>
            <a:r>
              <a:rPr lang="en-US" sz="1400" dirty="0">
                <a:latin typeface="Calibri"/>
                <a:cs typeface="Calibri"/>
              </a:rPr>
              <a:t>Hence, Power BI disables the Legend by category (Segment) because the legend is already being used to distinguish between the two measures (Sales vs Profit).</a:t>
            </a:r>
            <a:br>
              <a:rPr lang="en-US" sz="1400" dirty="0">
                <a:latin typeface="Calibri"/>
                <a:cs typeface="Calibri"/>
              </a:rPr>
            </a:br>
            <a:br>
              <a:rPr lang="en-US" sz="1400" dirty="0">
                <a:latin typeface="Calibri"/>
                <a:cs typeface="Calibri"/>
              </a:rPr>
            </a:br>
            <a:r>
              <a:rPr lang="en-US" sz="1400" dirty="0">
                <a:latin typeface="Calibri"/>
                <a:cs typeface="Calibri"/>
              </a:rPr>
              <a:t>So it won’t be possible to Color by Segment to visualize trends for different business segments in the same chart. Alternatively we can create a separate chart for Sales and Profit (by Segment).</a:t>
            </a:r>
            <a:endParaRPr lang="en-IN" sz="1400" dirty="0"/>
          </a:p>
        </p:txBody>
      </p:sp>
    </p:spTree>
    <p:extLst>
      <p:ext uri="{BB962C8B-B14F-4D97-AF65-F5344CB8AC3E}">
        <p14:creationId xmlns:p14="http://schemas.microsoft.com/office/powerpoint/2010/main" val="233534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349250" y="317500"/>
            <a:ext cx="6096000" cy="1384995"/>
          </a:xfrm>
          <a:prstGeom prst="rect">
            <a:avLst/>
          </a:prstGeom>
        </p:spPr>
        <p:txBody>
          <a:bodyPr wrap="square">
            <a:spAutoFit/>
          </a:bodyPr>
          <a:lstStyle/>
          <a:p>
            <a:r>
              <a:rPr lang="en-US" sz="1400" b="1" dirty="0">
                <a:latin typeface="Calibri"/>
                <a:cs typeface="Calibri"/>
              </a:rPr>
              <a:t>c. Gross Sales vs Discounts (Scatter Plot):</a:t>
            </a:r>
          </a:p>
          <a:p>
            <a:r>
              <a:rPr lang="en-US" sz="1400" dirty="0">
                <a:latin typeface="Calibri"/>
                <a:cs typeface="Calibri"/>
              </a:rPr>
              <a:t>1. Drag Gross Sales to Columns.</a:t>
            </a:r>
          </a:p>
          <a:p>
            <a:r>
              <a:rPr lang="en-US" sz="1400" dirty="0">
                <a:latin typeface="Calibri"/>
                <a:cs typeface="Calibri"/>
              </a:rPr>
              <a:t>2. Drag Discounts to Rows.</a:t>
            </a:r>
          </a:p>
          <a:p>
            <a:r>
              <a:rPr lang="en-US" sz="1400" dirty="0">
                <a:latin typeface="Calibri"/>
                <a:cs typeface="Calibri"/>
              </a:rPr>
              <a:t>3. Change the chart to a Scatter Plot.</a:t>
            </a:r>
          </a:p>
          <a:p>
            <a:r>
              <a:rPr lang="en-US" sz="1400" dirty="0">
                <a:latin typeface="Calibri"/>
                <a:cs typeface="Calibri"/>
              </a:rPr>
              <a:t>4. Use Size or Color to differentiate between Product or Country.</a:t>
            </a:r>
          </a:p>
          <a:p>
            <a:r>
              <a:rPr lang="en-US" sz="1400" dirty="0">
                <a:latin typeface="Calibri"/>
                <a:cs typeface="Calibri"/>
              </a:rPr>
              <a:t>5. This allows you to see the relationship between discounts and gross sales.</a:t>
            </a:r>
            <a:endParaRPr lang="en-IN" sz="1400" dirty="0"/>
          </a:p>
        </p:txBody>
      </p:sp>
      <p:sp>
        <p:nvSpPr>
          <p:cNvPr id="8" name="Rectangle 7">
            <a:extLst>
              <a:ext uri="{FF2B5EF4-FFF2-40B4-BE49-F238E27FC236}">
                <a16:creationId xmlns:a16="http://schemas.microsoft.com/office/drawing/2014/main" id="{456375BB-2F4E-4F3D-8262-36191E4B9B4C}"/>
              </a:ext>
            </a:extLst>
          </p:cNvPr>
          <p:cNvSpPr/>
          <p:nvPr/>
        </p:nvSpPr>
        <p:spPr>
          <a:xfrm>
            <a:off x="349250" y="1917700"/>
            <a:ext cx="6477000" cy="1384995"/>
          </a:xfrm>
          <a:prstGeom prst="rect">
            <a:avLst/>
          </a:prstGeom>
        </p:spPr>
        <p:txBody>
          <a:bodyPr wrap="square">
            <a:spAutoFit/>
          </a:bodyPr>
          <a:lstStyle/>
          <a:p>
            <a:r>
              <a:rPr lang="en-US" sz="1400" dirty="0">
                <a:latin typeface="Calibri"/>
                <a:cs typeface="Calibri"/>
              </a:rPr>
              <a:t>Here, I’ve selected a Scatter Chart &amp; added the Gross Sales to X axis &amp; Discounts to the Y axis.</a:t>
            </a:r>
            <a:br>
              <a:rPr lang="en-US" sz="1400" dirty="0">
                <a:latin typeface="Calibri"/>
                <a:cs typeface="Calibri"/>
              </a:rPr>
            </a:br>
            <a:r>
              <a:rPr lang="en-US" sz="1400" dirty="0">
                <a:latin typeface="Calibri"/>
                <a:cs typeface="Calibri"/>
              </a:rPr>
              <a:t>For Bubbles Counts , I’ve added Products in the values (Carretera, Montana, </a:t>
            </a:r>
            <a:r>
              <a:rPr lang="en-US" sz="1400" dirty="0" err="1">
                <a:latin typeface="Calibri"/>
                <a:cs typeface="Calibri"/>
              </a:rPr>
              <a:t>Velo</a:t>
            </a:r>
            <a:r>
              <a:rPr lang="en-US" sz="1400" dirty="0">
                <a:latin typeface="Calibri"/>
                <a:cs typeface="Calibri"/>
              </a:rPr>
              <a:t>, Amarilla, VTT, Paseo).</a:t>
            </a:r>
          </a:p>
          <a:p>
            <a:r>
              <a:rPr lang="en-US" sz="1400" dirty="0">
                <a:latin typeface="Calibri"/>
                <a:cs typeface="Calibri"/>
              </a:rPr>
              <a:t>And for Bubble size I’ve added Country to the size, This indicates how widely each product was sold.</a:t>
            </a:r>
          </a:p>
        </p:txBody>
      </p:sp>
      <p:sp>
        <p:nvSpPr>
          <p:cNvPr id="12" name="Rectangle 11">
            <a:extLst>
              <a:ext uri="{FF2B5EF4-FFF2-40B4-BE49-F238E27FC236}">
                <a16:creationId xmlns:a16="http://schemas.microsoft.com/office/drawing/2014/main" id="{9BAFD59B-DCFF-4F62-9F75-BF2F8DB57886}"/>
              </a:ext>
            </a:extLst>
          </p:cNvPr>
          <p:cNvSpPr/>
          <p:nvPr/>
        </p:nvSpPr>
        <p:spPr>
          <a:xfrm>
            <a:off x="120650" y="7023100"/>
            <a:ext cx="7315200" cy="3416320"/>
          </a:xfrm>
          <a:prstGeom prst="rect">
            <a:avLst/>
          </a:prstGeom>
        </p:spPr>
        <p:txBody>
          <a:bodyPr wrap="square">
            <a:spAutoFit/>
          </a:bodyPr>
          <a:lstStyle/>
          <a:p>
            <a:r>
              <a:rPr lang="en-US" sz="1200" dirty="0">
                <a:latin typeface="Calibri"/>
                <a:cs typeface="Calibri"/>
              </a:rPr>
              <a:t>From this chart, We can analyze that:</a:t>
            </a:r>
          </a:p>
          <a:p>
            <a:r>
              <a:rPr lang="en-US" sz="1200" dirty="0">
                <a:latin typeface="Calibri"/>
                <a:cs typeface="Calibri"/>
              </a:rPr>
              <a:t>The bubbles generally move upward as Gross Sales increase, meaning products with higher sales also tend to have higher discounts.</a:t>
            </a:r>
          </a:p>
          <a:p>
            <a:endParaRPr lang="en-US" sz="1200" dirty="0">
              <a:latin typeface="Calibri"/>
              <a:cs typeface="Calibri"/>
            </a:endParaRPr>
          </a:p>
          <a:p>
            <a:r>
              <a:rPr lang="en-US" sz="1200" dirty="0">
                <a:latin typeface="Calibri"/>
                <a:cs typeface="Calibri"/>
              </a:rPr>
              <a:t>Paseo stands out:</a:t>
            </a:r>
          </a:p>
          <a:p>
            <a:r>
              <a:rPr lang="en-US" sz="1200" dirty="0">
                <a:latin typeface="Calibri"/>
                <a:cs typeface="Calibri"/>
              </a:rPr>
              <a:t>Very high Gross Sales (≈ $40M) and very high Discounts (≈ $3M).</a:t>
            </a:r>
          </a:p>
          <a:p>
            <a:r>
              <a:rPr lang="en-US" sz="1200" dirty="0">
                <a:latin typeface="Calibri"/>
                <a:cs typeface="Calibri"/>
              </a:rPr>
              <a:t>It’s also sold in many countries (biggest bubble).</a:t>
            </a:r>
          </a:p>
          <a:p>
            <a:r>
              <a:rPr lang="en-US" sz="1200" dirty="0">
                <a:latin typeface="Calibri"/>
                <a:cs typeface="Calibri"/>
              </a:rPr>
              <a:t>Suggests it’s a top seller but likely relies heavily on discounts to drive those sales.</a:t>
            </a:r>
          </a:p>
          <a:p>
            <a:endParaRPr lang="en-US" sz="1200" dirty="0">
              <a:latin typeface="Calibri"/>
              <a:cs typeface="Calibri"/>
            </a:endParaRPr>
          </a:p>
          <a:p>
            <a:r>
              <a:rPr lang="en-US" sz="1200" dirty="0">
                <a:latin typeface="Calibri"/>
                <a:cs typeface="Calibri"/>
              </a:rPr>
              <a:t>VTT and </a:t>
            </a:r>
            <a:r>
              <a:rPr lang="en-US" sz="1200" dirty="0" err="1">
                <a:latin typeface="Calibri"/>
                <a:cs typeface="Calibri"/>
              </a:rPr>
              <a:t>Velo</a:t>
            </a:r>
            <a:r>
              <a:rPr lang="en-US" sz="1200" dirty="0">
                <a:latin typeface="Calibri"/>
                <a:cs typeface="Calibri"/>
              </a:rPr>
              <a:t>:</a:t>
            </a:r>
          </a:p>
          <a:p>
            <a:r>
              <a:rPr lang="en-US" sz="1200" dirty="0">
                <a:latin typeface="Calibri"/>
                <a:cs typeface="Calibri"/>
              </a:rPr>
              <a:t>Mid-level sales (≈ $20M) with proportionally high discounts (~$1.5M).</a:t>
            </a:r>
          </a:p>
          <a:p>
            <a:r>
              <a:rPr lang="en-US" sz="1200" dirty="0">
                <a:latin typeface="Calibri"/>
                <a:cs typeface="Calibri"/>
              </a:rPr>
              <a:t>Both also have good country coverage.</a:t>
            </a:r>
            <a:br>
              <a:rPr lang="en-US" sz="1200" dirty="0">
                <a:latin typeface="Calibri"/>
                <a:cs typeface="Calibri"/>
              </a:rPr>
            </a:br>
            <a:endParaRPr lang="en-US" sz="1200" dirty="0">
              <a:latin typeface="Calibri"/>
              <a:cs typeface="Calibri"/>
            </a:endParaRPr>
          </a:p>
          <a:p>
            <a:r>
              <a:rPr lang="en-US" sz="1200" dirty="0">
                <a:latin typeface="Calibri"/>
                <a:cs typeface="Calibri"/>
              </a:rPr>
              <a:t>Carretera and Montana:</a:t>
            </a:r>
          </a:p>
          <a:p>
            <a:r>
              <a:rPr lang="en-US" sz="1200" dirty="0">
                <a:latin typeface="Calibri"/>
                <a:cs typeface="Calibri"/>
              </a:rPr>
              <a:t>Much lower sales (&lt; $15M) and lower discounts (~$1M).</a:t>
            </a:r>
          </a:p>
          <a:p>
            <a:endParaRPr lang="en-US" sz="1200" dirty="0">
              <a:latin typeface="Calibri"/>
              <a:cs typeface="Calibri"/>
            </a:endParaRPr>
          </a:p>
          <a:p>
            <a:r>
              <a:rPr lang="en-US" sz="1200" dirty="0">
                <a:latin typeface="Calibri"/>
                <a:cs typeface="Calibri"/>
              </a:rPr>
              <a:t>Smaller bubbles → fewer countries.</a:t>
            </a:r>
          </a:p>
          <a:p>
            <a:r>
              <a:rPr lang="en-US" sz="1200" dirty="0">
                <a:latin typeface="Calibri"/>
                <a:cs typeface="Calibri"/>
              </a:rPr>
              <a:t>These products seem less dependent on discounts.</a:t>
            </a:r>
            <a:endParaRPr lang="en-IN" sz="1200" dirty="0"/>
          </a:p>
        </p:txBody>
      </p:sp>
      <p:pic>
        <p:nvPicPr>
          <p:cNvPr id="5" name="Picture 4">
            <a:extLst>
              <a:ext uri="{FF2B5EF4-FFF2-40B4-BE49-F238E27FC236}">
                <a16:creationId xmlns:a16="http://schemas.microsoft.com/office/drawing/2014/main" id="{A27FC550-31F3-4ECD-8FA4-2FBDD2532763}"/>
              </a:ext>
            </a:extLst>
          </p:cNvPr>
          <p:cNvPicPr>
            <a:picLocks noChangeAspect="1"/>
          </p:cNvPicPr>
          <p:nvPr/>
        </p:nvPicPr>
        <p:blipFill>
          <a:blip r:embed="rId2"/>
          <a:stretch>
            <a:fillRect/>
          </a:stretch>
        </p:blipFill>
        <p:spPr>
          <a:xfrm>
            <a:off x="425450" y="3289300"/>
            <a:ext cx="6629400" cy="3540702"/>
          </a:xfrm>
          <a:prstGeom prst="rect">
            <a:avLst/>
          </a:prstGeom>
        </p:spPr>
      </p:pic>
    </p:spTree>
    <p:extLst>
      <p:ext uri="{BB962C8B-B14F-4D97-AF65-F5344CB8AC3E}">
        <p14:creationId xmlns:p14="http://schemas.microsoft.com/office/powerpoint/2010/main" val="65916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349250" y="317500"/>
            <a:ext cx="6096000" cy="1169551"/>
          </a:xfrm>
          <a:prstGeom prst="rect">
            <a:avLst/>
          </a:prstGeom>
        </p:spPr>
        <p:txBody>
          <a:bodyPr wrap="square">
            <a:spAutoFit/>
          </a:bodyPr>
          <a:lstStyle/>
          <a:p>
            <a:r>
              <a:rPr lang="en-US" sz="1400" b="1" dirty="0">
                <a:latin typeface="Calibri"/>
                <a:cs typeface="Calibri"/>
              </a:rPr>
              <a:t>d. Sales by Product and Discount Band (Heat Map):</a:t>
            </a:r>
          </a:p>
          <a:p>
            <a:r>
              <a:rPr lang="en-US" sz="1400" dirty="0">
                <a:latin typeface="Calibri"/>
                <a:cs typeface="Calibri"/>
              </a:rPr>
              <a:t>1. Drag Product to Rows.</a:t>
            </a:r>
          </a:p>
          <a:p>
            <a:r>
              <a:rPr lang="en-US" sz="1400" dirty="0">
                <a:latin typeface="Calibri"/>
                <a:cs typeface="Calibri"/>
              </a:rPr>
              <a:t>2. Drag Discount Band to Columns.</a:t>
            </a:r>
          </a:p>
          <a:p>
            <a:r>
              <a:rPr lang="en-US" sz="1400" dirty="0">
                <a:latin typeface="Calibri"/>
                <a:cs typeface="Calibri"/>
              </a:rPr>
              <a:t>3. Drag Sales to Color and change the visualization to Heat Map.</a:t>
            </a:r>
          </a:p>
          <a:p>
            <a:r>
              <a:rPr lang="en-US" sz="1400" dirty="0">
                <a:latin typeface="Calibri"/>
                <a:cs typeface="Calibri"/>
              </a:rPr>
              <a:t>4. This shows how different discount bands affect product sales.</a:t>
            </a:r>
            <a:endParaRPr lang="en-IN" sz="1400" dirty="0"/>
          </a:p>
        </p:txBody>
      </p:sp>
      <p:sp>
        <p:nvSpPr>
          <p:cNvPr id="8" name="Rectangle 7">
            <a:extLst>
              <a:ext uri="{FF2B5EF4-FFF2-40B4-BE49-F238E27FC236}">
                <a16:creationId xmlns:a16="http://schemas.microsoft.com/office/drawing/2014/main" id="{456375BB-2F4E-4F3D-8262-36191E4B9B4C}"/>
              </a:ext>
            </a:extLst>
          </p:cNvPr>
          <p:cNvSpPr/>
          <p:nvPr/>
        </p:nvSpPr>
        <p:spPr>
          <a:xfrm>
            <a:off x="349250" y="1917700"/>
            <a:ext cx="6477000" cy="954107"/>
          </a:xfrm>
          <a:prstGeom prst="rect">
            <a:avLst/>
          </a:prstGeom>
        </p:spPr>
        <p:txBody>
          <a:bodyPr wrap="square">
            <a:spAutoFit/>
          </a:bodyPr>
          <a:lstStyle/>
          <a:p>
            <a:r>
              <a:rPr lang="en-US" sz="1400" dirty="0">
                <a:latin typeface="Calibri"/>
                <a:cs typeface="Calibri"/>
              </a:rPr>
              <a:t>As Power BI doesn’t have a direct “Heat Map” option , Here, I’ve added a Matrix and added the Product to Rows, Discount Band to Columns &amp; Total Sales Measure to the Values. </a:t>
            </a:r>
            <a:br>
              <a:rPr lang="en-US" sz="1400" dirty="0">
                <a:latin typeface="Calibri"/>
                <a:cs typeface="Calibri"/>
              </a:rPr>
            </a:br>
            <a:r>
              <a:rPr lang="en-US" sz="1400" dirty="0">
                <a:latin typeface="Calibri"/>
                <a:cs typeface="Calibri"/>
              </a:rPr>
              <a:t>And Formatted the Color of the Data Bars .</a:t>
            </a:r>
          </a:p>
        </p:txBody>
      </p:sp>
      <p:sp>
        <p:nvSpPr>
          <p:cNvPr id="12" name="Rectangle 11">
            <a:extLst>
              <a:ext uri="{FF2B5EF4-FFF2-40B4-BE49-F238E27FC236}">
                <a16:creationId xmlns:a16="http://schemas.microsoft.com/office/drawing/2014/main" id="{9BAFD59B-DCFF-4F62-9F75-BF2F8DB57886}"/>
              </a:ext>
            </a:extLst>
          </p:cNvPr>
          <p:cNvSpPr/>
          <p:nvPr/>
        </p:nvSpPr>
        <p:spPr>
          <a:xfrm>
            <a:off x="349250" y="7404100"/>
            <a:ext cx="6705600" cy="1815882"/>
          </a:xfrm>
          <a:prstGeom prst="rect">
            <a:avLst/>
          </a:prstGeom>
        </p:spPr>
        <p:txBody>
          <a:bodyPr wrap="square">
            <a:spAutoFit/>
          </a:bodyPr>
          <a:lstStyle/>
          <a:p>
            <a:r>
              <a:rPr lang="en-US" sz="1400" dirty="0">
                <a:latin typeface="Calibri"/>
                <a:cs typeface="Calibri"/>
              </a:rPr>
              <a:t>This matrix chart clearly shows that discounts have a strong affect on sales. Most products generates highest sales under the High and Medium discount bands, while the No Discount band contributes less than other. </a:t>
            </a:r>
            <a:br>
              <a:rPr lang="en-US" sz="1400" dirty="0">
                <a:latin typeface="Calibri"/>
                <a:cs typeface="Calibri"/>
              </a:rPr>
            </a:br>
            <a:br>
              <a:rPr lang="en-US" sz="1400" dirty="0">
                <a:latin typeface="Calibri"/>
                <a:cs typeface="Calibri"/>
              </a:rPr>
            </a:br>
            <a:r>
              <a:rPr lang="en-US" sz="1400" dirty="0">
                <a:latin typeface="Calibri"/>
                <a:cs typeface="Calibri"/>
              </a:rPr>
              <a:t>Among all products, Paseo records the highest sales across all discount levels, whereas Carretera and Montana remain the lowest performers. This indicates that offering discounts significantly boosts sales performance, and products like Paseo are more responsive to these discount strategies.</a:t>
            </a:r>
            <a:endParaRPr lang="en-IN" sz="1400" dirty="0"/>
          </a:p>
        </p:txBody>
      </p:sp>
      <p:pic>
        <p:nvPicPr>
          <p:cNvPr id="2" name="Picture 1">
            <a:extLst>
              <a:ext uri="{FF2B5EF4-FFF2-40B4-BE49-F238E27FC236}">
                <a16:creationId xmlns:a16="http://schemas.microsoft.com/office/drawing/2014/main" id="{8011A673-892C-4E09-8CF8-CA7511E82D6D}"/>
              </a:ext>
            </a:extLst>
          </p:cNvPr>
          <p:cNvPicPr>
            <a:picLocks noChangeAspect="1"/>
          </p:cNvPicPr>
          <p:nvPr/>
        </p:nvPicPr>
        <p:blipFill>
          <a:blip r:embed="rId2"/>
          <a:stretch>
            <a:fillRect/>
          </a:stretch>
        </p:blipFill>
        <p:spPr>
          <a:xfrm>
            <a:off x="196850" y="3289300"/>
            <a:ext cx="7083529" cy="3706890"/>
          </a:xfrm>
          <a:prstGeom prst="rect">
            <a:avLst/>
          </a:prstGeom>
        </p:spPr>
      </p:pic>
    </p:spTree>
    <p:extLst>
      <p:ext uri="{BB962C8B-B14F-4D97-AF65-F5344CB8AC3E}">
        <p14:creationId xmlns:p14="http://schemas.microsoft.com/office/powerpoint/2010/main" val="2671461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13722</TotalTime>
  <Words>1956</Words>
  <Application>Microsoft Office PowerPoint</Application>
  <PresentationFormat>Custom</PresentationFormat>
  <Paragraphs>160</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Azharuddin Shaikh</cp:lastModifiedBy>
  <cp:revision>72</cp:revision>
  <dcterms:created xsi:type="dcterms:W3CDTF">2025-04-26T15:03:26Z</dcterms:created>
  <dcterms:modified xsi:type="dcterms:W3CDTF">2025-09-13T15:00:35Z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2025-04-22T00:00:00Z</vt:filetime>
  </property>
  <property fmtid="{D5CDD505-2E9C-101B-9397-08002B2CF9AE}" pid="3" name="Creator">
    <vt:lpwstr>Microsoft® Word 2016</vt:lpwstr>
  </property>
  <property fmtid="{D5CDD505-2E9C-101B-9397-08002B2CF9AE}" pid="4" name="LastSaved">
    <vt:filetime>2025-04-26T00:00:00Z</vt:filetime>
  </property>
  <property fmtid="{D5CDD505-2E9C-101B-9397-08002B2CF9AE}" pid="5" name="Producer">
    <vt:lpwstr>Microsoft® Word 2016</vt:lpwstr>
  </property>
</Properties>
</file>