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3" r:id="rId5"/>
    <p:sldId id="265" r:id="rId6"/>
    <p:sldId id="266" r:id="rId7"/>
    <p:sldId id="264" r:id="rId8"/>
    <p:sldId id="267" r:id="rId9"/>
    <p:sldId id="281" r:id="rId10"/>
    <p:sldId id="282" r:id="rId11"/>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040" y="-1493"/>
      </p:cViewPr>
      <p:guideLst>
        <p:guide orient="horz" pos="2880"/>
        <p:guide pos="21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01850" y="850900"/>
            <a:ext cx="3505200" cy="794576"/>
          </a:xfrm>
          <a:prstGeom prst="rect">
            <a:avLst/>
          </a:prstGeom>
        </p:spPr>
        <p:txBody>
          <a:bodyPr vert="horz" wrap="square" lIns="0" tIns="12700" rIns="0" bIns="0" rtlCol="0">
            <a:spAutoFit/>
          </a:bodyPr>
          <a:lstStyle/>
          <a:p>
            <a:pPr marL="50800" algn="ctr">
              <a:lnSpc>
                <a:spcPct val="100000"/>
              </a:lnSpc>
              <a:spcBef>
                <a:spcPts val="100"/>
              </a:spcBef>
            </a:pPr>
            <a:r>
              <a:rPr lang="en-US" sz="2000" b="1" spc="-45" dirty="0">
                <a:latin typeface="Calibri"/>
                <a:cs typeface="Calibri"/>
              </a:rPr>
              <a:t>Saqib Gulam Hussain Shaikh</a:t>
            </a:r>
            <a:endParaRPr sz="2000" b="1" dirty="0">
              <a:latin typeface="Calibri"/>
              <a:cs typeface="Calibri"/>
            </a:endParaRPr>
          </a:p>
          <a:p>
            <a:pPr marL="50800" marR="43180" algn="ctr">
              <a:lnSpc>
                <a:spcPct val="176400"/>
              </a:lnSpc>
              <a:spcBef>
                <a:spcPts val="5"/>
              </a:spcBef>
            </a:pPr>
            <a:r>
              <a:rPr lang="en-US" sz="2000" b="1" dirty="0">
                <a:latin typeface="Calibri"/>
                <a:cs typeface="Calibri"/>
              </a:rPr>
              <a:t>    Stock Market Analysis Report</a:t>
            </a:r>
            <a:endParaRPr sz="2000" b="1" dirty="0">
              <a:latin typeface="Calibri"/>
              <a:cs typeface="Calibri"/>
            </a:endParaRPr>
          </a:p>
        </p:txBody>
      </p:sp>
      <p:sp>
        <p:nvSpPr>
          <p:cNvPr id="4" name="Rectangle 3">
            <a:extLst>
              <a:ext uri="{FF2B5EF4-FFF2-40B4-BE49-F238E27FC236}">
                <a16:creationId xmlns:a16="http://schemas.microsoft.com/office/drawing/2014/main" id="{5CD468E0-888D-4F2F-B05C-190545916348}"/>
              </a:ext>
            </a:extLst>
          </p:cNvPr>
          <p:cNvSpPr/>
          <p:nvPr/>
        </p:nvSpPr>
        <p:spPr>
          <a:xfrm>
            <a:off x="577850" y="1917700"/>
            <a:ext cx="6369050" cy="7109639"/>
          </a:xfrm>
          <a:prstGeom prst="rect">
            <a:avLst/>
          </a:prstGeom>
        </p:spPr>
        <p:txBody>
          <a:bodyPr wrap="square">
            <a:spAutoFit/>
          </a:bodyPr>
          <a:lstStyle/>
          <a:p>
            <a:r>
              <a:rPr lang="en-US" b="1" dirty="0"/>
              <a:t> Introduction:</a:t>
            </a:r>
          </a:p>
          <a:p>
            <a:endParaRPr lang="en-US" sz="1400" dirty="0"/>
          </a:p>
          <a:p>
            <a:endParaRPr lang="en-US" sz="1400" dirty="0"/>
          </a:p>
          <a:p>
            <a:r>
              <a:rPr lang="en-US" sz="1400" dirty="0"/>
              <a:t>Given historical stock price data for Apple, Microsoft, Netflix and Google over the past three months, we are going to analyze and compare the performance of these companies in the stock market using various data science</a:t>
            </a:r>
          </a:p>
          <a:p>
            <a:r>
              <a:rPr lang="en-IN" sz="1400" dirty="0"/>
              <a:t>techniques.</a:t>
            </a:r>
            <a:br>
              <a:rPr lang="en-IN" sz="1400" dirty="0"/>
            </a:br>
            <a:br>
              <a:rPr lang="en-IN" sz="1400" dirty="0"/>
            </a:br>
            <a:r>
              <a:rPr lang="en-US" sz="1400" dirty="0"/>
              <a:t>For this project, we are looking at their stock price data from the last three months. By analyzing this data, we can try to understand how each company’s stock performed, spot any patterns in price changes, and see how their performances are connected with each other.</a:t>
            </a:r>
          </a:p>
          <a:p>
            <a:endParaRPr lang="en-US" sz="1400" dirty="0"/>
          </a:p>
          <a:p>
            <a:r>
              <a:rPr lang="en-US" sz="1400" dirty="0"/>
              <a:t>This study will help us get a clearer picture of short-term market trends and give useful insights into how these companies move together or differently in the stock market.</a:t>
            </a:r>
          </a:p>
          <a:p>
            <a:endParaRPr lang="en-US" sz="1400" dirty="0"/>
          </a:p>
          <a:p>
            <a:endParaRPr lang="en-US" sz="1400" dirty="0"/>
          </a:p>
          <a:p>
            <a:r>
              <a:rPr lang="en-US" b="1" dirty="0"/>
              <a:t>Problem Statement:</a:t>
            </a:r>
          </a:p>
          <a:p>
            <a:br>
              <a:rPr lang="en-US" sz="1400" dirty="0"/>
            </a:br>
            <a:r>
              <a:rPr lang="en-US" sz="1400" dirty="0"/>
              <a:t>In this project, the challenge is to take the stock price data of Apple, Microsoft, Netflix, and Google over the past three months and break it down into meaningful insights. </a:t>
            </a:r>
          </a:p>
          <a:p>
            <a:endParaRPr lang="en-US" sz="1400" dirty="0"/>
          </a:p>
          <a:p>
            <a:r>
              <a:rPr lang="en-US" sz="1400" b="1" dirty="0"/>
              <a:t>What needs to be figured out:</a:t>
            </a:r>
          </a:p>
          <a:p>
            <a:r>
              <a:rPr lang="en-US" sz="1400" dirty="0"/>
              <a:t>How each company’s stock has been performing. </a:t>
            </a:r>
            <a:r>
              <a:rPr lang="en-US" sz="1400" dirty="0">
                <a:highlight>
                  <a:srgbClr val="FF00FF"/>
                </a:highlight>
              </a:rPr>
              <a:t>(Growth Rate with Legend)</a:t>
            </a:r>
            <a:br>
              <a:rPr lang="en-US" sz="1400" dirty="0"/>
            </a:br>
            <a:r>
              <a:rPr lang="en-US" sz="1400" dirty="0"/>
              <a:t>What patterns or trends we can notice in their movements. </a:t>
            </a:r>
            <a:r>
              <a:rPr lang="en-US" sz="1400" dirty="0">
                <a:highlight>
                  <a:srgbClr val="FF00FF"/>
                </a:highlight>
              </a:rPr>
              <a:t>(Moving Average)</a:t>
            </a:r>
          </a:p>
          <a:p>
            <a:endParaRPr lang="en-US" sz="1400" dirty="0">
              <a:highlight>
                <a:srgbClr val="FF00FF"/>
              </a:highlight>
            </a:endParaRPr>
          </a:p>
          <a:p>
            <a:r>
              <a:rPr lang="en-US" sz="1400" dirty="0"/>
              <a:t>By answering these types of questions, the goal is to make the raw data easier to understand and more useful for decision-making.</a:t>
            </a:r>
          </a:p>
          <a:p>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334D7A5-7854-44D3-8F52-99679CAF3BF9}"/>
              </a:ext>
            </a:extLst>
          </p:cNvPr>
          <p:cNvSpPr txBox="1"/>
          <p:nvPr/>
        </p:nvSpPr>
        <p:spPr>
          <a:xfrm>
            <a:off x="349249" y="1005294"/>
            <a:ext cx="6472719" cy="228268"/>
          </a:xfrm>
          <a:prstGeom prst="rect">
            <a:avLst/>
          </a:prstGeom>
        </p:spPr>
        <p:txBody>
          <a:bodyPr vert="horz" wrap="square" lIns="0" tIns="12700" rIns="0" bIns="0" rtlCol="0">
            <a:spAutoFit/>
          </a:bodyPr>
          <a:lstStyle/>
          <a:p>
            <a:pPr marL="12700">
              <a:lnSpc>
                <a:spcPct val="100000"/>
              </a:lnSpc>
              <a:spcBef>
                <a:spcPts val="100"/>
              </a:spcBef>
            </a:pPr>
            <a:r>
              <a:rPr lang="en-US" sz="1400" dirty="0">
                <a:highlight>
                  <a:srgbClr val="FFFF00"/>
                </a:highlight>
                <a:latin typeface="Calibri"/>
                <a:cs typeface="Calibri"/>
              </a:rPr>
              <a:t>Dashboard 2</a:t>
            </a:r>
            <a:r>
              <a:rPr lang="en-US" sz="1400" dirty="0">
                <a:latin typeface="Calibri"/>
                <a:cs typeface="Calibri"/>
              </a:rPr>
              <a:t>: Competitive Analysis</a:t>
            </a:r>
          </a:p>
        </p:txBody>
      </p:sp>
      <p:pic>
        <p:nvPicPr>
          <p:cNvPr id="2" name="Picture 1">
            <a:extLst>
              <a:ext uri="{FF2B5EF4-FFF2-40B4-BE49-F238E27FC236}">
                <a16:creationId xmlns:a16="http://schemas.microsoft.com/office/drawing/2014/main" id="{AB9578D6-6C68-406F-B84B-3CCBC8127081}"/>
              </a:ext>
            </a:extLst>
          </p:cNvPr>
          <p:cNvPicPr>
            <a:picLocks noChangeAspect="1"/>
          </p:cNvPicPr>
          <p:nvPr/>
        </p:nvPicPr>
        <p:blipFill>
          <a:blip r:embed="rId2"/>
          <a:stretch>
            <a:fillRect/>
          </a:stretch>
        </p:blipFill>
        <p:spPr>
          <a:xfrm>
            <a:off x="120650" y="1384300"/>
            <a:ext cx="7283450" cy="4358178"/>
          </a:xfrm>
          <a:prstGeom prst="rect">
            <a:avLst/>
          </a:prstGeom>
        </p:spPr>
      </p:pic>
      <p:sp>
        <p:nvSpPr>
          <p:cNvPr id="5" name="object 3">
            <a:extLst>
              <a:ext uri="{FF2B5EF4-FFF2-40B4-BE49-F238E27FC236}">
                <a16:creationId xmlns:a16="http://schemas.microsoft.com/office/drawing/2014/main" id="{546C1D52-A8C7-4314-BF4E-01F0D05369DE}"/>
              </a:ext>
            </a:extLst>
          </p:cNvPr>
          <p:cNvSpPr txBox="1"/>
          <p:nvPr/>
        </p:nvSpPr>
        <p:spPr>
          <a:xfrm>
            <a:off x="3244850" y="6565900"/>
            <a:ext cx="1219200" cy="320601"/>
          </a:xfrm>
          <a:prstGeom prst="rect">
            <a:avLst/>
          </a:prstGeom>
        </p:spPr>
        <p:txBody>
          <a:bodyPr vert="horz" wrap="square" lIns="0" tIns="12700" rIns="0" bIns="0" rtlCol="0" anchor="ctr">
            <a:spAutoFit/>
          </a:bodyPr>
          <a:lstStyle/>
          <a:p>
            <a:pPr marL="12700">
              <a:lnSpc>
                <a:spcPct val="100000"/>
              </a:lnSpc>
              <a:spcBef>
                <a:spcPts val="100"/>
              </a:spcBef>
            </a:pPr>
            <a:r>
              <a:rPr lang="en-US" sz="2000" b="1" dirty="0">
                <a:latin typeface="Calibri"/>
                <a:cs typeface="Calibri"/>
              </a:rPr>
              <a:t>Thank You</a:t>
            </a:r>
            <a:endParaRPr sz="2000" b="1" dirty="0">
              <a:latin typeface="Calibri"/>
              <a:cs typeface="Calibri"/>
            </a:endParaRPr>
          </a:p>
        </p:txBody>
      </p:sp>
    </p:spTree>
    <p:extLst>
      <p:ext uri="{BB962C8B-B14F-4D97-AF65-F5344CB8AC3E}">
        <p14:creationId xmlns:p14="http://schemas.microsoft.com/office/powerpoint/2010/main" val="70538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E8AE614-E4E2-4E3B-BB25-9500DD76EEA1}"/>
              </a:ext>
            </a:extLst>
          </p:cNvPr>
          <p:cNvSpPr txBox="1"/>
          <p:nvPr/>
        </p:nvSpPr>
        <p:spPr>
          <a:xfrm>
            <a:off x="349250" y="469900"/>
            <a:ext cx="6400800" cy="1361911"/>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Calibri"/>
                <a:cs typeface="Calibri"/>
              </a:rPr>
              <a:t>After importing the dataset into Power Bl. The next step as per the guide is to create basic charts:</a:t>
            </a:r>
          </a:p>
          <a:p>
            <a:pPr marL="12700">
              <a:lnSpc>
                <a:spcPct val="100000"/>
              </a:lnSpc>
              <a:spcBef>
                <a:spcPts val="100"/>
              </a:spcBef>
            </a:pPr>
            <a:endParaRPr lang="en-US" sz="1200" dirty="0">
              <a:latin typeface="Calibri"/>
              <a:cs typeface="Calibri"/>
            </a:endParaRPr>
          </a:p>
          <a:p>
            <a:pPr marL="355600" indent="-342900">
              <a:lnSpc>
                <a:spcPct val="100000"/>
              </a:lnSpc>
              <a:spcBef>
                <a:spcPts val="100"/>
              </a:spcBef>
              <a:buAutoNum type="arabicParenR"/>
            </a:pPr>
            <a:r>
              <a:rPr lang="en-US" sz="1200" dirty="0">
                <a:latin typeface="Calibri"/>
                <a:cs typeface="Calibri"/>
              </a:rPr>
              <a:t>Market Size Over Time: We can define Market Size as total market based on the volume (trading activities) of shares of every companies in the dataset. (</a:t>
            </a:r>
            <a:r>
              <a:rPr lang="en-US" sz="1200" dirty="0" err="1">
                <a:latin typeface="Calibri"/>
                <a:cs typeface="Calibri"/>
              </a:rPr>
              <a:t>eg</a:t>
            </a:r>
            <a:r>
              <a:rPr lang="en-US" sz="1200" dirty="0">
                <a:latin typeface="Calibri"/>
                <a:cs typeface="Calibri"/>
              </a:rPr>
              <a:t>: Sum of Volume) </a:t>
            </a:r>
            <a:br>
              <a:rPr lang="en-US" sz="1200" dirty="0">
                <a:latin typeface="Calibri"/>
                <a:cs typeface="Calibri"/>
              </a:rPr>
            </a:br>
            <a:r>
              <a:rPr lang="en-US" sz="1200" dirty="0">
                <a:latin typeface="Calibri"/>
                <a:cs typeface="Calibri"/>
              </a:rPr>
              <a:t>  Creating a new measure for Market Size to calculate the volume of shares. </a:t>
            </a:r>
            <a:br>
              <a:rPr lang="en-US" sz="1200" dirty="0">
                <a:latin typeface="Calibri"/>
                <a:cs typeface="Calibri"/>
              </a:rPr>
            </a:br>
            <a:r>
              <a:rPr lang="en-US" sz="1200" dirty="0">
                <a:latin typeface="Calibri"/>
                <a:cs typeface="Calibri"/>
              </a:rPr>
              <a:t>   </a:t>
            </a:r>
            <a:r>
              <a:rPr lang="en-US" sz="1200" dirty="0">
                <a:highlight>
                  <a:srgbClr val="FFFF00"/>
                </a:highlight>
                <a:latin typeface="Calibri"/>
                <a:cs typeface="Calibri"/>
              </a:rPr>
              <a:t>Market Size = SUM('</a:t>
            </a:r>
            <a:r>
              <a:rPr lang="en-US" sz="1200" dirty="0" err="1">
                <a:highlight>
                  <a:srgbClr val="FFFF00"/>
                </a:highlight>
                <a:latin typeface="Calibri"/>
                <a:cs typeface="Calibri"/>
              </a:rPr>
              <a:t>StockData</a:t>
            </a:r>
            <a:r>
              <a:rPr lang="en-US" sz="1200" dirty="0">
                <a:highlight>
                  <a:srgbClr val="FFFF00"/>
                </a:highlight>
                <a:latin typeface="Calibri"/>
                <a:cs typeface="Calibri"/>
              </a:rPr>
              <a:t>'[Volume]):</a:t>
            </a:r>
            <a:br>
              <a:rPr lang="en-US" sz="1400" dirty="0">
                <a:latin typeface="Calibri"/>
                <a:cs typeface="Calibri"/>
              </a:rPr>
            </a:br>
            <a:endParaRPr lang="en-US" sz="1400" dirty="0">
              <a:latin typeface="Calibri"/>
              <a:cs typeface="Calibri"/>
            </a:endParaRPr>
          </a:p>
        </p:txBody>
      </p:sp>
      <p:pic>
        <p:nvPicPr>
          <p:cNvPr id="9" name="Picture 8">
            <a:extLst>
              <a:ext uri="{FF2B5EF4-FFF2-40B4-BE49-F238E27FC236}">
                <a16:creationId xmlns:a16="http://schemas.microsoft.com/office/drawing/2014/main" id="{B468DBB1-CA2F-4067-B5F3-4DE3C09B9746}"/>
              </a:ext>
            </a:extLst>
          </p:cNvPr>
          <p:cNvPicPr>
            <a:picLocks noChangeAspect="1"/>
          </p:cNvPicPr>
          <p:nvPr/>
        </p:nvPicPr>
        <p:blipFill>
          <a:blip r:embed="rId2"/>
          <a:stretch>
            <a:fillRect/>
          </a:stretch>
        </p:blipFill>
        <p:spPr>
          <a:xfrm>
            <a:off x="806450" y="1689100"/>
            <a:ext cx="5943600" cy="3429000"/>
          </a:xfrm>
          <a:prstGeom prst="rect">
            <a:avLst/>
          </a:prstGeom>
        </p:spPr>
      </p:pic>
      <p:sp>
        <p:nvSpPr>
          <p:cNvPr id="14" name="Rectangle 13">
            <a:extLst>
              <a:ext uri="{FF2B5EF4-FFF2-40B4-BE49-F238E27FC236}">
                <a16:creationId xmlns:a16="http://schemas.microsoft.com/office/drawing/2014/main" id="{69197F36-1631-45E2-9765-C2059DBD490B}"/>
              </a:ext>
            </a:extLst>
          </p:cNvPr>
          <p:cNvSpPr/>
          <p:nvPr/>
        </p:nvSpPr>
        <p:spPr>
          <a:xfrm>
            <a:off x="349250" y="5243949"/>
            <a:ext cx="6096000" cy="1169551"/>
          </a:xfrm>
          <a:prstGeom prst="rect">
            <a:avLst/>
          </a:prstGeom>
        </p:spPr>
        <p:txBody>
          <a:bodyPr wrap="square">
            <a:spAutoFit/>
          </a:bodyPr>
          <a:lstStyle/>
          <a:p>
            <a:r>
              <a:rPr lang="en-US" sz="1400" dirty="0">
                <a:latin typeface="Calibri"/>
                <a:cs typeface="Calibri"/>
              </a:rPr>
              <a:t>Creating a basic line chart for Market Size over time:</a:t>
            </a:r>
            <a:br>
              <a:rPr lang="en-US" sz="1400" dirty="0">
                <a:latin typeface="Calibri"/>
                <a:cs typeface="Calibri"/>
              </a:rPr>
            </a:br>
            <a:r>
              <a:rPr lang="en-US" sz="1400" dirty="0">
                <a:latin typeface="Calibri"/>
                <a:cs typeface="Calibri"/>
              </a:rPr>
              <a:t> a) Added Date to columns (X </a:t>
            </a:r>
            <a:r>
              <a:rPr lang="en-US" sz="1400" dirty="0" err="1">
                <a:latin typeface="Calibri"/>
                <a:cs typeface="Calibri"/>
              </a:rPr>
              <a:t>axix</a:t>
            </a:r>
            <a:r>
              <a:rPr lang="en-US" sz="1400" dirty="0">
                <a:latin typeface="Calibri"/>
                <a:cs typeface="Calibri"/>
              </a:rPr>
              <a:t>)  </a:t>
            </a:r>
            <a:r>
              <a:rPr lang="en-US" sz="1400" dirty="0">
                <a:highlight>
                  <a:srgbClr val="FFFF00"/>
                </a:highlight>
                <a:latin typeface="Calibri"/>
                <a:cs typeface="Calibri"/>
              </a:rPr>
              <a:t>(As the dataset only contains data for 3 months and not multiple years, instead of visualizing Data by year, I have added the whole date hierarchy so that its more detailed and helpful).</a:t>
            </a:r>
            <a:r>
              <a:rPr lang="en-US" sz="1400" dirty="0">
                <a:latin typeface="Calibri"/>
                <a:cs typeface="Calibri"/>
              </a:rPr>
              <a:t>  </a:t>
            </a:r>
            <a:br>
              <a:rPr lang="en-US" sz="1400" dirty="0">
                <a:latin typeface="Calibri"/>
                <a:cs typeface="Calibri"/>
              </a:rPr>
            </a:br>
            <a:r>
              <a:rPr lang="en-US" sz="1400" dirty="0">
                <a:latin typeface="Calibri"/>
                <a:cs typeface="Calibri"/>
              </a:rPr>
              <a:t>b) Added Market size measure to Rows (Y </a:t>
            </a:r>
            <a:r>
              <a:rPr lang="en-US" sz="1400" dirty="0" err="1">
                <a:latin typeface="Calibri"/>
                <a:cs typeface="Calibri"/>
              </a:rPr>
              <a:t>axix</a:t>
            </a:r>
            <a:r>
              <a:rPr lang="en-US" sz="1400" dirty="0">
                <a:latin typeface="Calibri"/>
                <a:cs typeface="Calibri"/>
              </a:rPr>
              <a:t>) </a:t>
            </a:r>
            <a:endParaRPr lang="en-IN" sz="1400" dirty="0"/>
          </a:p>
        </p:txBody>
      </p:sp>
      <p:pic>
        <p:nvPicPr>
          <p:cNvPr id="15" name="Picture 14">
            <a:extLst>
              <a:ext uri="{FF2B5EF4-FFF2-40B4-BE49-F238E27FC236}">
                <a16:creationId xmlns:a16="http://schemas.microsoft.com/office/drawing/2014/main" id="{8EC8026A-7149-43CA-B689-7B2FD00E5DE7}"/>
              </a:ext>
            </a:extLst>
          </p:cNvPr>
          <p:cNvPicPr>
            <a:picLocks noChangeAspect="1"/>
          </p:cNvPicPr>
          <p:nvPr/>
        </p:nvPicPr>
        <p:blipFill>
          <a:blip r:embed="rId3"/>
          <a:stretch>
            <a:fillRect/>
          </a:stretch>
        </p:blipFill>
        <p:spPr>
          <a:xfrm>
            <a:off x="349250" y="6413500"/>
            <a:ext cx="6705600" cy="3962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FB7629-B50E-4A30-B46E-ACF054DA401E}"/>
              </a:ext>
            </a:extLst>
          </p:cNvPr>
          <p:cNvSpPr/>
          <p:nvPr/>
        </p:nvSpPr>
        <p:spPr>
          <a:xfrm>
            <a:off x="425450" y="241300"/>
            <a:ext cx="6096000" cy="523220"/>
          </a:xfrm>
          <a:prstGeom prst="rect">
            <a:avLst/>
          </a:prstGeom>
        </p:spPr>
        <p:txBody>
          <a:bodyPr wrap="square">
            <a:spAutoFit/>
          </a:bodyPr>
          <a:lstStyle/>
          <a:p>
            <a:r>
              <a:rPr lang="en-US" sz="1400" dirty="0">
                <a:latin typeface="Calibri"/>
                <a:cs typeface="Calibri"/>
              </a:rPr>
              <a:t>Creating a basic bar chart to display Market shares by company:</a:t>
            </a:r>
          </a:p>
          <a:p>
            <a:r>
              <a:rPr lang="en-US" sz="1400" dirty="0">
                <a:latin typeface="Calibri"/>
                <a:cs typeface="Calibri"/>
              </a:rPr>
              <a:t> </a:t>
            </a:r>
            <a:r>
              <a:rPr lang="en-US" sz="1400" dirty="0">
                <a:highlight>
                  <a:srgbClr val="FFFF00"/>
                </a:highlight>
                <a:latin typeface="Calibri"/>
                <a:cs typeface="Calibri"/>
              </a:rPr>
              <a:t>Although I can use the Market Size Measure for the visualization shown below:</a:t>
            </a:r>
          </a:p>
        </p:txBody>
      </p:sp>
      <p:pic>
        <p:nvPicPr>
          <p:cNvPr id="3" name="Picture 2">
            <a:extLst>
              <a:ext uri="{FF2B5EF4-FFF2-40B4-BE49-F238E27FC236}">
                <a16:creationId xmlns:a16="http://schemas.microsoft.com/office/drawing/2014/main" id="{D1454959-2697-4D17-A18D-6F8413E04CD9}"/>
              </a:ext>
            </a:extLst>
          </p:cNvPr>
          <p:cNvPicPr>
            <a:picLocks noChangeAspect="1"/>
          </p:cNvPicPr>
          <p:nvPr/>
        </p:nvPicPr>
        <p:blipFill>
          <a:blip r:embed="rId2"/>
          <a:stretch>
            <a:fillRect/>
          </a:stretch>
        </p:blipFill>
        <p:spPr>
          <a:xfrm>
            <a:off x="1492250" y="927100"/>
            <a:ext cx="4114800" cy="2383985"/>
          </a:xfrm>
          <a:prstGeom prst="rect">
            <a:avLst/>
          </a:prstGeom>
        </p:spPr>
      </p:pic>
      <p:sp>
        <p:nvSpPr>
          <p:cNvPr id="11" name="Rectangle 10">
            <a:extLst>
              <a:ext uri="{FF2B5EF4-FFF2-40B4-BE49-F238E27FC236}">
                <a16:creationId xmlns:a16="http://schemas.microsoft.com/office/drawing/2014/main" id="{54064ED6-C6B2-4E00-B3FB-53905206ABBD}"/>
              </a:ext>
            </a:extLst>
          </p:cNvPr>
          <p:cNvSpPr/>
          <p:nvPr/>
        </p:nvSpPr>
        <p:spPr>
          <a:xfrm>
            <a:off x="273050" y="3670300"/>
            <a:ext cx="7239000" cy="461665"/>
          </a:xfrm>
          <a:prstGeom prst="rect">
            <a:avLst/>
          </a:prstGeom>
        </p:spPr>
        <p:txBody>
          <a:bodyPr wrap="square">
            <a:spAutoFit/>
          </a:bodyPr>
          <a:lstStyle/>
          <a:p>
            <a:r>
              <a:rPr lang="en-US" sz="1200" dirty="0">
                <a:latin typeface="Calibri"/>
                <a:cs typeface="Calibri"/>
              </a:rPr>
              <a:t>To visualize the Market Share in Terms of Percentage, Here I’ve created another formula that divides total stocks volume with the amount of selected company to calculate its percentage.</a:t>
            </a:r>
            <a:endParaRPr lang="en-IN" sz="1200" dirty="0"/>
          </a:p>
        </p:txBody>
      </p:sp>
      <p:sp>
        <p:nvSpPr>
          <p:cNvPr id="12" name="Rectangle 11">
            <a:extLst>
              <a:ext uri="{FF2B5EF4-FFF2-40B4-BE49-F238E27FC236}">
                <a16:creationId xmlns:a16="http://schemas.microsoft.com/office/drawing/2014/main" id="{C56E920A-27AC-4E18-AF3A-C02AC9209AA1}"/>
              </a:ext>
            </a:extLst>
          </p:cNvPr>
          <p:cNvSpPr/>
          <p:nvPr/>
        </p:nvSpPr>
        <p:spPr>
          <a:xfrm>
            <a:off x="273050" y="3393301"/>
            <a:ext cx="6096000" cy="276999"/>
          </a:xfrm>
          <a:prstGeom prst="rect">
            <a:avLst/>
          </a:prstGeom>
        </p:spPr>
        <p:txBody>
          <a:bodyPr wrap="square">
            <a:spAutoFit/>
          </a:bodyPr>
          <a:lstStyle/>
          <a:p>
            <a:r>
              <a:rPr lang="en-US" sz="1200" dirty="0">
                <a:highlight>
                  <a:srgbClr val="FFFF00"/>
                </a:highlight>
                <a:latin typeface="Calibri"/>
                <a:cs typeface="Calibri"/>
              </a:rPr>
              <a:t>But the Market shares will be visible in Numeric Values instead of Percentage</a:t>
            </a:r>
          </a:p>
        </p:txBody>
      </p:sp>
      <p:sp>
        <p:nvSpPr>
          <p:cNvPr id="15" name="Rectangle 14">
            <a:extLst>
              <a:ext uri="{FF2B5EF4-FFF2-40B4-BE49-F238E27FC236}">
                <a16:creationId xmlns:a16="http://schemas.microsoft.com/office/drawing/2014/main" id="{40BD869C-1F57-4C92-8A7E-49D51D8F0278}"/>
              </a:ext>
            </a:extLst>
          </p:cNvPr>
          <p:cNvSpPr/>
          <p:nvPr/>
        </p:nvSpPr>
        <p:spPr>
          <a:xfrm>
            <a:off x="349250" y="6642100"/>
            <a:ext cx="6096000" cy="276999"/>
          </a:xfrm>
          <a:prstGeom prst="rect">
            <a:avLst/>
          </a:prstGeom>
        </p:spPr>
        <p:txBody>
          <a:bodyPr wrap="square">
            <a:spAutoFit/>
          </a:bodyPr>
          <a:lstStyle/>
          <a:p>
            <a:r>
              <a:rPr lang="en-US" sz="1200" dirty="0">
                <a:latin typeface="Calibri"/>
                <a:cs typeface="Calibri"/>
              </a:rPr>
              <a:t>Added Ticker to (Y </a:t>
            </a:r>
            <a:r>
              <a:rPr lang="en-US" sz="1200" dirty="0" err="1">
                <a:latin typeface="Calibri"/>
                <a:cs typeface="Calibri"/>
              </a:rPr>
              <a:t>axix</a:t>
            </a:r>
            <a:r>
              <a:rPr lang="en-US" sz="1200" dirty="0">
                <a:latin typeface="Calibri"/>
                <a:cs typeface="Calibri"/>
              </a:rPr>
              <a:t>) &amp; Added Market Share measure to (X </a:t>
            </a:r>
            <a:r>
              <a:rPr lang="en-US" sz="1200" dirty="0" err="1">
                <a:latin typeface="Calibri"/>
                <a:cs typeface="Calibri"/>
              </a:rPr>
              <a:t>axix</a:t>
            </a:r>
            <a:r>
              <a:rPr lang="en-US" sz="1200" dirty="0">
                <a:latin typeface="Calibri"/>
                <a:cs typeface="Calibri"/>
              </a:rPr>
              <a:t>) </a:t>
            </a:r>
            <a:endParaRPr lang="en-IN" sz="1200" dirty="0"/>
          </a:p>
        </p:txBody>
      </p:sp>
      <p:pic>
        <p:nvPicPr>
          <p:cNvPr id="17" name="Picture 16">
            <a:extLst>
              <a:ext uri="{FF2B5EF4-FFF2-40B4-BE49-F238E27FC236}">
                <a16:creationId xmlns:a16="http://schemas.microsoft.com/office/drawing/2014/main" id="{CA822A8A-3DDA-42AC-B60E-31214A5A7234}"/>
              </a:ext>
            </a:extLst>
          </p:cNvPr>
          <p:cNvPicPr>
            <a:picLocks noChangeAspect="1"/>
          </p:cNvPicPr>
          <p:nvPr/>
        </p:nvPicPr>
        <p:blipFill>
          <a:blip r:embed="rId3"/>
          <a:stretch>
            <a:fillRect/>
          </a:stretch>
        </p:blipFill>
        <p:spPr>
          <a:xfrm>
            <a:off x="577850" y="4127500"/>
            <a:ext cx="5257800" cy="2226776"/>
          </a:xfrm>
          <a:prstGeom prst="rect">
            <a:avLst/>
          </a:prstGeom>
        </p:spPr>
      </p:pic>
      <p:pic>
        <p:nvPicPr>
          <p:cNvPr id="18" name="Picture 17">
            <a:extLst>
              <a:ext uri="{FF2B5EF4-FFF2-40B4-BE49-F238E27FC236}">
                <a16:creationId xmlns:a16="http://schemas.microsoft.com/office/drawing/2014/main" id="{8F8EB6F0-2E43-482D-BE74-79FD53B0F2A4}"/>
              </a:ext>
            </a:extLst>
          </p:cNvPr>
          <p:cNvPicPr>
            <a:picLocks noChangeAspect="1"/>
          </p:cNvPicPr>
          <p:nvPr/>
        </p:nvPicPr>
        <p:blipFill>
          <a:blip r:embed="rId4"/>
          <a:stretch>
            <a:fillRect/>
          </a:stretch>
        </p:blipFill>
        <p:spPr>
          <a:xfrm>
            <a:off x="1035050" y="6946900"/>
            <a:ext cx="5046625" cy="31913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038359-FB32-4120-A02F-7BC0F4EF7C5A}"/>
              </a:ext>
            </a:extLst>
          </p:cNvPr>
          <p:cNvSpPr/>
          <p:nvPr/>
        </p:nvSpPr>
        <p:spPr>
          <a:xfrm>
            <a:off x="273050" y="241300"/>
            <a:ext cx="6400800" cy="1077218"/>
          </a:xfrm>
          <a:prstGeom prst="rect">
            <a:avLst/>
          </a:prstGeom>
        </p:spPr>
        <p:txBody>
          <a:bodyPr wrap="square">
            <a:spAutoFit/>
          </a:bodyPr>
          <a:lstStyle/>
          <a:p>
            <a:r>
              <a:rPr lang="en-US" sz="1400" b="1" dirty="0">
                <a:latin typeface="Calibri"/>
                <a:cs typeface="Calibri"/>
              </a:rPr>
              <a:t>Creating a basic line chart showing Market Growth Rate:</a:t>
            </a:r>
            <a:br>
              <a:rPr lang="en-US" sz="1400" b="1" dirty="0">
                <a:latin typeface="Calibri"/>
                <a:cs typeface="Calibri"/>
              </a:rPr>
            </a:br>
            <a:r>
              <a:rPr lang="en-US" sz="1400" b="1" dirty="0">
                <a:latin typeface="Calibri"/>
                <a:cs typeface="Calibri"/>
              </a:rPr>
              <a:t> In simple, </a:t>
            </a:r>
            <a:r>
              <a:rPr lang="en-US" sz="1200" b="1" dirty="0"/>
              <a:t>Growth Rate means how much a value has increased or decreased compared to the previous period (yesterday, last week, or last month). </a:t>
            </a:r>
            <a:br>
              <a:rPr lang="en-US" sz="1200" b="1" dirty="0"/>
            </a:br>
            <a:r>
              <a:rPr lang="en-US" sz="1200" b="1" dirty="0"/>
              <a:t>So the formula I’ll use is : </a:t>
            </a:r>
            <a:br>
              <a:rPr lang="en-US" sz="1200" b="1" dirty="0"/>
            </a:br>
            <a:r>
              <a:rPr lang="en-US" sz="1200" b="1" dirty="0">
                <a:highlight>
                  <a:srgbClr val="FFFF00"/>
                </a:highlight>
              </a:rPr>
              <a:t>Growth Rate = (Current Value−Previous Value)​ / Previous Value ×100</a:t>
            </a:r>
            <a:endParaRPr lang="en-IN" sz="1200" b="1" dirty="0">
              <a:highlight>
                <a:srgbClr val="FFFF00"/>
              </a:highlight>
            </a:endParaRPr>
          </a:p>
        </p:txBody>
      </p:sp>
      <p:sp>
        <p:nvSpPr>
          <p:cNvPr id="7" name="Rectangle 6">
            <a:extLst>
              <a:ext uri="{FF2B5EF4-FFF2-40B4-BE49-F238E27FC236}">
                <a16:creationId xmlns:a16="http://schemas.microsoft.com/office/drawing/2014/main" id="{FE024824-B7FF-41B4-AE07-EDA49C369465}"/>
              </a:ext>
            </a:extLst>
          </p:cNvPr>
          <p:cNvSpPr/>
          <p:nvPr/>
        </p:nvSpPr>
        <p:spPr>
          <a:xfrm>
            <a:off x="349250" y="1612900"/>
            <a:ext cx="6096000" cy="1200329"/>
          </a:xfrm>
          <a:prstGeom prst="rect">
            <a:avLst/>
          </a:prstGeom>
        </p:spPr>
        <p:txBody>
          <a:bodyPr wrap="square">
            <a:spAutoFit/>
          </a:bodyPr>
          <a:lstStyle/>
          <a:p>
            <a:r>
              <a:rPr lang="en-US" sz="1200" b="1" dirty="0"/>
              <a:t>As we only have data for 3 months, I am going to create 2 measures, 1</a:t>
            </a:r>
            <a:r>
              <a:rPr lang="en-US" sz="1200" b="1" baseline="30000" dirty="0"/>
              <a:t>st</a:t>
            </a:r>
            <a:r>
              <a:rPr lang="en-US" sz="1200" b="1" dirty="0"/>
              <a:t> for Day over Day Growth Rate, and 2</a:t>
            </a:r>
            <a:r>
              <a:rPr lang="en-US" sz="1200" b="1" baseline="30000" dirty="0"/>
              <a:t>nd</a:t>
            </a:r>
            <a:r>
              <a:rPr lang="en-US" sz="1200" b="1" dirty="0"/>
              <a:t> for Month Over Month Growth Rate:</a:t>
            </a:r>
          </a:p>
          <a:p>
            <a:endParaRPr lang="en-US" sz="1200" b="1" dirty="0"/>
          </a:p>
          <a:p>
            <a:pPr marL="228600" indent="-228600">
              <a:buAutoNum type="alphaLcParenR"/>
            </a:pPr>
            <a:r>
              <a:rPr lang="en-US" sz="1200" b="1" dirty="0"/>
              <a:t>Daily Growth Rate (Day-over-Day % Change):</a:t>
            </a:r>
            <a:br>
              <a:rPr lang="en-IN" sz="1200" b="1" dirty="0"/>
            </a:br>
            <a:r>
              <a:rPr lang="en-IN" sz="1200" b="1" dirty="0"/>
              <a:t>based on the formula, An error (shown below) occurs as the Dataset have multiple Date present for different companies.</a:t>
            </a:r>
            <a:endParaRPr lang="en-US" sz="1200" b="1" dirty="0">
              <a:highlight>
                <a:srgbClr val="FFFF00"/>
              </a:highlight>
            </a:endParaRPr>
          </a:p>
        </p:txBody>
      </p:sp>
      <p:pic>
        <p:nvPicPr>
          <p:cNvPr id="8" name="Picture 7">
            <a:extLst>
              <a:ext uri="{FF2B5EF4-FFF2-40B4-BE49-F238E27FC236}">
                <a16:creationId xmlns:a16="http://schemas.microsoft.com/office/drawing/2014/main" id="{66FC740C-37DF-47B6-842A-95EDC239B76A}"/>
              </a:ext>
            </a:extLst>
          </p:cNvPr>
          <p:cNvPicPr>
            <a:picLocks noChangeAspect="1"/>
          </p:cNvPicPr>
          <p:nvPr/>
        </p:nvPicPr>
        <p:blipFill>
          <a:blip r:embed="rId2"/>
          <a:stretch>
            <a:fillRect/>
          </a:stretch>
        </p:blipFill>
        <p:spPr>
          <a:xfrm>
            <a:off x="120650" y="2984500"/>
            <a:ext cx="6978650" cy="3143277"/>
          </a:xfrm>
          <a:prstGeom prst="rect">
            <a:avLst/>
          </a:prstGeom>
        </p:spPr>
      </p:pic>
      <p:pic>
        <p:nvPicPr>
          <p:cNvPr id="9" name="Picture 8">
            <a:extLst>
              <a:ext uri="{FF2B5EF4-FFF2-40B4-BE49-F238E27FC236}">
                <a16:creationId xmlns:a16="http://schemas.microsoft.com/office/drawing/2014/main" id="{E29A81EF-7585-4AA6-8785-72E26A2C4E0B}"/>
              </a:ext>
            </a:extLst>
          </p:cNvPr>
          <p:cNvPicPr>
            <a:picLocks noChangeAspect="1"/>
          </p:cNvPicPr>
          <p:nvPr/>
        </p:nvPicPr>
        <p:blipFill>
          <a:blip r:embed="rId3"/>
          <a:stretch>
            <a:fillRect/>
          </a:stretch>
        </p:blipFill>
        <p:spPr>
          <a:xfrm>
            <a:off x="501650" y="7023100"/>
            <a:ext cx="6369050" cy="3306872"/>
          </a:xfrm>
          <a:prstGeom prst="rect">
            <a:avLst/>
          </a:prstGeom>
        </p:spPr>
      </p:pic>
      <p:sp>
        <p:nvSpPr>
          <p:cNvPr id="10" name="Rectangle 9">
            <a:extLst>
              <a:ext uri="{FF2B5EF4-FFF2-40B4-BE49-F238E27FC236}">
                <a16:creationId xmlns:a16="http://schemas.microsoft.com/office/drawing/2014/main" id="{A145A0AE-944D-4CEB-AEEF-D642120AD4B0}"/>
              </a:ext>
            </a:extLst>
          </p:cNvPr>
          <p:cNvSpPr/>
          <p:nvPr/>
        </p:nvSpPr>
        <p:spPr>
          <a:xfrm>
            <a:off x="349250" y="6413500"/>
            <a:ext cx="6096000" cy="461665"/>
          </a:xfrm>
          <a:prstGeom prst="rect">
            <a:avLst/>
          </a:prstGeom>
        </p:spPr>
        <p:txBody>
          <a:bodyPr wrap="square">
            <a:spAutoFit/>
          </a:bodyPr>
          <a:lstStyle/>
          <a:p>
            <a:r>
              <a:rPr lang="en-US" sz="1200" b="1" dirty="0"/>
              <a:t>Therefore, I’ve had to created a separate Date Table and connected a relation with the Stocks Date, To measure each companies Growth Separately</a:t>
            </a:r>
            <a:endParaRPr lang="en-US" sz="1200" b="1" dirty="0">
              <a:highlight>
                <a:srgbClr val="FFFF00"/>
              </a:highlight>
            </a:endParaRPr>
          </a:p>
        </p:txBody>
      </p:sp>
    </p:spTree>
    <p:extLst>
      <p:ext uri="{BB962C8B-B14F-4D97-AF65-F5344CB8AC3E}">
        <p14:creationId xmlns:p14="http://schemas.microsoft.com/office/powerpoint/2010/main" val="332423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4D62ED-C223-42F9-8F58-3B7F9670356C}"/>
              </a:ext>
            </a:extLst>
          </p:cNvPr>
          <p:cNvSpPr/>
          <p:nvPr/>
        </p:nvSpPr>
        <p:spPr>
          <a:xfrm>
            <a:off x="196850" y="573901"/>
            <a:ext cx="6096000" cy="276999"/>
          </a:xfrm>
          <a:prstGeom prst="rect">
            <a:avLst/>
          </a:prstGeom>
        </p:spPr>
        <p:txBody>
          <a:bodyPr wrap="square">
            <a:spAutoFit/>
          </a:bodyPr>
          <a:lstStyle/>
          <a:p>
            <a:r>
              <a:rPr lang="en-US" sz="1200" b="1" dirty="0"/>
              <a:t>a) So rewriting the Daily Growth Rate Measure </a:t>
            </a:r>
            <a:endParaRPr lang="en-US" sz="1200" b="1" dirty="0">
              <a:highlight>
                <a:srgbClr val="FFFF00"/>
              </a:highlight>
            </a:endParaRPr>
          </a:p>
        </p:txBody>
      </p:sp>
      <p:pic>
        <p:nvPicPr>
          <p:cNvPr id="3" name="Picture 2">
            <a:extLst>
              <a:ext uri="{FF2B5EF4-FFF2-40B4-BE49-F238E27FC236}">
                <a16:creationId xmlns:a16="http://schemas.microsoft.com/office/drawing/2014/main" id="{97B2E8FA-774C-42B8-9763-D06856068165}"/>
              </a:ext>
            </a:extLst>
          </p:cNvPr>
          <p:cNvPicPr>
            <a:picLocks noChangeAspect="1"/>
          </p:cNvPicPr>
          <p:nvPr/>
        </p:nvPicPr>
        <p:blipFill>
          <a:blip r:embed="rId2"/>
          <a:stretch>
            <a:fillRect/>
          </a:stretch>
        </p:blipFill>
        <p:spPr>
          <a:xfrm>
            <a:off x="196850" y="1079500"/>
            <a:ext cx="7010400" cy="3271520"/>
          </a:xfrm>
          <a:prstGeom prst="rect">
            <a:avLst/>
          </a:prstGeom>
        </p:spPr>
      </p:pic>
      <p:sp>
        <p:nvSpPr>
          <p:cNvPr id="8" name="Rectangle 7">
            <a:extLst>
              <a:ext uri="{FF2B5EF4-FFF2-40B4-BE49-F238E27FC236}">
                <a16:creationId xmlns:a16="http://schemas.microsoft.com/office/drawing/2014/main" id="{426DABBA-2A17-45D4-A618-50AAC216A9EA}"/>
              </a:ext>
            </a:extLst>
          </p:cNvPr>
          <p:cNvSpPr/>
          <p:nvPr/>
        </p:nvSpPr>
        <p:spPr>
          <a:xfrm>
            <a:off x="196850" y="4841101"/>
            <a:ext cx="6096000" cy="276999"/>
          </a:xfrm>
          <a:prstGeom prst="rect">
            <a:avLst/>
          </a:prstGeom>
        </p:spPr>
        <p:txBody>
          <a:bodyPr wrap="square">
            <a:spAutoFit/>
          </a:bodyPr>
          <a:lstStyle/>
          <a:p>
            <a:r>
              <a:rPr lang="en-US" sz="1200" b="1" dirty="0"/>
              <a:t>b) Created a Monthly Growth Rate (Month-over-Month % Change) Measure:</a:t>
            </a:r>
            <a:endParaRPr lang="en-US" sz="1200" b="1" dirty="0">
              <a:highlight>
                <a:srgbClr val="FFFF00"/>
              </a:highlight>
            </a:endParaRPr>
          </a:p>
        </p:txBody>
      </p:sp>
      <p:pic>
        <p:nvPicPr>
          <p:cNvPr id="6" name="Picture 5">
            <a:extLst>
              <a:ext uri="{FF2B5EF4-FFF2-40B4-BE49-F238E27FC236}">
                <a16:creationId xmlns:a16="http://schemas.microsoft.com/office/drawing/2014/main" id="{7C5A7CEC-B5F0-4BC2-A370-273A9D590B26}"/>
              </a:ext>
            </a:extLst>
          </p:cNvPr>
          <p:cNvPicPr>
            <a:picLocks noChangeAspect="1"/>
          </p:cNvPicPr>
          <p:nvPr/>
        </p:nvPicPr>
        <p:blipFill>
          <a:blip r:embed="rId3"/>
          <a:stretch>
            <a:fillRect/>
          </a:stretch>
        </p:blipFill>
        <p:spPr>
          <a:xfrm>
            <a:off x="196850" y="5270500"/>
            <a:ext cx="6978650" cy="3313427"/>
          </a:xfrm>
          <a:prstGeom prst="rect">
            <a:avLst/>
          </a:prstGeom>
        </p:spPr>
      </p:pic>
    </p:spTree>
    <p:extLst>
      <p:ext uri="{BB962C8B-B14F-4D97-AF65-F5344CB8AC3E}">
        <p14:creationId xmlns:p14="http://schemas.microsoft.com/office/powerpoint/2010/main" val="419319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4D62ED-C223-42F9-8F58-3B7F9670356C}"/>
              </a:ext>
            </a:extLst>
          </p:cNvPr>
          <p:cNvSpPr/>
          <p:nvPr/>
        </p:nvSpPr>
        <p:spPr>
          <a:xfrm>
            <a:off x="349250" y="165100"/>
            <a:ext cx="6248400" cy="1200329"/>
          </a:xfrm>
          <a:prstGeom prst="rect">
            <a:avLst/>
          </a:prstGeom>
        </p:spPr>
        <p:txBody>
          <a:bodyPr wrap="square">
            <a:spAutoFit/>
          </a:bodyPr>
          <a:lstStyle/>
          <a:p>
            <a:r>
              <a:rPr lang="en-US" sz="1200" b="1" dirty="0"/>
              <a:t>Here, I’ve Added a Line chart and Dragged the </a:t>
            </a:r>
            <a:r>
              <a:rPr lang="en-US" sz="1200" b="1" dirty="0" err="1"/>
              <a:t>DateTable</a:t>
            </a:r>
            <a:r>
              <a:rPr lang="en-US" sz="1200" b="1" dirty="0"/>
              <a:t> [Date] to (X </a:t>
            </a:r>
            <a:r>
              <a:rPr lang="en-US" sz="1200" b="1" dirty="0" err="1"/>
              <a:t>axix</a:t>
            </a:r>
            <a:r>
              <a:rPr lang="en-US" sz="1200" b="1" dirty="0"/>
              <a:t>) &amp; Daily Growth Rate Measure to (Y Axis)</a:t>
            </a:r>
            <a:br>
              <a:rPr lang="en-US" sz="1200" b="1" dirty="0"/>
            </a:br>
            <a:br>
              <a:rPr lang="en-US" sz="1200" b="1" dirty="0"/>
            </a:br>
            <a:r>
              <a:rPr lang="en-US" sz="1200" b="1" dirty="0"/>
              <a:t>Created another Line Chart and Dragged the </a:t>
            </a:r>
            <a:r>
              <a:rPr lang="en-US" sz="1200" b="1" dirty="0" err="1"/>
              <a:t>DateTable</a:t>
            </a:r>
            <a:r>
              <a:rPr lang="en-US" sz="1200" b="1" dirty="0"/>
              <a:t> [Date] to (X </a:t>
            </a:r>
            <a:r>
              <a:rPr lang="en-US" sz="1200" b="1" dirty="0" err="1"/>
              <a:t>axix</a:t>
            </a:r>
            <a:r>
              <a:rPr lang="en-US" sz="1200" b="1" dirty="0"/>
              <a:t>) &amp; Monthly Growth Rate Measure to (Y Axis)</a:t>
            </a:r>
            <a:br>
              <a:rPr lang="en-US" sz="1200" b="1" dirty="0"/>
            </a:br>
            <a:endParaRPr lang="en-US" sz="1200" b="1" dirty="0">
              <a:highlight>
                <a:srgbClr val="FFFF00"/>
              </a:highlight>
            </a:endParaRPr>
          </a:p>
        </p:txBody>
      </p:sp>
      <p:pic>
        <p:nvPicPr>
          <p:cNvPr id="2" name="Picture 1">
            <a:extLst>
              <a:ext uri="{FF2B5EF4-FFF2-40B4-BE49-F238E27FC236}">
                <a16:creationId xmlns:a16="http://schemas.microsoft.com/office/drawing/2014/main" id="{6C6F1AEB-F4B2-4694-8A5A-89CCB185BC70}"/>
              </a:ext>
            </a:extLst>
          </p:cNvPr>
          <p:cNvPicPr>
            <a:picLocks noChangeAspect="1"/>
          </p:cNvPicPr>
          <p:nvPr/>
        </p:nvPicPr>
        <p:blipFill>
          <a:blip r:embed="rId2"/>
          <a:stretch>
            <a:fillRect/>
          </a:stretch>
        </p:blipFill>
        <p:spPr>
          <a:xfrm>
            <a:off x="0" y="1155700"/>
            <a:ext cx="7556500" cy="4873639"/>
          </a:xfrm>
          <a:prstGeom prst="rect">
            <a:avLst/>
          </a:prstGeom>
        </p:spPr>
      </p:pic>
    </p:spTree>
    <p:extLst>
      <p:ext uri="{BB962C8B-B14F-4D97-AF65-F5344CB8AC3E}">
        <p14:creationId xmlns:p14="http://schemas.microsoft.com/office/powerpoint/2010/main" val="194407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A7661A-9DA1-436B-A695-BB98768CFB76}"/>
              </a:ext>
            </a:extLst>
          </p:cNvPr>
          <p:cNvSpPr/>
          <p:nvPr/>
        </p:nvSpPr>
        <p:spPr>
          <a:xfrm>
            <a:off x="349250" y="165100"/>
            <a:ext cx="6248400" cy="1754326"/>
          </a:xfrm>
          <a:prstGeom prst="rect">
            <a:avLst/>
          </a:prstGeom>
        </p:spPr>
        <p:txBody>
          <a:bodyPr wrap="square">
            <a:spAutoFit/>
          </a:bodyPr>
          <a:lstStyle/>
          <a:p>
            <a:r>
              <a:rPr lang="en-US" sz="1200" b="1" dirty="0"/>
              <a:t>As there are no Data for Revenue, Profit, Income, Demographics, Or Regional Data provided in the Data se, I am unable to create the Heat Map, Or Consumer Demographics chart or the Competitive Analysis Chart.</a:t>
            </a:r>
            <a:br>
              <a:rPr lang="en-US" sz="1200" b="1" dirty="0"/>
            </a:br>
            <a:br>
              <a:rPr lang="en-US" sz="1200" b="1" dirty="0"/>
            </a:br>
            <a:r>
              <a:rPr lang="en-US" sz="1200" b="1" dirty="0"/>
              <a:t>But, As per the problem statement, Here’s :</a:t>
            </a:r>
            <a:br>
              <a:rPr lang="en-US" sz="1200" b="1" dirty="0"/>
            </a:br>
            <a:endParaRPr lang="en-US" sz="1200" b="1" dirty="0"/>
          </a:p>
          <a:p>
            <a:br>
              <a:rPr lang="en-US" sz="1200" b="1" dirty="0"/>
            </a:br>
            <a:r>
              <a:rPr lang="en-US" sz="1200" b="1" dirty="0"/>
              <a:t>1) </a:t>
            </a:r>
            <a:r>
              <a:rPr lang="en-US" sz="1200" dirty="0"/>
              <a:t>How each company’s stock has been performing.</a:t>
            </a:r>
            <a:br>
              <a:rPr lang="en-US" sz="1200" dirty="0"/>
            </a:br>
            <a:r>
              <a:rPr lang="en-US" sz="1200" dirty="0"/>
              <a:t>  </a:t>
            </a:r>
            <a:r>
              <a:rPr lang="en-US" sz="1200" dirty="0">
                <a:highlight>
                  <a:srgbClr val="FF00FF"/>
                </a:highlight>
              </a:rPr>
              <a:t>( Here we can analyze this using growth rate with the Ticker as legend)</a:t>
            </a:r>
          </a:p>
        </p:txBody>
      </p:sp>
      <p:pic>
        <p:nvPicPr>
          <p:cNvPr id="3" name="Picture 2">
            <a:extLst>
              <a:ext uri="{FF2B5EF4-FFF2-40B4-BE49-F238E27FC236}">
                <a16:creationId xmlns:a16="http://schemas.microsoft.com/office/drawing/2014/main" id="{B5296354-8830-4EC1-B9F2-810992876D24}"/>
              </a:ext>
            </a:extLst>
          </p:cNvPr>
          <p:cNvPicPr>
            <a:picLocks noChangeAspect="1"/>
          </p:cNvPicPr>
          <p:nvPr/>
        </p:nvPicPr>
        <p:blipFill>
          <a:blip r:embed="rId2"/>
          <a:stretch>
            <a:fillRect/>
          </a:stretch>
        </p:blipFill>
        <p:spPr>
          <a:xfrm>
            <a:off x="196850" y="2146300"/>
            <a:ext cx="7162800" cy="3119095"/>
          </a:xfrm>
          <a:prstGeom prst="rect">
            <a:avLst/>
          </a:prstGeom>
        </p:spPr>
      </p:pic>
    </p:spTree>
    <p:extLst>
      <p:ext uri="{BB962C8B-B14F-4D97-AF65-F5344CB8AC3E}">
        <p14:creationId xmlns:p14="http://schemas.microsoft.com/office/powerpoint/2010/main" val="248141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A7661A-9DA1-436B-A695-BB98768CFB76}"/>
              </a:ext>
            </a:extLst>
          </p:cNvPr>
          <p:cNvSpPr/>
          <p:nvPr/>
        </p:nvSpPr>
        <p:spPr>
          <a:xfrm>
            <a:off x="349250" y="5194300"/>
            <a:ext cx="6248400" cy="461665"/>
          </a:xfrm>
          <a:prstGeom prst="rect">
            <a:avLst/>
          </a:prstGeom>
        </p:spPr>
        <p:txBody>
          <a:bodyPr wrap="square">
            <a:spAutoFit/>
          </a:bodyPr>
          <a:lstStyle/>
          <a:p>
            <a:r>
              <a:rPr lang="en-US" sz="1200" dirty="0"/>
              <a:t>Here I’ve added Date to X-axis, New &amp; Day Moving Average Measure to Y-axis &amp; Ticker in the legend.</a:t>
            </a:r>
            <a:endParaRPr lang="en-US" sz="1200" dirty="0">
              <a:highlight>
                <a:srgbClr val="FF00FF"/>
              </a:highlight>
            </a:endParaRPr>
          </a:p>
        </p:txBody>
      </p:sp>
      <p:pic>
        <p:nvPicPr>
          <p:cNvPr id="2" name="Picture 1">
            <a:extLst>
              <a:ext uri="{FF2B5EF4-FFF2-40B4-BE49-F238E27FC236}">
                <a16:creationId xmlns:a16="http://schemas.microsoft.com/office/drawing/2014/main" id="{C196684B-710F-42F8-BCFF-2CF863AFD814}"/>
              </a:ext>
            </a:extLst>
          </p:cNvPr>
          <p:cNvPicPr>
            <a:picLocks noChangeAspect="1"/>
          </p:cNvPicPr>
          <p:nvPr/>
        </p:nvPicPr>
        <p:blipFill>
          <a:blip r:embed="rId2"/>
          <a:stretch>
            <a:fillRect/>
          </a:stretch>
        </p:blipFill>
        <p:spPr>
          <a:xfrm>
            <a:off x="196850" y="5880100"/>
            <a:ext cx="7040880" cy="3334719"/>
          </a:xfrm>
          <a:prstGeom prst="rect">
            <a:avLst/>
          </a:prstGeom>
        </p:spPr>
      </p:pic>
      <p:sp>
        <p:nvSpPr>
          <p:cNvPr id="6" name="Rectangle 5">
            <a:extLst>
              <a:ext uri="{FF2B5EF4-FFF2-40B4-BE49-F238E27FC236}">
                <a16:creationId xmlns:a16="http://schemas.microsoft.com/office/drawing/2014/main" id="{F774E9AE-DC65-465D-9A49-EA4AF6774A74}"/>
              </a:ext>
            </a:extLst>
          </p:cNvPr>
          <p:cNvSpPr/>
          <p:nvPr/>
        </p:nvSpPr>
        <p:spPr>
          <a:xfrm>
            <a:off x="273050" y="546100"/>
            <a:ext cx="6400800" cy="4185761"/>
          </a:xfrm>
          <a:prstGeom prst="rect">
            <a:avLst/>
          </a:prstGeom>
        </p:spPr>
        <p:txBody>
          <a:bodyPr wrap="square">
            <a:spAutoFit/>
          </a:bodyPr>
          <a:lstStyle/>
          <a:p>
            <a:r>
              <a:rPr lang="en-US" sz="1400" b="1" dirty="0"/>
              <a:t>2) </a:t>
            </a:r>
            <a:r>
              <a:rPr lang="en-US" sz="1400" dirty="0"/>
              <a:t>What patterns or trends we can notice in their movements. </a:t>
            </a:r>
            <a:r>
              <a:rPr lang="en-US" sz="1400" dirty="0">
                <a:highlight>
                  <a:srgbClr val="FF00FF"/>
                </a:highlight>
              </a:rPr>
              <a:t>(Moving Average):</a:t>
            </a:r>
            <a:endParaRPr lang="en-US" sz="1400" dirty="0"/>
          </a:p>
          <a:p>
            <a:endParaRPr lang="en-US" sz="1400" dirty="0"/>
          </a:p>
          <a:p>
            <a:r>
              <a:rPr lang="en-US" sz="1400" b="1" dirty="0"/>
              <a:t>Here was use a 7-day moving average</a:t>
            </a:r>
            <a:r>
              <a:rPr lang="en-US" sz="1400" dirty="0"/>
              <a:t> to identify overall trends while ignoring daily price fluctuations. From the chart, we can observe whether each stock is trending upward, downward, or remaining stable over time.” a</a:t>
            </a:r>
          </a:p>
          <a:p>
            <a:endParaRPr lang="en-US" sz="1400" dirty="0"/>
          </a:p>
          <a:p>
            <a:r>
              <a:rPr lang="en-US" sz="1400" dirty="0"/>
              <a:t>Hence, I’ve created a new Measure:</a:t>
            </a:r>
            <a:br>
              <a:rPr lang="en-US" sz="1400" dirty="0"/>
            </a:br>
            <a:br>
              <a:rPr lang="en-US" sz="1400" dirty="0"/>
            </a:br>
            <a:r>
              <a:rPr lang="en-IN" sz="1400" dirty="0">
                <a:highlight>
                  <a:srgbClr val="FFFF00"/>
                </a:highlight>
              </a:rPr>
              <a:t>7Day Moving </a:t>
            </a:r>
            <a:r>
              <a:rPr lang="en-IN" sz="1400" dirty="0" err="1">
                <a:highlight>
                  <a:srgbClr val="FFFF00"/>
                </a:highlight>
              </a:rPr>
              <a:t>Avg</a:t>
            </a:r>
            <a:r>
              <a:rPr lang="en-IN" sz="1400" dirty="0">
                <a:highlight>
                  <a:srgbClr val="FFFF00"/>
                </a:highlight>
              </a:rPr>
              <a:t> = </a:t>
            </a:r>
          </a:p>
          <a:p>
            <a:r>
              <a:rPr lang="en-IN" sz="1400" dirty="0">
                <a:highlight>
                  <a:srgbClr val="FFFF00"/>
                </a:highlight>
              </a:rPr>
              <a:t>AVERAGEX(</a:t>
            </a:r>
          </a:p>
          <a:p>
            <a:r>
              <a:rPr lang="en-IN" sz="1400" dirty="0">
                <a:highlight>
                  <a:srgbClr val="FFFF00"/>
                </a:highlight>
              </a:rPr>
              <a:t>    DATESINPERIOD(</a:t>
            </a:r>
          </a:p>
          <a:p>
            <a:r>
              <a:rPr lang="en-IN" sz="1400" dirty="0">
                <a:highlight>
                  <a:srgbClr val="FFFF00"/>
                </a:highlight>
              </a:rPr>
              <a:t>        '</a:t>
            </a:r>
            <a:r>
              <a:rPr lang="en-IN" sz="1400" dirty="0" err="1">
                <a:highlight>
                  <a:srgbClr val="FFFF00"/>
                </a:highlight>
              </a:rPr>
              <a:t>DateTable</a:t>
            </a:r>
            <a:r>
              <a:rPr lang="en-IN" sz="1400" dirty="0">
                <a:highlight>
                  <a:srgbClr val="FFFF00"/>
                </a:highlight>
              </a:rPr>
              <a:t>'[Date],</a:t>
            </a:r>
          </a:p>
          <a:p>
            <a:r>
              <a:rPr lang="en-IN" sz="1400" dirty="0">
                <a:highlight>
                  <a:srgbClr val="FFFF00"/>
                </a:highlight>
              </a:rPr>
              <a:t>        LASTDATE('</a:t>
            </a:r>
            <a:r>
              <a:rPr lang="en-IN" sz="1400" dirty="0" err="1">
                <a:highlight>
                  <a:srgbClr val="FFFF00"/>
                </a:highlight>
              </a:rPr>
              <a:t>DateTable</a:t>
            </a:r>
            <a:r>
              <a:rPr lang="en-IN" sz="1400" dirty="0">
                <a:highlight>
                  <a:srgbClr val="FFFF00"/>
                </a:highlight>
              </a:rPr>
              <a:t>'[Date]),</a:t>
            </a:r>
          </a:p>
          <a:p>
            <a:r>
              <a:rPr lang="en-IN" sz="1400" dirty="0">
                <a:highlight>
                  <a:srgbClr val="FFFF00"/>
                </a:highlight>
              </a:rPr>
              <a:t>        -7,</a:t>
            </a:r>
          </a:p>
          <a:p>
            <a:r>
              <a:rPr lang="en-IN" sz="1400" dirty="0">
                <a:highlight>
                  <a:srgbClr val="FFFF00"/>
                </a:highlight>
              </a:rPr>
              <a:t>        DAY</a:t>
            </a:r>
          </a:p>
          <a:p>
            <a:r>
              <a:rPr lang="en-IN" sz="1400" dirty="0">
                <a:highlight>
                  <a:srgbClr val="FFFF00"/>
                </a:highlight>
              </a:rPr>
              <a:t>    ),</a:t>
            </a:r>
          </a:p>
          <a:p>
            <a:r>
              <a:rPr lang="en-IN" sz="1400" dirty="0">
                <a:highlight>
                  <a:srgbClr val="FFFF00"/>
                </a:highlight>
              </a:rPr>
              <a:t>    CALCULATE(MAX('stocks'[Close]))</a:t>
            </a:r>
          </a:p>
          <a:p>
            <a:r>
              <a:rPr lang="en-IN" sz="1400" dirty="0">
                <a:highlight>
                  <a:srgbClr val="FFFF00"/>
                </a:highlight>
              </a:rPr>
              <a:t>)</a:t>
            </a:r>
          </a:p>
        </p:txBody>
      </p:sp>
    </p:spTree>
    <p:extLst>
      <p:ext uri="{BB962C8B-B14F-4D97-AF65-F5344CB8AC3E}">
        <p14:creationId xmlns:p14="http://schemas.microsoft.com/office/powerpoint/2010/main" val="212274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334D7A5-7854-44D3-8F52-99679CAF3BF9}"/>
              </a:ext>
            </a:extLst>
          </p:cNvPr>
          <p:cNvSpPr txBox="1"/>
          <p:nvPr/>
        </p:nvSpPr>
        <p:spPr>
          <a:xfrm>
            <a:off x="196850" y="2375232"/>
            <a:ext cx="6400800" cy="228268"/>
          </a:xfrm>
          <a:prstGeom prst="rect">
            <a:avLst/>
          </a:prstGeom>
        </p:spPr>
        <p:txBody>
          <a:bodyPr vert="horz" wrap="square" lIns="0" tIns="12700" rIns="0" bIns="0" rtlCol="0">
            <a:spAutoFit/>
          </a:bodyPr>
          <a:lstStyle/>
          <a:p>
            <a:pPr marL="12700">
              <a:lnSpc>
                <a:spcPct val="100000"/>
              </a:lnSpc>
              <a:spcBef>
                <a:spcPts val="100"/>
              </a:spcBef>
            </a:pPr>
            <a:r>
              <a:rPr lang="en-US" sz="1400" dirty="0">
                <a:highlight>
                  <a:srgbClr val="FFFF00"/>
                </a:highlight>
                <a:latin typeface="Calibri"/>
                <a:cs typeface="Calibri"/>
              </a:rPr>
              <a:t>Dashboard 1: </a:t>
            </a:r>
            <a:r>
              <a:rPr lang="en-US" sz="1400" dirty="0">
                <a:latin typeface="Calibri"/>
                <a:cs typeface="Calibri"/>
              </a:rPr>
              <a:t>Market Size And Shares</a:t>
            </a:r>
          </a:p>
        </p:txBody>
      </p:sp>
      <p:sp>
        <p:nvSpPr>
          <p:cNvPr id="5" name="object 3">
            <a:extLst>
              <a:ext uri="{FF2B5EF4-FFF2-40B4-BE49-F238E27FC236}">
                <a16:creationId xmlns:a16="http://schemas.microsoft.com/office/drawing/2014/main" id="{8C223716-FDCF-4EF4-9957-4983D71C2D0B}"/>
              </a:ext>
            </a:extLst>
          </p:cNvPr>
          <p:cNvSpPr txBox="1"/>
          <p:nvPr/>
        </p:nvSpPr>
        <p:spPr>
          <a:xfrm>
            <a:off x="2482850" y="546100"/>
            <a:ext cx="2438400" cy="320601"/>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The</a:t>
            </a:r>
            <a:r>
              <a:rPr sz="2000" b="1" spc="-40" dirty="0">
                <a:latin typeface="Calibri"/>
                <a:cs typeface="Calibri"/>
              </a:rPr>
              <a:t> </a:t>
            </a:r>
            <a:r>
              <a:rPr sz="2000" b="1" dirty="0">
                <a:latin typeface="Calibri"/>
                <a:cs typeface="Calibri"/>
              </a:rPr>
              <a:t>Final</a:t>
            </a:r>
            <a:r>
              <a:rPr sz="2000" b="1" spc="-30" dirty="0">
                <a:latin typeface="Calibri"/>
                <a:cs typeface="Calibri"/>
              </a:rPr>
              <a:t> </a:t>
            </a:r>
            <a:r>
              <a:rPr sz="2000" b="1" spc="-10" dirty="0">
                <a:latin typeface="Calibri"/>
                <a:cs typeface="Calibri"/>
              </a:rPr>
              <a:t>Dashboard</a:t>
            </a:r>
            <a:endParaRPr sz="2000" b="1" dirty="0">
              <a:latin typeface="Calibri"/>
              <a:cs typeface="Calibri"/>
            </a:endParaRPr>
          </a:p>
        </p:txBody>
      </p:sp>
      <p:sp>
        <p:nvSpPr>
          <p:cNvPr id="6" name="Rectangle 5">
            <a:extLst>
              <a:ext uri="{FF2B5EF4-FFF2-40B4-BE49-F238E27FC236}">
                <a16:creationId xmlns:a16="http://schemas.microsoft.com/office/drawing/2014/main" id="{55EA97D1-22BD-4D8C-8479-F81885C02974}"/>
              </a:ext>
            </a:extLst>
          </p:cNvPr>
          <p:cNvSpPr/>
          <p:nvPr/>
        </p:nvSpPr>
        <p:spPr>
          <a:xfrm>
            <a:off x="273050" y="1079500"/>
            <a:ext cx="7086600" cy="769441"/>
          </a:xfrm>
          <a:prstGeom prst="rect">
            <a:avLst/>
          </a:prstGeom>
        </p:spPr>
        <p:txBody>
          <a:bodyPr wrap="square">
            <a:spAutoFit/>
          </a:bodyPr>
          <a:lstStyle/>
          <a:p>
            <a:r>
              <a:rPr lang="en-US" sz="1600" b="1" dirty="0"/>
              <a:t>Final Dashboard Consists of 2 Pages:</a:t>
            </a:r>
          </a:p>
          <a:p>
            <a:r>
              <a:rPr lang="en-US" sz="1400" b="1" dirty="0"/>
              <a:t>1: Market Size And Shares</a:t>
            </a:r>
          </a:p>
          <a:p>
            <a:r>
              <a:rPr lang="en-IN" sz="1400" b="1" dirty="0"/>
              <a:t>2: Competitive Analysis</a:t>
            </a:r>
            <a:endParaRPr lang="en-US" sz="1400" b="1" dirty="0">
              <a:highlight>
                <a:srgbClr val="FF00FF"/>
              </a:highlight>
            </a:endParaRPr>
          </a:p>
        </p:txBody>
      </p:sp>
      <p:pic>
        <p:nvPicPr>
          <p:cNvPr id="2" name="Picture 1">
            <a:extLst>
              <a:ext uri="{FF2B5EF4-FFF2-40B4-BE49-F238E27FC236}">
                <a16:creationId xmlns:a16="http://schemas.microsoft.com/office/drawing/2014/main" id="{247A5718-E07B-41B4-89AD-CE02E28F1108}"/>
              </a:ext>
            </a:extLst>
          </p:cNvPr>
          <p:cNvPicPr>
            <a:picLocks noChangeAspect="1"/>
          </p:cNvPicPr>
          <p:nvPr/>
        </p:nvPicPr>
        <p:blipFill>
          <a:blip r:embed="rId2"/>
          <a:stretch>
            <a:fillRect/>
          </a:stretch>
        </p:blipFill>
        <p:spPr>
          <a:xfrm>
            <a:off x="120650" y="2984500"/>
            <a:ext cx="7283450" cy="3429773"/>
          </a:xfrm>
          <a:prstGeom prst="rect">
            <a:avLst/>
          </a:prstGeom>
        </p:spPr>
      </p:pic>
    </p:spTree>
    <p:extLst>
      <p:ext uri="{BB962C8B-B14F-4D97-AF65-F5344CB8AC3E}">
        <p14:creationId xmlns:p14="http://schemas.microsoft.com/office/powerpoint/2010/main" val="2715709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1683</TotalTime>
  <Words>1003</Words>
  <Application>Microsoft Office PowerPoint</Application>
  <PresentationFormat>Custom</PresentationFormat>
  <Paragraphs>59</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Azharuddin Shaikh</cp:lastModifiedBy>
  <cp:revision>35</cp:revision>
  <dcterms:created xsi:type="dcterms:W3CDTF">2025-04-26T15:03:26Z</dcterms:created>
  <dcterms:modified xsi:type="dcterms:W3CDTF">2025-09-13T15:19:55Z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2025-04-22T00:00:00Z</vt:filetime>
  </property>
  <property fmtid="{D5CDD505-2E9C-101B-9397-08002B2CF9AE}" pid="3" name="Creator">
    <vt:lpwstr>Microsoft® Word 2016</vt:lpwstr>
  </property>
  <property fmtid="{D5CDD505-2E9C-101B-9397-08002B2CF9AE}" pid="4" name="LastSaved">
    <vt:filetime>2025-04-26T00:00:00Z</vt:filetime>
  </property>
  <property fmtid="{D5CDD505-2E9C-101B-9397-08002B2CF9AE}" pid="5" name="Producer">
    <vt:lpwstr>Microsoft® Word 2016</vt:lpwstr>
  </property>
</Properties>
</file>