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68" r:id="rId6"/>
    <p:sldId id="259" r:id="rId7"/>
    <p:sldId id="269" r:id="rId8"/>
    <p:sldId id="260" r:id="rId9"/>
    <p:sldId id="261" r:id="rId10"/>
    <p:sldId id="262" r:id="rId11"/>
    <p:sldId id="270" r:id="rId12"/>
    <p:sldId id="263" r:id="rId13"/>
    <p:sldId id="264"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5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696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034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355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hyperlink" Target="https://www.intercom.com/blog/product-adoption/#attachment" TargetMode="External"/><Relationship Id="rId3" Type="http://schemas.openxmlformats.org/officeDocument/2006/relationships/image" Target="../media/image5.png"/><Relationship Id="rId7" Type="http://schemas.openxmlformats.org/officeDocument/2006/relationships/hyperlink" Target="https://www.intercom.com/blog/product-adoption/#uncertaint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intercom.com/blog/product-adoption/#magnetism" TargetMode="External"/><Relationship Id="rId5" Type="http://schemas.openxmlformats.org/officeDocument/2006/relationships/hyperlink" Target="https://www.intercom.com/blog/product-adoption/#pushaway"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towardsdatascience.com/the-iris-dataset-a-little-bit-of-history-and-biology-fb4812f5a7b5" TargetMode="External"/><Relationship Id="rId4" Type="http://schemas.openxmlformats.org/officeDocument/2006/relationships/hyperlink" Target="https://weather.com/science/environment/news/2018-03-28-smartphones-danger-killing-pla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iedunote.com/5-adopters-innovators-adopters-majority-laggards#0-1-innovators-the-risk-takers" TargetMode="External"/><Relationship Id="rId7" Type="http://schemas.openxmlformats.org/officeDocument/2006/relationships/hyperlink" Target="https://www.iedunote.com/5-adopters-innovators-adopters-majority-laggards#4-5-laggards-the-last-to-try-new-products-tradition-bound-adopter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iedunote.com/5-adopters-innovators-adopters-majority-laggards#3-4-late-majority-the-skeptics" TargetMode="External"/><Relationship Id="rId5" Type="http://schemas.openxmlformats.org/officeDocument/2006/relationships/hyperlink" Target="https://www.iedunote.com/5-adopters-innovators-adopters-majority-laggards#2-3-early-majority-the-cautious-adopters" TargetMode="External"/><Relationship Id="rId4" Type="http://schemas.openxmlformats.org/officeDocument/2006/relationships/hyperlink" Target="https://www.iedunote.com/5-adopters-innovators-adopters-majority-laggards#1-2-early-adopters-the-opinion-leader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iedunote.com/5-adopters-innovators-adopters-majority-laggards#0-1-innovators-the-risk-takers" TargetMode="External"/><Relationship Id="rId7" Type="http://schemas.openxmlformats.org/officeDocument/2006/relationships/hyperlink" Target="https://www.iedunote.com/5-adopters-innovators-adopters-majority-laggards#4-5-laggards-the-last-to-try-new-products-tradition-bound-adopte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iedunote.com/5-adopters-innovators-adopters-majority-laggards#3-4-late-majority-the-skeptics" TargetMode="External"/><Relationship Id="rId5" Type="http://schemas.openxmlformats.org/officeDocument/2006/relationships/hyperlink" Target="https://www.iedunote.com/5-adopters-innovators-adopters-majority-laggards#2-3-early-majority-the-cautious-adopters" TargetMode="External"/><Relationship Id="rId4" Type="http://schemas.openxmlformats.org/officeDocument/2006/relationships/hyperlink" Target="https://www.iedunote.com/5-adopters-innovators-adopters-majority-laggards#1-2-early-adopters-the-opinion-leaders"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whizlabs.com/blog/cloud-computi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p>
          <a:p>
            <a:endParaRPr lang="en-US" dirty="0"/>
          </a:p>
          <a:p>
            <a:r>
              <a:rPr lang="en-US" dirty="0"/>
              <a:t>Your team bio :</a:t>
            </a:r>
          </a:p>
          <a:p>
            <a:endParaRPr lang="en-US"/>
          </a:p>
          <a:p>
            <a:endParaRPr lang="en-US" dirty="0"/>
          </a:p>
          <a:p>
            <a:endParaRPr lang="en-US" dirty="0"/>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380050"/>
          </a:xfrm>
          <a:prstGeom prst="rect">
            <a:avLst/>
          </a:prstGeom>
          <a:noFill/>
          <a:ln>
            <a:noFill/>
          </a:ln>
        </p:spPr>
        <p:txBody>
          <a:bodyPr spcFirstLastPara="1" wrap="square" lIns="91425" tIns="91425" rIns="91425" bIns="91425" anchor="t" anchorCtr="0">
            <a:noAutofit/>
          </a:bodyPr>
          <a:lstStyle/>
          <a:p>
            <a:pPr algn="l"/>
            <a:r>
              <a:rPr lang="en-US" sz="1400" b="1" i="0" dirty="0">
                <a:solidFill>
                  <a:srgbClr val="1F1F1F"/>
                </a:solidFill>
                <a:effectLst/>
                <a:latin typeface="Cambria" panose="02040503050406030204" pitchFamily="18" charset="0"/>
                <a:ea typeface="Cambria" panose="02040503050406030204" pitchFamily="18" charset="0"/>
              </a:rPr>
              <a:t>Differentiators in software development</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4">
            <a:extLst>
              <a:ext uri="{FF2B5EF4-FFF2-40B4-BE49-F238E27FC236}">
                <a16:creationId xmlns:a16="http://schemas.microsoft.com/office/drawing/2014/main" id="{371661BC-42BA-EA73-5B6E-3F2AEDBCA481}"/>
              </a:ext>
            </a:extLst>
          </p:cNvPr>
          <p:cNvPicPr>
            <a:picLocks noChangeAspect="1"/>
          </p:cNvPicPr>
          <p:nvPr/>
        </p:nvPicPr>
        <p:blipFill>
          <a:blip r:embed="rId4"/>
          <a:stretch>
            <a:fillRect/>
          </a:stretch>
        </p:blipFill>
        <p:spPr>
          <a:xfrm>
            <a:off x="557349" y="1715589"/>
            <a:ext cx="8092022" cy="3021621"/>
          </a:xfrm>
          <a:prstGeom prst="rect">
            <a:avLst/>
          </a:prstGeom>
        </p:spPr>
      </p:pic>
      <p:sp>
        <p:nvSpPr>
          <p:cNvPr id="7" name="TextBox 6">
            <a:extLst>
              <a:ext uri="{FF2B5EF4-FFF2-40B4-BE49-F238E27FC236}">
                <a16:creationId xmlns:a16="http://schemas.microsoft.com/office/drawing/2014/main" id="{06507D4B-0F4B-D227-2815-7429C561FA6C}"/>
              </a:ext>
            </a:extLst>
          </p:cNvPr>
          <p:cNvSpPr txBox="1"/>
          <p:nvPr/>
        </p:nvSpPr>
        <p:spPr>
          <a:xfrm>
            <a:off x="494629" y="574175"/>
            <a:ext cx="8154742" cy="954107"/>
          </a:xfrm>
          <a:prstGeom prst="rect">
            <a:avLst/>
          </a:prstGeom>
          <a:noFill/>
        </p:spPr>
        <p:txBody>
          <a:bodyPr wrap="square">
            <a:spAutoFit/>
          </a:bodyPr>
          <a:lstStyle/>
          <a:p>
            <a:pPr algn="l">
              <a:buFont typeface="+mj-lt"/>
              <a:buAutoNum type="arabicPeriod"/>
            </a:pPr>
            <a:r>
              <a:rPr lang="en-US" b="0" i="0" u="none" strike="noStrike" dirty="0">
                <a:solidFill>
                  <a:srgbClr val="242424"/>
                </a:solidFill>
                <a:effectLst/>
                <a:latin typeface="Cambria" panose="02040503050406030204" pitchFamily="18" charset="0"/>
                <a:ea typeface="Cambria" panose="02040503050406030204" pitchFamily="18" charset="0"/>
                <a:hlinkClick r:id="rId5"/>
              </a:rPr>
              <a:t>Increase the push-away</a:t>
            </a:r>
            <a:r>
              <a:rPr lang="en-US" b="0" i="0" dirty="0">
                <a:solidFill>
                  <a:srgbClr val="242424"/>
                </a:solidFill>
                <a:effectLst/>
                <a:latin typeface="Cambria" panose="02040503050406030204" pitchFamily="18" charset="0"/>
                <a:ea typeface="Cambria" panose="02040503050406030204" pitchFamily="18" charset="0"/>
              </a:rPr>
              <a:t> – Point out flaws in the prospect’s current product.</a:t>
            </a:r>
          </a:p>
          <a:p>
            <a:pPr algn="l">
              <a:buFont typeface="+mj-lt"/>
              <a:buAutoNum type="arabicPeriod"/>
            </a:pPr>
            <a:r>
              <a:rPr lang="en-US" b="0" i="0" u="none" strike="noStrike" dirty="0">
                <a:solidFill>
                  <a:srgbClr val="242424"/>
                </a:solidFill>
                <a:effectLst/>
                <a:latin typeface="Cambria" panose="02040503050406030204" pitchFamily="18" charset="0"/>
                <a:ea typeface="Cambria" panose="02040503050406030204" pitchFamily="18" charset="0"/>
                <a:hlinkClick r:id="rId6"/>
              </a:rPr>
              <a:t>Increase your product magnetism</a:t>
            </a:r>
            <a:r>
              <a:rPr lang="en-US" b="0" i="0" dirty="0">
                <a:solidFill>
                  <a:srgbClr val="242424"/>
                </a:solidFill>
                <a:effectLst/>
                <a:latin typeface="Cambria" panose="02040503050406030204" pitchFamily="18" charset="0"/>
                <a:ea typeface="Cambria" panose="02040503050406030204" pitchFamily="18" charset="0"/>
              </a:rPr>
              <a:t> – Show how well your product solves the prospect’s problems.</a:t>
            </a:r>
          </a:p>
          <a:p>
            <a:pPr algn="l">
              <a:buFont typeface="+mj-lt"/>
              <a:buAutoNum type="arabicPeriod"/>
            </a:pPr>
            <a:r>
              <a:rPr lang="en-US" b="0" i="0" u="none" strike="noStrike" dirty="0">
                <a:solidFill>
                  <a:srgbClr val="242424"/>
                </a:solidFill>
                <a:effectLst/>
                <a:latin typeface="Cambria" panose="02040503050406030204" pitchFamily="18" charset="0"/>
                <a:ea typeface="Cambria" panose="02040503050406030204" pitchFamily="18" charset="0"/>
                <a:hlinkClick r:id="rId7"/>
              </a:rPr>
              <a:t>Decrease the fear and uncertainty of change</a:t>
            </a:r>
            <a:r>
              <a:rPr lang="en-US" b="0" i="0" dirty="0">
                <a:solidFill>
                  <a:srgbClr val="242424"/>
                </a:solidFill>
                <a:effectLst/>
                <a:latin typeface="Cambria" panose="02040503050406030204" pitchFamily="18" charset="0"/>
                <a:ea typeface="Cambria" panose="02040503050406030204" pitchFamily="18" charset="0"/>
              </a:rPr>
              <a:t> – Explain how easy it is to switch to your product.</a:t>
            </a:r>
          </a:p>
          <a:p>
            <a:pPr algn="l">
              <a:buFont typeface="+mj-lt"/>
              <a:buAutoNum type="arabicPeriod"/>
            </a:pPr>
            <a:r>
              <a:rPr lang="en-US" b="0" i="0" u="none" strike="noStrike" dirty="0">
                <a:solidFill>
                  <a:srgbClr val="242424"/>
                </a:solidFill>
                <a:effectLst/>
                <a:latin typeface="Cambria" panose="02040503050406030204" pitchFamily="18" charset="0"/>
                <a:ea typeface="Cambria" panose="02040503050406030204" pitchFamily="18" charset="0"/>
                <a:hlinkClick r:id="rId8"/>
              </a:rPr>
              <a:t>Decrease their attachment to the status quo</a:t>
            </a:r>
            <a:r>
              <a:rPr lang="en-US" b="0" i="0" dirty="0">
                <a:solidFill>
                  <a:srgbClr val="242424"/>
                </a:solidFill>
                <a:effectLst/>
                <a:latin typeface="Cambria" panose="02040503050406030204" pitchFamily="18" charset="0"/>
                <a:ea typeface="Cambria" panose="02040503050406030204" pitchFamily="18" charset="0"/>
              </a:rPr>
              <a:t> – Remove prospects’ fondness for their current product.</a:t>
            </a:r>
          </a:p>
        </p:txBody>
      </p:sp>
    </p:spTree>
    <p:extLst>
      <p:ext uri="{BB962C8B-B14F-4D97-AF65-F5344CB8AC3E}">
        <p14:creationId xmlns:p14="http://schemas.microsoft.com/office/powerpoint/2010/main" val="60840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a:t>
            </a:r>
            <a:r>
              <a:rPr lang="en" sz="2000" b="1" i="0" u="none" strike="noStrike" cap="none" dirty="0">
                <a:solidFill>
                  <a:srgbClr val="1F1F50"/>
                </a:solidFill>
                <a:latin typeface="Cambria" panose="02040503050406030204" pitchFamily="18" charset="0"/>
                <a:ea typeface="Cambria" panose="02040503050406030204" pitchFamily="18" charset="0"/>
                <a:cs typeface="Lato"/>
                <a:sym typeface="Lato"/>
              </a:rPr>
              <a:t>Link</a:t>
            </a:r>
            <a:r>
              <a:rPr lang="en" sz="2000" b="1" i="0" u="none" strike="noStrike" cap="none" dirty="0">
                <a:solidFill>
                  <a:srgbClr val="1F1F50"/>
                </a:solidFill>
                <a:latin typeface="Lato"/>
                <a:ea typeface="Lato"/>
                <a:cs typeface="Lato"/>
                <a:sym typeface="Lato"/>
              </a:rPr>
              <a:t>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8CF23C70-A9CB-0CF2-730C-CCF2D9870304}"/>
              </a:ext>
            </a:extLst>
          </p:cNvPr>
          <p:cNvSpPr txBox="1"/>
          <p:nvPr/>
        </p:nvSpPr>
        <p:spPr>
          <a:xfrm>
            <a:off x="79435" y="526852"/>
            <a:ext cx="8881685" cy="375487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82828"/>
                </a:solidFill>
                <a:effectLst/>
                <a:latin typeface="Cambria" panose="02040503050406030204" pitchFamily="18" charset="0"/>
                <a:ea typeface="Cambria" panose="02040503050406030204" pitchFamily="18" charset="0"/>
              </a:rPr>
              <a:t>Without doubt, software is the backbone of virtually all the intelligent solutions designed to support the environment. It’s critical, for example, in efforts to tackle deforestation and reduce emissions. In many instances, however, software is also part and parcel of a rapidly growing carbon footprint. In fact, recent and proliferating digital technologies have begun to worsen many of the environmental problems they are aimed at solving. But companies can make software an integral part of their sustainability efforts by taking its carbon footprint into account in the way it is designed, developed, and deployed and by rethinking some aspects of how the data centers that provide cloud-based services operate.</a:t>
            </a:r>
          </a:p>
          <a:p>
            <a:pPr marL="285750" indent="-285750" algn="just">
              <a:buFont typeface="Arial" panose="020B0604020202020204" pitchFamily="34" charset="0"/>
              <a:buChar char="•"/>
            </a:pPr>
            <a:r>
              <a:rPr lang="en-US" b="0" i="0" dirty="0">
                <a:solidFill>
                  <a:srgbClr val="282828"/>
                </a:solidFill>
                <a:effectLst/>
                <a:latin typeface="Cambria" panose="02040503050406030204" pitchFamily="18" charset="0"/>
                <a:ea typeface="Cambria" panose="02040503050406030204" pitchFamily="18" charset="0"/>
              </a:rPr>
              <a:t>Let’s be clear: On its own, software doesn’t consume energy or emit any harmful discharge. The problem lies in the way software is developed for use — and then in the way it is used. Software runs on hardware, and as the former continues to grow, so does reliance on the machines to make it run.</a:t>
            </a:r>
          </a:p>
          <a:p>
            <a:pPr marL="285750" indent="-285750" algn="just">
              <a:buFont typeface="Arial" panose="020B0604020202020204" pitchFamily="34" charset="0"/>
              <a:buChar char="•"/>
            </a:pPr>
            <a:r>
              <a:rPr lang="en-US" b="0" i="0" dirty="0">
                <a:solidFill>
                  <a:srgbClr val="282828"/>
                </a:solidFill>
                <a:effectLst/>
                <a:latin typeface="Cambria" panose="02040503050406030204" pitchFamily="18" charset="0"/>
                <a:ea typeface="Cambria" panose="02040503050406030204" pitchFamily="18" charset="0"/>
              </a:rPr>
              <a:t>Then there’s the information and communications technology sector as whole. By 2040, it is expected to account for 14% of the world’s </a:t>
            </a:r>
            <a:r>
              <a:rPr lang="en-US" b="0" i="0" u="none" strike="noStrike" dirty="0">
                <a:solidFill>
                  <a:srgbClr val="282828"/>
                </a:solidFill>
                <a:effectLst/>
                <a:latin typeface="Cambria" panose="02040503050406030204" pitchFamily="18" charset="0"/>
                <a:ea typeface="Cambria" panose="02040503050406030204" pitchFamily="18" charset="0"/>
                <a:hlinkClick r:id="rId4"/>
              </a:rPr>
              <a:t>carbon footprint</a:t>
            </a:r>
            <a:r>
              <a:rPr lang="en-US" b="0" i="0" dirty="0">
                <a:solidFill>
                  <a:srgbClr val="282828"/>
                </a:solidFill>
                <a:effectLst/>
                <a:latin typeface="Cambria" panose="02040503050406030204" pitchFamily="18" charset="0"/>
                <a:ea typeface="Cambria" panose="02040503050406030204" pitchFamily="18" charset="0"/>
              </a:rPr>
              <a:t> — up from about 1.5% in 2007.</a:t>
            </a:r>
          </a:p>
          <a:p>
            <a:pPr marL="285750" indent="-285750" algn="just">
              <a:buFont typeface="Arial" panose="020B0604020202020204" pitchFamily="34" charset="0"/>
              <a:buChar char="•"/>
            </a:pPr>
            <a:r>
              <a:rPr lang="en-US" b="0" i="0" dirty="0">
                <a:solidFill>
                  <a:srgbClr val="282828"/>
                </a:solidFill>
                <a:effectLst/>
                <a:latin typeface="Cambria" panose="02040503050406030204" pitchFamily="18" charset="0"/>
                <a:ea typeface="Cambria" panose="02040503050406030204" pitchFamily="18" charset="0"/>
              </a:rPr>
              <a:t>The very development of software can be energy intensive. For example, consider what we learned when we trained an artificial intelligence (AI) model on a small, publicly available </a:t>
            </a:r>
            <a:r>
              <a:rPr lang="en-US" b="0" i="0" u="none" strike="noStrike" dirty="0">
                <a:solidFill>
                  <a:srgbClr val="282828"/>
                </a:solidFill>
                <a:effectLst/>
                <a:latin typeface="Cambria" panose="02040503050406030204" pitchFamily="18" charset="0"/>
                <a:ea typeface="Cambria" panose="02040503050406030204" pitchFamily="18" charset="0"/>
                <a:hlinkClick r:id="rId5"/>
              </a:rPr>
              <a:t>dataset of iris flowers</a:t>
            </a:r>
            <a:r>
              <a:rPr lang="en-US" b="0" i="0" dirty="0">
                <a:solidFill>
                  <a:srgbClr val="282828"/>
                </a:solidFill>
                <a:effectLst/>
                <a:latin typeface="Cambria" panose="02040503050406030204" pitchFamily="18" charset="0"/>
                <a:ea typeface="Cambria" panose="02040503050406030204" pitchFamily="18" charset="0"/>
              </a:rPr>
              <a:t>. The AI model achieved accuracy of 96.17% in classifying the flowers’ different species with only 964 joules of energy. The next 1.74%-point increase in accuracy required 2,815 joules of energy consumption. The last 0.08% incremental increase in accuracy took nearly 400% more energy than the first stage.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b="1" i="0" dirty="0">
                <a:solidFill>
                  <a:srgbClr val="4A4548"/>
                </a:solidFill>
                <a:effectLst/>
                <a:latin typeface="Cambria" panose="02040503050406030204" pitchFamily="18" charset="0"/>
                <a:ea typeface="Cambria" panose="02040503050406030204" pitchFamily="18" charset="0"/>
              </a:rPr>
              <a:t>Green Software Development</a:t>
            </a:r>
            <a:endParaRPr sz="1400" dirty="0">
              <a:latin typeface="Cambria" panose="02040503050406030204" pitchFamily="18" charset="0"/>
              <a:ea typeface="Cambria" panose="02040503050406030204" pitchFamily="18" charset="0"/>
            </a:endParaRPr>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3C3C3C"/>
                </a:solidFill>
                <a:effectLst/>
                <a:latin typeface="Cambria" panose="02040503050406030204" pitchFamily="18" charset="0"/>
                <a:ea typeface="Cambria" panose="02040503050406030204" pitchFamily="18" charset="0"/>
              </a:rPr>
              <a:t>Green IT is an umbrella term referring to environmentally sound IT hardware, software, systems, applications, and practices.  It encompasses three complementary approaches to improving environmental sustainability.</a:t>
            </a:r>
          </a:p>
          <a:p>
            <a:pPr marL="0" marR="0" lvl="0" indent="0" algn="l" rtl="0">
              <a:lnSpc>
                <a:spcPct val="100000"/>
              </a:lnSpc>
              <a:spcBef>
                <a:spcPts val="0"/>
              </a:spcBef>
              <a:spcAft>
                <a:spcPts val="0"/>
              </a:spcAft>
              <a:buClr>
                <a:srgbClr val="000000"/>
              </a:buClr>
              <a:buSzPts val="1400"/>
              <a:buFont typeface="Arial"/>
              <a:buNone/>
            </a:pPr>
            <a:endParaRPr lang="en-US" u="none" strike="noStrike" cap="none" dirty="0">
              <a:solidFill>
                <a:srgbClr val="3C3C3C"/>
              </a:solidFill>
              <a:latin typeface="Cambria" panose="02040503050406030204" pitchFamily="18" charset="0"/>
              <a:ea typeface="Cambria" panose="02040503050406030204" pitchFamily="18" charset="0"/>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dirty="0">
                <a:solidFill>
                  <a:srgbClr val="505050"/>
                </a:solidFill>
                <a:effectLst/>
                <a:latin typeface="Cambria" panose="02040503050406030204" pitchFamily="18" charset="0"/>
                <a:ea typeface="Cambria" panose="02040503050406030204" pitchFamily="18" charset="0"/>
              </a:rPr>
              <a:t>The way software is  designed, developed, and deployed can have a major impact on energy consumption. Accordingly, companies should include software in their sustainability efforts. They should articulate a strategy that guides trade-offs and allows for flexibility, review and refine the software development life cycle, and use “sustainable” software to make cloud-based data centers greener.</a:t>
            </a:r>
            <a:endParaRPr b="0" i="0" u="none" strike="noStrike" cap="none" dirty="0">
              <a:solidFill>
                <a:srgbClr val="000000"/>
              </a:solidFill>
              <a:latin typeface="Cambria" panose="02040503050406030204" pitchFamily="18" charset="0"/>
              <a:ea typeface="Cambria" panose="02040503050406030204" pitchFamily="18" charset="0"/>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rgbClr val="222222"/>
                </a:solidFill>
                <a:highlight>
                  <a:srgbClr val="FFFFFF"/>
                </a:highlight>
                <a:latin typeface="Cambria" panose="02040503050406030204" pitchFamily="18" charset="0"/>
                <a:ea typeface="Cambria" panose="02040503050406030204" pitchFamily="18" charset="0"/>
              </a:rPr>
              <a:t>Most common user </a:t>
            </a:r>
            <a:r>
              <a:rPr lang="en-US" sz="1400" dirty="0">
                <a:solidFill>
                  <a:srgbClr val="222222"/>
                </a:solidFill>
                <a:highlight>
                  <a:srgbClr val="FFFFFF"/>
                </a:highlight>
                <a:latin typeface="Cambria" panose="02040503050406030204" pitchFamily="18" charset="0"/>
                <a:ea typeface="Cambria" panose="02040503050406030204" pitchFamily="18" charset="0"/>
              </a:rPr>
              <a:t>adopter of Green Software Development</a:t>
            </a:r>
            <a:endParaRPr sz="1400" dirty="0">
              <a:latin typeface="Cambria" panose="02040503050406030204" pitchFamily="18" charset="0"/>
              <a:ea typeface="Cambria" panose="02040503050406030204" pitchFamily="18" charset="0"/>
            </a:endParaRPr>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b="0" i="0" dirty="0">
                <a:solidFill>
                  <a:srgbClr val="151515"/>
                </a:solidFill>
                <a:effectLst/>
                <a:latin typeface="Cambria" panose="02040503050406030204" pitchFamily="18" charset="0"/>
                <a:ea typeface="Cambria" panose="02040503050406030204" pitchFamily="18" charset="0"/>
              </a:rPr>
              <a:t>Different people try new products at varying speeds. For each product, we find consumption pioneers and early adopters. Other consumers adopt new products much later. Consumers pass through five stages in the process of adopting a new product.</a:t>
            </a:r>
          </a:p>
          <a:p>
            <a:pPr marL="0" marR="0" lvl="0" indent="0" algn="l" rtl="0">
              <a:lnSpc>
                <a:spcPct val="115000"/>
              </a:lnSpc>
              <a:spcBef>
                <a:spcPts val="1000"/>
              </a:spcBef>
              <a:spcAft>
                <a:spcPts val="0"/>
              </a:spcAft>
              <a:buClr>
                <a:srgbClr val="000000"/>
              </a:buClr>
              <a:buSzPts val="1400"/>
              <a:buFont typeface="Arial"/>
              <a:buNone/>
            </a:pPr>
            <a:endParaRPr lang="en-US" u="none" strike="noStrike" cap="none" dirty="0">
              <a:solidFill>
                <a:srgbClr val="151515"/>
              </a:solidFill>
              <a:latin typeface="Cambria" panose="02040503050406030204" pitchFamily="18" charset="0"/>
              <a:ea typeface="Cambria" panose="02040503050406030204" pitchFamily="18" charset="0"/>
              <a:cs typeface="Lato"/>
              <a:sym typeface="Lato"/>
            </a:endParaRPr>
          </a:p>
          <a:p>
            <a:pPr algn="l">
              <a:buFont typeface="+mj-lt"/>
              <a:buAutoNum type="arabicPeriod"/>
            </a:pPr>
            <a:r>
              <a:rPr lang="en-US" b="0" i="0" u="none" strike="noStrike" dirty="0">
                <a:solidFill>
                  <a:srgbClr val="CC0000"/>
                </a:solidFill>
                <a:effectLst/>
                <a:latin typeface="Cambria" panose="02040503050406030204" pitchFamily="18" charset="0"/>
                <a:ea typeface="Cambria" panose="02040503050406030204" pitchFamily="18" charset="0"/>
                <a:hlinkClick r:id="rId3"/>
              </a:rPr>
              <a:t>Innovators</a:t>
            </a:r>
            <a:endParaRPr lang="en-US" b="0" i="0" dirty="0">
              <a:solidFill>
                <a:srgbClr val="151515"/>
              </a:solidFill>
              <a:effectLst/>
              <a:latin typeface="Cambria" panose="02040503050406030204" pitchFamily="18" charset="0"/>
              <a:ea typeface="Cambria" panose="02040503050406030204" pitchFamily="18" charset="0"/>
            </a:endParaRPr>
          </a:p>
          <a:p>
            <a:pPr algn="l">
              <a:buFont typeface="+mj-lt"/>
              <a:buAutoNum type="arabicPeriod"/>
            </a:pPr>
            <a:r>
              <a:rPr lang="en-US" b="0" i="0" u="none" strike="noStrike" dirty="0">
                <a:solidFill>
                  <a:srgbClr val="CC0000"/>
                </a:solidFill>
                <a:effectLst/>
                <a:latin typeface="Cambria" panose="02040503050406030204" pitchFamily="18" charset="0"/>
                <a:ea typeface="Cambria" panose="02040503050406030204" pitchFamily="18" charset="0"/>
                <a:hlinkClick r:id="rId4"/>
              </a:rPr>
              <a:t>Early Adopters</a:t>
            </a:r>
            <a:endParaRPr lang="en-US" b="0" i="0" dirty="0">
              <a:solidFill>
                <a:srgbClr val="151515"/>
              </a:solidFill>
              <a:effectLst/>
              <a:latin typeface="Cambria" panose="02040503050406030204" pitchFamily="18" charset="0"/>
              <a:ea typeface="Cambria" panose="02040503050406030204" pitchFamily="18" charset="0"/>
            </a:endParaRPr>
          </a:p>
          <a:p>
            <a:pPr algn="l">
              <a:buFont typeface="+mj-lt"/>
              <a:buAutoNum type="arabicPeriod"/>
            </a:pPr>
            <a:r>
              <a:rPr lang="en-US" b="0" i="0" u="none" strike="noStrike" dirty="0">
                <a:solidFill>
                  <a:srgbClr val="CC0000"/>
                </a:solidFill>
                <a:effectLst/>
                <a:latin typeface="Cambria" panose="02040503050406030204" pitchFamily="18" charset="0"/>
                <a:ea typeface="Cambria" panose="02040503050406030204" pitchFamily="18" charset="0"/>
                <a:hlinkClick r:id="rId5"/>
              </a:rPr>
              <a:t>Early Majority</a:t>
            </a:r>
            <a:endParaRPr lang="en-US" b="0" i="0" dirty="0">
              <a:solidFill>
                <a:srgbClr val="151515"/>
              </a:solidFill>
              <a:effectLst/>
              <a:latin typeface="Cambria" panose="02040503050406030204" pitchFamily="18" charset="0"/>
              <a:ea typeface="Cambria" panose="02040503050406030204" pitchFamily="18" charset="0"/>
            </a:endParaRPr>
          </a:p>
          <a:p>
            <a:pPr algn="l">
              <a:buFont typeface="+mj-lt"/>
              <a:buAutoNum type="arabicPeriod"/>
            </a:pPr>
            <a:r>
              <a:rPr lang="en-US" b="0" i="0" u="none" strike="noStrike" dirty="0">
                <a:solidFill>
                  <a:srgbClr val="CC0000"/>
                </a:solidFill>
                <a:effectLst/>
                <a:latin typeface="Cambria" panose="02040503050406030204" pitchFamily="18" charset="0"/>
                <a:ea typeface="Cambria" panose="02040503050406030204" pitchFamily="18" charset="0"/>
                <a:hlinkClick r:id="rId6"/>
              </a:rPr>
              <a:t>Late Majority</a:t>
            </a:r>
            <a:endParaRPr lang="en-US" b="0" i="0" dirty="0">
              <a:solidFill>
                <a:srgbClr val="151515"/>
              </a:solidFill>
              <a:effectLst/>
              <a:latin typeface="Cambria" panose="02040503050406030204" pitchFamily="18" charset="0"/>
              <a:ea typeface="Cambria" panose="02040503050406030204" pitchFamily="18" charset="0"/>
            </a:endParaRPr>
          </a:p>
          <a:p>
            <a:pPr algn="l">
              <a:buFont typeface="+mj-lt"/>
              <a:buAutoNum type="arabicPeriod"/>
            </a:pPr>
            <a:r>
              <a:rPr lang="en-US" b="0" i="0" u="none" strike="noStrike" dirty="0">
                <a:solidFill>
                  <a:srgbClr val="CC0000"/>
                </a:solidFill>
                <a:effectLst/>
                <a:latin typeface="Cambria" panose="02040503050406030204" pitchFamily="18" charset="0"/>
                <a:ea typeface="Cambria" panose="02040503050406030204" pitchFamily="18" charset="0"/>
                <a:hlinkClick r:id="rId7"/>
              </a:rPr>
              <a:t>Laggards</a:t>
            </a:r>
            <a:endParaRPr lang="en-US" b="0" i="0" u="none" strike="noStrike" dirty="0">
              <a:solidFill>
                <a:srgbClr val="CC0000"/>
              </a:solidFill>
              <a:effectLst/>
              <a:latin typeface="Cambria" panose="02040503050406030204" pitchFamily="18" charset="0"/>
              <a:ea typeface="Cambria" panose="02040503050406030204" pitchFamily="18" charset="0"/>
            </a:endParaRPr>
          </a:p>
          <a:p>
            <a:pPr algn="l">
              <a:buFont typeface="+mj-lt"/>
              <a:buAutoNum type="arabicPeriod"/>
            </a:pPr>
            <a:endParaRPr lang="en-US" dirty="0">
              <a:solidFill>
                <a:srgbClr val="CC0000"/>
              </a:solidFill>
              <a:latin typeface="Cambria" panose="02040503050406030204" pitchFamily="18" charset="0"/>
              <a:ea typeface="Cambria" panose="02040503050406030204" pitchFamily="18" charset="0"/>
            </a:endParaRPr>
          </a:p>
          <a:p>
            <a:pPr algn="l"/>
            <a:endParaRPr lang="en-US" b="0" i="0" dirty="0">
              <a:solidFill>
                <a:srgbClr val="151515"/>
              </a:solidFill>
              <a:effectLst/>
              <a:latin typeface="Cambria" panose="02040503050406030204" pitchFamily="18" charset="0"/>
              <a:ea typeface="Cambria" panose="02040503050406030204" pitchFamily="18" charset="0"/>
            </a:endParaRPr>
          </a:p>
          <a:p>
            <a:pPr marL="0" marR="0" lvl="0" indent="0" algn="l" rtl="0">
              <a:lnSpc>
                <a:spcPct val="115000"/>
              </a:lnSpc>
              <a:spcBef>
                <a:spcPts val="1000"/>
              </a:spcBef>
              <a:spcAft>
                <a:spcPts val="0"/>
              </a:spcAft>
              <a:buClr>
                <a:srgbClr val="000000"/>
              </a:buClr>
              <a:buSzPts val="1400"/>
              <a:buFont typeface="Arial"/>
              <a:buNone/>
            </a:pPr>
            <a:endParaRPr b="0" i="0" u="none" strike="noStrike" cap="none" dirty="0">
              <a:solidFill>
                <a:srgbClr val="000000"/>
              </a:solidFill>
              <a:latin typeface="Cambria" panose="02040503050406030204" pitchFamily="18" charset="0"/>
              <a:ea typeface="Cambria" panose="02040503050406030204" pitchFamily="18" charset="0"/>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8"/>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dirty="0">
                <a:solidFill>
                  <a:srgbClr val="222222"/>
                </a:solidFill>
                <a:highlight>
                  <a:srgbClr val="FFFFFF"/>
                </a:highlight>
                <a:latin typeface="Cambria" panose="02040503050406030204" pitchFamily="18" charset="0"/>
                <a:ea typeface="Cambria" panose="02040503050406030204" pitchFamily="18" charset="0"/>
              </a:rPr>
              <a:t>5 phase of </a:t>
            </a:r>
            <a:r>
              <a:rPr lang="en-US" sz="1800" dirty="0">
                <a:solidFill>
                  <a:srgbClr val="222222"/>
                </a:solidFill>
                <a:highlight>
                  <a:srgbClr val="FFFFFF"/>
                </a:highlight>
                <a:latin typeface="Cambria" panose="02040503050406030204" pitchFamily="18" charset="0"/>
                <a:ea typeface="Cambria" panose="02040503050406030204" pitchFamily="18" charset="0"/>
              </a:rPr>
              <a:t> Green Software Development</a:t>
            </a:r>
            <a:endParaRPr sz="1800" dirty="0">
              <a:latin typeface="Cambria" panose="02040503050406030204" pitchFamily="18" charset="0"/>
              <a:ea typeface="Cambria" panose="02040503050406030204" pitchFamily="18" charset="0"/>
            </a:endParaRPr>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b="0" i="0" dirty="0">
                <a:solidFill>
                  <a:srgbClr val="151515"/>
                </a:solidFill>
                <a:effectLst/>
                <a:latin typeface="-apple-system"/>
              </a:rPr>
              <a:t>Different people try new products at varying speeds. For each product, we find consumption pioneers and early adopters. Other consumers adopt new products much later. Consumers pass through five stages in the process of adopting a new product.</a:t>
            </a:r>
          </a:p>
          <a:p>
            <a:pPr marL="0" marR="0" lvl="0" indent="0" algn="l" rtl="0">
              <a:lnSpc>
                <a:spcPct val="115000"/>
              </a:lnSpc>
              <a:spcBef>
                <a:spcPts val="1000"/>
              </a:spcBef>
              <a:spcAft>
                <a:spcPts val="0"/>
              </a:spcAft>
              <a:buClr>
                <a:srgbClr val="000000"/>
              </a:buClr>
              <a:buSzPts val="1400"/>
              <a:buFont typeface="Arial"/>
              <a:buNone/>
            </a:pPr>
            <a:endParaRPr lang="en-US" sz="1200" u="none" strike="noStrike" cap="none" dirty="0">
              <a:solidFill>
                <a:srgbClr val="151515"/>
              </a:solidFill>
              <a:latin typeface="-apple-system"/>
              <a:ea typeface="Lato"/>
              <a:cs typeface="Lato"/>
              <a:sym typeface="Lato"/>
            </a:endParaRPr>
          </a:p>
          <a:p>
            <a:pPr algn="l">
              <a:buFont typeface="+mj-lt"/>
              <a:buAutoNum type="arabicPeriod"/>
            </a:pPr>
            <a:r>
              <a:rPr lang="en-US" sz="1600" b="0" i="0" u="none" strike="noStrike" dirty="0">
                <a:solidFill>
                  <a:srgbClr val="CC0000"/>
                </a:solidFill>
                <a:effectLst/>
                <a:latin typeface="-apple-system"/>
                <a:hlinkClick r:id="rId3"/>
              </a:rPr>
              <a:t>Innovators</a:t>
            </a:r>
            <a:endParaRPr lang="en-US" sz="1600" b="0" i="0" dirty="0">
              <a:solidFill>
                <a:srgbClr val="151515"/>
              </a:solidFill>
              <a:effectLst/>
              <a:latin typeface="-apple-system"/>
            </a:endParaRPr>
          </a:p>
          <a:p>
            <a:pPr algn="l">
              <a:buFont typeface="+mj-lt"/>
              <a:buAutoNum type="arabicPeriod"/>
            </a:pPr>
            <a:r>
              <a:rPr lang="en-US" sz="1600" b="0" i="0" u="none" strike="noStrike" dirty="0">
                <a:solidFill>
                  <a:srgbClr val="CC0000"/>
                </a:solidFill>
                <a:effectLst/>
                <a:latin typeface="-apple-system"/>
                <a:hlinkClick r:id="rId4"/>
              </a:rPr>
              <a:t>Early Adopters</a:t>
            </a:r>
            <a:endParaRPr lang="en-US" sz="1600" b="0" i="0" dirty="0">
              <a:solidFill>
                <a:srgbClr val="151515"/>
              </a:solidFill>
              <a:effectLst/>
              <a:latin typeface="-apple-system"/>
            </a:endParaRPr>
          </a:p>
          <a:p>
            <a:pPr algn="l">
              <a:buFont typeface="+mj-lt"/>
              <a:buAutoNum type="arabicPeriod"/>
            </a:pPr>
            <a:r>
              <a:rPr lang="en-US" sz="1600" b="0" i="0" u="none" strike="noStrike" dirty="0">
                <a:solidFill>
                  <a:srgbClr val="CC0000"/>
                </a:solidFill>
                <a:effectLst/>
                <a:latin typeface="-apple-system"/>
                <a:hlinkClick r:id="rId5"/>
              </a:rPr>
              <a:t>Early Majority</a:t>
            </a:r>
            <a:endParaRPr lang="en-US" sz="1600" b="0" i="0" dirty="0">
              <a:solidFill>
                <a:srgbClr val="151515"/>
              </a:solidFill>
              <a:effectLst/>
              <a:latin typeface="-apple-system"/>
            </a:endParaRPr>
          </a:p>
          <a:p>
            <a:pPr algn="l">
              <a:buFont typeface="+mj-lt"/>
              <a:buAutoNum type="arabicPeriod"/>
            </a:pPr>
            <a:r>
              <a:rPr lang="en-US" sz="1600" b="0" i="0" u="none" strike="noStrike" dirty="0">
                <a:solidFill>
                  <a:srgbClr val="CC0000"/>
                </a:solidFill>
                <a:effectLst/>
                <a:latin typeface="-apple-system"/>
                <a:hlinkClick r:id="rId6"/>
              </a:rPr>
              <a:t>Late Majority</a:t>
            </a:r>
            <a:endParaRPr lang="en-US" sz="1600" b="0" i="0" dirty="0">
              <a:solidFill>
                <a:srgbClr val="151515"/>
              </a:solidFill>
              <a:effectLst/>
              <a:latin typeface="-apple-system"/>
            </a:endParaRPr>
          </a:p>
          <a:p>
            <a:pPr algn="l">
              <a:buFont typeface="+mj-lt"/>
              <a:buAutoNum type="arabicPeriod"/>
            </a:pPr>
            <a:r>
              <a:rPr lang="en-US" sz="1600" b="0" i="0" u="none" strike="noStrike" dirty="0">
                <a:solidFill>
                  <a:srgbClr val="CC0000"/>
                </a:solidFill>
                <a:effectLst/>
                <a:latin typeface="-apple-system"/>
                <a:hlinkClick r:id="rId7"/>
              </a:rPr>
              <a:t>Laggards</a:t>
            </a:r>
            <a:endParaRPr lang="en-US" sz="1600" b="0" i="0" u="none" strike="noStrike" dirty="0">
              <a:solidFill>
                <a:srgbClr val="CC0000"/>
              </a:solidFill>
              <a:effectLst/>
              <a:latin typeface="-apple-system"/>
            </a:endParaRPr>
          </a:p>
          <a:p>
            <a:pPr algn="l">
              <a:buFont typeface="+mj-lt"/>
              <a:buAutoNum type="arabicPeriod"/>
            </a:pPr>
            <a:endParaRPr lang="en-US" sz="1600" dirty="0">
              <a:solidFill>
                <a:srgbClr val="CC0000"/>
              </a:solidFill>
              <a:latin typeface="-apple-system"/>
            </a:endParaRPr>
          </a:p>
          <a:p>
            <a:pPr algn="l"/>
            <a:endParaRPr lang="en-US" sz="1600" b="0" i="0" dirty="0">
              <a:solidFill>
                <a:srgbClr val="151515"/>
              </a:solidFill>
              <a:effectLst/>
              <a:latin typeface="-apple-system"/>
            </a:endParaRPr>
          </a:p>
          <a:p>
            <a:pPr marL="0" marR="0" lvl="0" indent="0" algn="l" rtl="0">
              <a:lnSpc>
                <a:spcPct val="115000"/>
              </a:lnSpc>
              <a:spcBef>
                <a:spcPts val="100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8"/>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611792B4-9D3B-2917-35B0-ED40FD4A9CFE}"/>
              </a:ext>
            </a:extLst>
          </p:cNvPr>
          <p:cNvPicPr>
            <a:picLocks noChangeAspect="1"/>
          </p:cNvPicPr>
          <p:nvPr/>
        </p:nvPicPr>
        <p:blipFill>
          <a:blip r:embed="rId9"/>
          <a:stretch>
            <a:fillRect/>
          </a:stretch>
        </p:blipFill>
        <p:spPr>
          <a:xfrm>
            <a:off x="329982" y="616666"/>
            <a:ext cx="8484036" cy="3892750"/>
          </a:xfrm>
          <a:prstGeom prst="rect">
            <a:avLst/>
          </a:prstGeom>
        </p:spPr>
      </p:pic>
    </p:spTree>
    <p:extLst>
      <p:ext uri="{BB962C8B-B14F-4D97-AF65-F5344CB8AC3E}">
        <p14:creationId xmlns:p14="http://schemas.microsoft.com/office/powerpoint/2010/main" val="342512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79435" y="96778"/>
            <a:ext cx="8985130" cy="4647482"/>
          </a:xfrm>
          <a:prstGeom prst="rect">
            <a:avLst/>
          </a:prstGeom>
          <a:noFill/>
          <a:ln>
            <a:noFill/>
          </a:ln>
        </p:spPr>
        <p:txBody>
          <a:bodyPr spcFirstLastPara="1" wrap="square" lIns="91425" tIns="91425" rIns="91425" bIns="91425" anchor="t" anchorCtr="0">
            <a:noAutofit/>
          </a:bodyPr>
          <a:lstStyle/>
          <a:p>
            <a:r>
              <a:rPr lang="en-US" b="1" i="0" dirty="0">
                <a:solidFill>
                  <a:srgbClr val="151515"/>
                </a:solidFill>
                <a:effectLst/>
                <a:latin typeface="-apple-system"/>
              </a:rPr>
              <a:t>1. Innovators: The Risk Takers - </a:t>
            </a:r>
            <a:r>
              <a:rPr lang="en-US" b="0" i="0" dirty="0">
                <a:solidFill>
                  <a:srgbClr val="151515"/>
                </a:solidFill>
                <a:effectLst/>
                <a:latin typeface="-apple-system"/>
              </a:rPr>
              <a:t>The first users of the new product are called innovators.</a:t>
            </a:r>
            <a:endParaRPr lang="en-US" b="1" i="0" dirty="0">
              <a:solidFill>
                <a:srgbClr val="151515"/>
              </a:solidFill>
              <a:effectLst/>
              <a:latin typeface="-apple-system"/>
            </a:endParaRPr>
          </a:p>
          <a:p>
            <a:r>
              <a:rPr lang="en-US" b="0" i="0" dirty="0">
                <a:solidFill>
                  <a:srgbClr val="151515"/>
                </a:solidFill>
                <a:effectLst/>
                <a:latin typeface="-apple-system"/>
              </a:rPr>
              <a:t>Innovators are venturesome – They are willing to try new products at some risk.</a:t>
            </a:r>
          </a:p>
          <a:p>
            <a:endParaRPr lang="en-US" dirty="0">
              <a:solidFill>
                <a:srgbClr val="151515"/>
              </a:solidFill>
              <a:latin typeface="-apple-system"/>
            </a:endParaRPr>
          </a:p>
          <a:p>
            <a:pPr algn="l"/>
            <a:r>
              <a:rPr lang="en-US" b="1" i="0" dirty="0">
                <a:solidFill>
                  <a:srgbClr val="151515"/>
                </a:solidFill>
                <a:effectLst/>
                <a:latin typeface="-apple-system"/>
              </a:rPr>
              <a:t>2. Early Adopters: The Opinion Leaders - </a:t>
            </a:r>
            <a:r>
              <a:rPr lang="en-US" b="0" i="0" dirty="0">
                <a:solidFill>
                  <a:srgbClr val="151515"/>
                </a:solidFill>
                <a:effectLst/>
                <a:latin typeface="-apple-system"/>
              </a:rPr>
              <a:t>Early adopters are guided by respect. They are opinion leaders in their communities and adopt new products early but </a:t>
            </a:r>
            <a:r>
              <a:rPr lang="en-US" b="0" i="0" dirty="0" err="1">
                <a:solidFill>
                  <a:srgbClr val="151515"/>
                </a:solidFill>
                <a:effectLst/>
                <a:latin typeface="-apple-system"/>
              </a:rPr>
              <a:t>carefully.Early</a:t>
            </a:r>
            <a:r>
              <a:rPr lang="en-US" b="0" i="0" dirty="0">
                <a:solidFill>
                  <a:srgbClr val="151515"/>
                </a:solidFill>
                <a:effectLst/>
                <a:latin typeface="-apple-system"/>
              </a:rPr>
              <a:t> adopters make up 13.5% of the total purchasers. Although they do not move as quickly as innovators, they try a new product early in its life cycle without waiting for many people to accept it.</a:t>
            </a:r>
          </a:p>
          <a:p>
            <a:pPr algn="l"/>
            <a:endParaRPr lang="en-US" dirty="0">
              <a:solidFill>
                <a:srgbClr val="151515"/>
              </a:solidFill>
              <a:latin typeface="-apple-system"/>
            </a:endParaRPr>
          </a:p>
          <a:p>
            <a:pPr algn="l"/>
            <a:r>
              <a:rPr lang="en-US" b="1" i="0" dirty="0">
                <a:solidFill>
                  <a:srgbClr val="151515"/>
                </a:solidFill>
                <a:effectLst/>
                <a:latin typeface="-apple-system"/>
              </a:rPr>
              <a:t>3. Early Majority: The Cautious Adopters - </a:t>
            </a:r>
            <a:r>
              <a:rPr lang="en-US" b="0" i="0" dirty="0">
                <a:solidFill>
                  <a:srgbClr val="151515"/>
                </a:solidFill>
                <a:effectLst/>
                <a:latin typeface="-apple-system"/>
              </a:rPr>
              <a:t>The early majority are deliberated. Although they are rarely leaders, they adopt a new product before the average person. They account for the next 34% to enter the market. They are distinctly different from the previous two groups of buyers – innovators and early adopters.</a:t>
            </a:r>
          </a:p>
          <a:p>
            <a:pPr algn="l"/>
            <a:endParaRPr lang="en-US" dirty="0">
              <a:solidFill>
                <a:srgbClr val="151515"/>
              </a:solidFill>
              <a:latin typeface="-apple-system"/>
            </a:endParaRPr>
          </a:p>
          <a:p>
            <a:pPr algn="l"/>
            <a:r>
              <a:rPr lang="en-US" b="1" i="0" dirty="0">
                <a:solidFill>
                  <a:srgbClr val="151515"/>
                </a:solidFill>
                <a:effectLst/>
                <a:latin typeface="-apple-system"/>
              </a:rPr>
              <a:t>4. Late Majority: The Skeptics - </a:t>
            </a:r>
            <a:r>
              <a:rPr lang="en-US" b="0" i="0" dirty="0">
                <a:solidFill>
                  <a:srgbClr val="151515"/>
                </a:solidFill>
                <a:effectLst/>
                <a:latin typeface="-apple-system"/>
              </a:rPr>
              <a:t>The late majority are skeptical. They adopt an innovation only after a majority of people have tried it. This group comprises another 34% of the total market. This group sees even more risk in new products than do those in the early majority.</a:t>
            </a:r>
          </a:p>
          <a:p>
            <a:pPr algn="l"/>
            <a:endParaRPr lang="en-US" b="0" i="0" dirty="0">
              <a:solidFill>
                <a:srgbClr val="151515"/>
              </a:solidFill>
              <a:effectLst/>
              <a:latin typeface="-apple-system"/>
            </a:endParaRPr>
          </a:p>
          <a:p>
            <a:pPr algn="l"/>
            <a:r>
              <a:rPr lang="en-US" b="1" i="0" dirty="0">
                <a:solidFill>
                  <a:srgbClr val="151515"/>
                </a:solidFill>
                <a:effectLst/>
                <a:latin typeface="-apple-system"/>
              </a:rPr>
              <a:t>5. Laggards: The Last to Try New Products, Tradition-Bound Adopters - </a:t>
            </a:r>
            <a:r>
              <a:rPr lang="en-US" b="0" i="0" dirty="0">
                <a:solidFill>
                  <a:srgbClr val="151515"/>
                </a:solidFill>
                <a:effectLst/>
                <a:latin typeface="-apple-system"/>
              </a:rPr>
              <a:t>Laggards are tradition-bound. They are suspicious only when it has become something of a tradition itself. The last group of buyers makes up the last 16% make their purchases. They are the individuals, households, or organizations that resist or never adopt the new product. The most distinguishing characteristic of this group is their highly traditional buying patterns.</a:t>
            </a:r>
          </a:p>
          <a:p>
            <a:pPr algn="l"/>
            <a:endParaRPr lang="en-US" b="0" i="0" dirty="0">
              <a:solidFill>
                <a:srgbClr val="151515"/>
              </a:solidFill>
              <a:effectLst/>
              <a:latin typeface="-apple-system"/>
            </a:endParaRPr>
          </a:p>
          <a:p>
            <a:pPr algn="l"/>
            <a:endParaRPr lang="en-US" dirty="0">
              <a:solidFill>
                <a:srgbClr val="151515"/>
              </a:solidFill>
              <a:latin typeface="-apple-system"/>
            </a:endParaRPr>
          </a:p>
          <a:p>
            <a:pPr algn="l"/>
            <a:endParaRPr lang="en-US" b="0" i="0" dirty="0">
              <a:solidFill>
                <a:srgbClr val="151515"/>
              </a:solidFill>
              <a:effectLst/>
              <a:latin typeface="-apple-system"/>
            </a:endParaRPr>
          </a:p>
          <a:p>
            <a:pPr algn="l"/>
            <a:endParaRPr lang="en-US" b="0" i="0" dirty="0">
              <a:solidFill>
                <a:srgbClr val="151515"/>
              </a:solidFill>
              <a:effectLst/>
              <a:latin typeface="-apple-system"/>
            </a:endParaRPr>
          </a:p>
          <a:p>
            <a:pPr algn="l"/>
            <a:endParaRPr lang="en-US" b="0" i="0" dirty="0">
              <a:solidFill>
                <a:srgbClr val="151515"/>
              </a:solidFill>
              <a:effectLst/>
              <a:latin typeface="-apple-system"/>
            </a:endParaRPr>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1227500"/>
            <a:ext cx="8238600" cy="3414300"/>
          </a:xfrm>
          <a:prstGeom prst="rect">
            <a:avLst/>
          </a:prstGeom>
          <a:noFill/>
          <a:ln>
            <a:noFill/>
          </a:ln>
        </p:spPr>
        <p:txBody>
          <a:bodyPr spcFirstLastPara="1" wrap="square" lIns="91425" tIns="91425" rIns="91425" bIns="91425" anchor="t" anchorCtr="0">
            <a:noAutofit/>
          </a:bodyPr>
          <a:lstStyle/>
          <a:p>
            <a:pPr algn="l"/>
            <a:r>
              <a:rPr lang="en-US" b="1" i="0" dirty="0">
                <a:solidFill>
                  <a:srgbClr val="252530"/>
                </a:solidFill>
                <a:effectLst/>
                <a:latin typeface="Cambria" panose="02040503050406030204" pitchFamily="18" charset="0"/>
                <a:ea typeface="Cambria" panose="02040503050406030204" pitchFamily="18" charset="0"/>
              </a:rPr>
              <a:t>Here we are mentioning Top 10 Alternatives &amp; Competitors to Green Software Development</a:t>
            </a:r>
          </a:p>
          <a:p>
            <a:pPr algn="l"/>
            <a:endParaRPr lang="en-US" b="1" i="0" dirty="0">
              <a:solidFill>
                <a:srgbClr val="252530"/>
              </a:solidFill>
              <a:effectLst/>
              <a:latin typeface="Cambria" panose="02040503050406030204" pitchFamily="18" charset="0"/>
              <a:ea typeface="Cambria" panose="02040503050406030204" pitchFamily="18" charset="0"/>
            </a:endParaRPr>
          </a:p>
          <a:p>
            <a:pPr marL="342900" indent="-342900" algn="l">
              <a:buAutoNum type="arabicPeriod"/>
            </a:pPr>
            <a:r>
              <a:rPr lang="en-US" dirty="0">
                <a:solidFill>
                  <a:srgbClr val="252530"/>
                </a:solidFill>
                <a:latin typeface="Cambria" panose="02040503050406030204" pitchFamily="18" charset="0"/>
                <a:ea typeface="Cambria" panose="02040503050406030204" pitchFamily="18" charset="0"/>
              </a:rPr>
              <a:t>Capital Numbers</a:t>
            </a:r>
          </a:p>
          <a:p>
            <a:pPr marL="342900" indent="-342900" algn="l">
              <a:buAutoNum type="arabicPeriod"/>
            </a:pPr>
            <a:r>
              <a:rPr lang="en-US" i="0" dirty="0" err="1">
                <a:solidFill>
                  <a:srgbClr val="252530"/>
                </a:solidFill>
                <a:effectLst/>
                <a:latin typeface="Cambria" panose="02040503050406030204" pitchFamily="18" charset="0"/>
                <a:ea typeface="Cambria" panose="02040503050406030204" pitchFamily="18" charset="0"/>
              </a:rPr>
              <a:t>Trigma</a:t>
            </a:r>
            <a:endParaRPr lang="en-US" i="0" dirty="0">
              <a:solidFill>
                <a:srgbClr val="252530"/>
              </a:solidFill>
              <a:effectLst/>
              <a:latin typeface="Cambria" panose="02040503050406030204" pitchFamily="18" charset="0"/>
              <a:ea typeface="Cambria" panose="02040503050406030204" pitchFamily="18" charset="0"/>
            </a:endParaRPr>
          </a:p>
          <a:p>
            <a:pPr marL="342900" indent="-342900" algn="l">
              <a:buAutoNum type="arabicPeriod"/>
            </a:pPr>
            <a:r>
              <a:rPr lang="en-US" dirty="0">
                <a:solidFill>
                  <a:srgbClr val="252530"/>
                </a:solidFill>
                <a:latin typeface="Cambria" panose="02040503050406030204" pitchFamily="18" charset="0"/>
                <a:ea typeface="Cambria" panose="02040503050406030204" pitchFamily="18" charset="0"/>
              </a:rPr>
              <a:t>G2 Deals</a:t>
            </a:r>
          </a:p>
          <a:p>
            <a:pPr marL="342900" indent="-342900" algn="l">
              <a:buAutoNum type="arabicPeriod"/>
            </a:pPr>
            <a:r>
              <a:rPr lang="en-US" i="0" dirty="0" err="1">
                <a:solidFill>
                  <a:srgbClr val="252530"/>
                </a:solidFill>
                <a:effectLst/>
                <a:latin typeface="Cambria" panose="02040503050406030204" pitchFamily="18" charset="0"/>
                <a:ea typeface="Cambria" panose="02040503050406030204" pitchFamily="18" charset="0"/>
              </a:rPr>
              <a:t>WeLoveNoCode</a:t>
            </a:r>
            <a:endParaRPr lang="en-US" i="0" dirty="0">
              <a:solidFill>
                <a:srgbClr val="252530"/>
              </a:solidFill>
              <a:effectLst/>
              <a:latin typeface="Cambria" panose="02040503050406030204" pitchFamily="18" charset="0"/>
              <a:ea typeface="Cambria" panose="02040503050406030204" pitchFamily="18" charset="0"/>
            </a:endParaRPr>
          </a:p>
          <a:p>
            <a:pPr marL="342900" indent="-342900" algn="l">
              <a:buAutoNum type="arabicPeriod"/>
            </a:pPr>
            <a:r>
              <a:rPr lang="en-US" dirty="0" err="1">
                <a:solidFill>
                  <a:srgbClr val="252530"/>
                </a:solidFill>
                <a:latin typeface="Cambria" panose="02040503050406030204" pitchFamily="18" charset="0"/>
                <a:ea typeface="Cambria" panose="02040503050406030204" pitchFamily="18" charset="0"/>
              </a:rPr>
              <a:t>Vates</a:t>
            </a:r>
            <a:endParaRPr lang="en-US" dirty="0">
              <a:solidFill>
                <a:srgbClr val="252530"/>
              </a:solidFill>
              <a:latin typeface="Cambria" panose="02040503050406030204" pitchFamily="18" charset="0"/>
              <a:ea typeface="Cambria" panose="02040503050406030204" pitchFamily="18" charset="0"/>
            </a:endParaRPr>
          </a:p>
          <a:p>
            <a:pPr marL="342900" indent="-342900" algn="l">
              <a:buAutoNum type="arabicPeriod"/>
            </a:pPr>
            <a:r>
              <a:rPr lang="en-US" i="0" dirty="0">
                <a:solidFill>
                  <a:srgbClr val="252530"/>
                </a:solidFill>
                <a:effectLst/>
                <a:latin typeface="Cambria" panose="02040503050406030204" pitchFamily="18" charset="0"/>
                <a:ea typeface="Cambria" panose="02040503050406030204" pitchFamily="18" charset="0"/>
              </a:rPr>
              <a:t>Net Solutions</a:t>
            </a:r>
          </a:p>
          <a:p>
            <a:pPr marL="342900" indent="-342900" algn="l">
              <a:buAutoNum type="arabicPeriod"/>
            </a:pPr>
            <a:r>
              <a:rPr lang="en-US" dirty="0" err="1">
                <a:solidFill>
                  <a:srgbClr val="252530"/>
                </a:solidFill>
                <a:latin typeface="Cambria" panose="02040503050406030204" pitchFamily="18" charset="0"/>
                <a:ea typeface="Cambria" panose="02040503050406030204" pitchFamily="18" charset="0"/>
              </a:rPr>
              <a:t>Brancosoft</a:t>
            </a:r>
            <a:endParaRPr lang="en-US" dirty="0">
              <a:solidFill>
                <a:srgbClr val="252530"/>
              </a:solidFill>
              <a:latin typeface="Cambria" panose="02040503050406030204" pitchFamily="18" charset="0"/>
              <a:ea typeface="Cambria" panose="02040503050406030204" pitchFamily="18" charset="0"/>
            </a:endParaRPr>
          </a:p>
          <a:p>
            <a:pPr marL="342900" indent="-342900" algn="l">
              <a:buAutoNum type="arabicPeriod"/>
            </a:pPr>
            <a:r>
              <a:rPr lang="en-US" i="0" dirty="0">
                <a:solidFill>
                  <a:srgbClr val="252530"/>
                </a:solidFill>
                <a:effectLst/>
                <a:latin typeface="Cambria" panose="02040503050406030204" pitchFamily="18" charset="0"/>
                <a:ea typeface="Cambria" panose="02040503050406030204" pitchFamily="18" charset="0"/>
              </a:rPr>
              <a:t>C2C</a:t>
            </a:r>
          </a:p>
          <a:p>
            <a:pPr marL="342900" indent="-342900" algn="l">
              <a:buAutoNum type="arabicPeriod"/>
            </a:pPr>
            <a:r>
              <a:rPr lang="en-US" dirty="0" err="1">
                <a:solidFill>
                  <a:srgbClr val="252530"/>
                </a:solidFill>
                <a:latin typeface="Cambria" panose="02040503050406030204" pitchFamily="18" charset="0"/>
                <a:ea typeface="Cambria" panose="02040503050406030204" pitchFamily="18" charset="0"/>
              </a:rPr>
              <a:t>Glorium</a:t>
            </a:r>
            <a:r>
              <a:rPr lang="en-US" dirty="0">
                <a:solidFill>
                  <a:srgbClr val="252530"/>
                </a:solidFill>
                <a:latin typeface="Cambria" panose="02040503050406030204" pitchFamily="18" charset="0"/>
                <a:ea typeface="Cambria" panose="02040503050406030204" pitchFamily="18" charset="0"/>
              </a:rPr>
              <a:t> Technologies</a:t>
            </a:r>
          </a:p>
          <a:p>
            <a:pPr marL="342900" indent="-342900" algn="l">
              <a:buAutoNum type="arabicPeriod"/>
            </a:pPr>
            <a:r>
              <a:rPr lang="en-US" i="0" dirty="0" err="1">
                <a:solidFill>
                  <a:srgbClr val="252530"/>
                </a:solidFill>
                <a:effectLst/>
                <a:latin typeface="Cambria" panose="02040503050406030204" pitchFamily="18" charset="0"/>
                <a:ea typeface="Cambria" panose="02040503050406030204" pitchFamily="18" charset="0"/>
              </a:rPr>
              <a:t>MobiDev</a:t>
            </a:r>
            <a:endParaRPr lang="en-US" i="0" dirty="0">
              <a:solidFill>
                <a:srgbClr val="252530"/>
              </a:solidFill>
              <a:effectLst/>
              <a:latin typeface="Cambria" panose="02040503050406030204" pitchFamily="18" charset="0"/>
              <a:ea typeface="Cambria" panose="02040503050406030204" pitchFamily="18"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i="0" u="none" strike="noStrike" cap="none" dirty="0">
                <a:solidFill>
                  <a:srgbClr val="222222"/>
                </a:solidFill>
                <a:highlight>
                  <a:srgbClr val="FFFFFF"/>
                </a:highlight>
                <a:latin typeface="Cambria" panose="02040503050406030204" pitchFamily="18" charset="0"/>
                <a:ea typeface="Cambria" panose="02040503050406030204" pitchFamily="18" charset="0"/>
                <a:sym typeface="Lato"/>
              </a:rPr>
              <a:t>A</a:t>
            </a:r>
            <a:r>
              <a:rPr lang="en" sz="1400" i="0" u="none" strike="noStrike" cap="none" dirty="0">
                <a:solidFill>
                  <a:srgbClr val="222222"/>
                </a:solidFill>
                <a:highlight>
                  <a:srgbClr val="FFFFFF"/>
                </a:highlight>
                <a:latin typeface="Cambria" panose="02040503050406030204" pitchFamily="18" charset="0"/>
                <a:ea typeface="Cambria" panose="02040503050406030204" pitchFamily="18" charset="0"/>
                <a:sym typeface="Lato"/>
              </a:rPr>
              <a:t>lternatives or competitive of </a:t>
            </a:r>
            <a:r>
              <a:rPr lang="en-US" sz="1400" i="0" u="none" strike="noStrike" cap="none" dirty="0">
                <a:solidFill>
                  <a:srgbClr val="222222"/>
                </a:solidFill>
                <a:highlight>
                  <a:srgbClr val="FFFFFF"/>
                </a:highlight>
                <a:latin typeface="Cambria" panose="02040503050406030204" pitchFamily="18" charset="0"/>
                <a:ea typeface="Cambria" panose="02040503050406030204" pitchFamily="18" charset="0"/>
                <a:sym typeface="Lato"/>
              </a:rPr>
              <a:t>Green Software Development </a:t>
            </a:r>
            <a:endParaRPr sz="1400" dirty="0">
              <a:latin typeface="Cambria" panose="02040503050406030204" pitchFamily="18" charset="0"/>
              <a:ea typeface="Cambria" panose="02040503050406030204" pitchFamily="18" charset="0"/>
            </a:endParaRPr>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3652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79436" y="96777"/>
            <a:ext cx="8632564" cy="399612"/>
          </a:xfrm>
          <a:prstGeom prst="rect">
            <a:avLst/>
          </a:prstGeom>
          <a:noFill/>
          <a:ln>
            <a:noFill/>
          </a:ln>
        </p:spPr>
        <p:txBody>
          <a:bodyPr spcFirstLastPara="1" wrap="square" lIns="91425" tIns="91425" rIns="91425" bIns="91425" anchor="t" anchorCtr="0">
            <a:noAutofit/>
          </a:bodyPr>
          <a:lstStyle/>
          <a:p>
            <a:pPr algn="l" fontAlgn="base"/>
            <a:r>
              <a:rPr lang="en-US" sz="1400" b="1" i="0" dirty="0">
                <a:effectLst/>
                <a:latin typeface="Cambria" panose="02040503050406030204" pitchFamily="18" charset="0"/>
                <a:ea typeface="Cambria" panose="02040503050406030204" pitchFamily="18" charset="0"/>
              </a:rPr>
              <a:t>Top 10 Tools for Microsoft Azure Development</a:t>
            </a:r>
          </a:p>
        </p:txBody>
      </p:sp>
      <p:sp>
        <p:nvSpPr>
          <p:cNvPr id="366" name="Google Shape;366;p5"/>
          <p:cNvSpPr txBox="1">
            <a:spLocks noGrp="1"/>
          </p:cNvSpPr>
          <p:nvPr>
            <p:ph type="title"/>
          </p:nvPr>
        </p:nvSpPr>
        <p:spPr>
          <a:xfrm>
            <a:off x="3" y="496389"/>
            <a:ext cx="9064561" cy="4247870"/>
          </a:xfrm>
          <a:prstGeom prst="rect">
            <a:avLst/>
          </a:prstGeom>
          <a:noFill/>
          <a:ln>
            <a:noFill/>
          </a:ln>
        </p:spPr>
        <p:txBody>
          <a:bodyPr spcFirstLastPara="1" wrap="square" lIns="91425" tIns="91425" rIns="91425" bIns="91425" anchor="t" anchorCtr="0">
            <a:noAutofit/>
          </a:bodyPr>
          <a:lstStyle/>
          <a:p>
            <a:pPr fontAlgn="base"/>
            <a:r>
              <a:rPr lang="en-US" sz="1400" b="0" i="0" u="sng" dirty="0">
                <a:solidFill>
                  <a:schemeClr val="tx1">
                    <a:lumMod val="90000"/>
                    <a:lumOff val="10000"/>
                  </a:schemeClr>
                </a:solidFill>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Cloud computing</a:t>
            </a: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 is slowly turning out to be a staple for every business. Cloud computing provides essential safeguards against unnecessary expenditures and overheads. Most important of all, businesses could shift the tasks of maintaining servers and databases to fully managed services with cloud computing. The search for Azure development tools and other cloud computing resources is common for every business.</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		         The basics of Microsoft Azure cloud development could be the starting to master the concepts of Azure development gradually. You can learn to create and customize dashboards in the Azure portal alongside sharing them with team members. The starting guide for azure cloud development could also help in the creation and deployment of simple .NET Core web app and database by leveraging the Azure portal.</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1. Azure Ping</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2. Cloud Explorer for Visual Studio</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3. Cloud Combine</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4.. SQL Database Migration Wizard</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5. Azure Blob Studio</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6. Microsoft Azure Storage Connected Service</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7. Graph Engine VS Extension</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8. Docker</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9. Azure developer portal</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t>10. Azure Grid</a:t>
            </a: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br>
              <a:rPr lang="en-US" sz="1400" b="0" i="0" dirty="0">
                <a:solidFill>
                  <a:schemeClr val="tx1">
                    <a:lumMod val="90000"/>
                    <a:lumOff val="10000"/>
                  </a:schemeClr>
                </a:solidFill>
                <a:effectLst/>
                <a:latin typeface="Cambria" panose="02040503050406030204" pitchFamily="18" charset="0"/>
                <a:ea typeface="Cambria" panose="02040503050406030204" pitchFamily="18" charset="0"/>
              </a:rPr>
            </a:br>
            <a:endParaRPr lang="en-US" sz="1400" b="1" i="0" dirty="0">
              <a:solidFill>
                <a:schemeClr val="tx1">
                  <a:lumMod val="90000"/>
                  <a:lumOff val="10000"/>
                </a:schemeClr>
              </a:solidFill>
              <a:effectLst/>
              <a:latin typeface="Cambria" panose="02040503050406030204" pitchFamily="18" charset="0"/>
              <a:ea typeface="Cambria" panose="02040503050406030204" pitchFamily="18" charset="0"/>
            </a:endParaRP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292832" y="229550"/>
            <a:ext cx="8481797"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dirty="0">
                <a:solidFill>
                  <a:srgbClr val="222222"/>
                </a:solidFill>
                <a:highlight>
                  <a:srgbClr val="FFFFFF"/>
                </a:highlight>
                <a:latin typeface="Cambria" panose="02040503050406030204" pitchFamily="18" charset="0"/>
                <a:ea typeface="Cambria" panose="02040503050406030204" pitchFamily="18" charset="0"/>
              </a:rPr>
              <a:t>M</a:t>
            </a:r>
            <a:r>
              <a:rPr lang="en-US" sz="2000" i="0" u="none" strike="noStrike" cap="none" dirty="0">
                <a:solidFill>
                  <a:srgbClr val="222222"/>
                </a:solidFill>
                <a:highlight>
                  <a:srgbClr val="FFFFFF"/>
                </a:highlight>
                <a:latin typeface="Cambria" panose="02040503050406030204" pitchFamily="18" charset="0"/>
                <a:ea typeface="Cambria" panose="02040503050406030204" pitchFamily="18" charset="0"/>
                <a:cs typeface="Lato"/>
                <a:sym typeface="Lato"/>
              </a:rPr>
              <a:t>ethodology, solution architecture &amp; scalability</a:t>
            </a:r>
          </a:p>
        </p:txBody>
      </p:sp>
      <p:sp>
        <p:nvSpPr>
          <p:cNvPr id="372" name="Google Shape;372;p6"/>
          <p:cNvSpPr txBox="1"/>
          <p:nvPr/>
        </p:nvSpPr>
        <p:spPr>
          <a:xfrm>
            <a:off x="292832" y="693285"/>
            <a:ext cx="8238600" cy="35826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Cambria" panose="02040503050406030204" pitchFamily="18" charset="0"/>
                <a:ea typeface="Cambria" panose="02040503050406030204" pitchFamily="18" charset="0"/>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US" b="0" i="0" dirty="0">
              <a:solidFill>
                <a:srgbClr val="000000"/>
              </a:solidFill>
              <a:effectLst/>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222222"/>
                </a:solidFill>
                <a:highlight>
                  <a:srgbClr val="FFFFFF"/>
                </a:highlight>
                <a:latin typeface="Cambria" panose="02040503050406030204" pitchFamily="18" charset="0"/>
                <a:ea typeface="Cambria" panose="02040503050406030204" pitchFamily="18" charset="0"/>
                <a:cs typeface="Lato"/>
                <a:sym typeface="Lato"/>
              </a:rPr>
              <a:t>methodology</a:t>
            </a:r>
            <a:r>
              <a:rPr lang="en-US" sz="1400" b="0" i="0" u="none" strike="noStrike" cap="none" dirty="0">
                <a:solidFill>
                  <a:srgbClr val="222222"/>
                </a:solidFill>
                <a:highlight>
                  <a:srgbClr val="FFFFFF"/>
                </a:highlight>
                <a:latin typeface="Cambria" panose="02040503050406030204" pitchFamily="18" charset="0"/>
                <a:ea typeface="Cambria" panose="02040503050406030204" pitchFamily="18" charset="0"/>
                <a:cs typeface="Lato"/>
                <a:sym typeface="Lato"/>
              </a:rPr>
              <a:t> - </a:t>
            </a:r>
            <a:r>
              <a:rPr lang="en-US" b="0" i="0" dirty="0">
                <a:solidFill>
                  <a:srgbClr val="000000"/>
                </a:solidFill>
                <a:effectLst/>
                <a:latin typeface="Cambria" panose="02040503050406030204" pitchFamily="18" charset="0"/>
                <a:ea typeface="Cambria" panose="02040503050406030204" pitchFamily="18" charset="0"/>
              </a:rPr>
              <a:t>Software development teams are known for using a wide variety of agile methodologies, approaches, and tools to bring value to customers. Depending on the needs of the team and the product's stakeholders, it’s common for teams to deploy and utilize a combination of software development methodologies.</a:t>
            </a:r>
            <a:endParaRPr lang="en-US" dirty="0">
              <a:solidFill>
                <a:srgbClr val="222222"/>
              </a:solidFill>
              <a:highlight>
                <a:srgbClr val="FFFFFF"/>
              </a:highlight>
              <a:latin typeface="Cambria" panose="02040503050406030204" pitchFamily="18" charset="0"/>
              <a:ea typeface="Cambria" panose="02040503050406030204" pitchFamily="18" charset="0"/>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Cambria" panose="02040503050406030204" pitchFamily="18" charset="0"/>
              <a:ea typeface="Cambria" panose="02040503050406030204" pitchFamily="18" charset="0"/>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1" i="0" dirty="0">
                <a:effectLst/>
                <a:latin typeface="Cambria" panose="02040503050406030204" pitchFamily="18" charset="0"/>
                <a:ea typeface="Cambria" panose="02040503050406030204" pitchFamily="18" charset="0"/>
              </a:rPr>
              <a:t>Solution architecture </a:t>
            </a:r>
            <a:r>
              <a:rPr lang="en-US" b="0" i="0" dirty="0">
                <a:effectLst/>
                <a:latin typeface="Cambria" panose="02040503050406030204" pitchFamily="18" charset="0"/>
                <a:ea typeface="Cambria" panose="02040503050406030204" pitchFamily="18" charset="0"/>
              </a:rPr>
              <a:t>is the process of designing and communicating the high-level structure and behavior of a system that solves a specific problem or meets a specific goal. As a solution architect, you need to tailor your communication to different audiences, depending on their roles, interests, and perspectives. How do you choose the right solution architecture view for your audience? In this article, we will explore some tips and best practices to help you select and present the most relevant and effective views for your stakeholders.</a:t>
            </a:r>
          </a:p>
          <a:p>
            <a:pPr marL="0" marR="0" lvl="0" indent="0" algn="l" rtl="0">
              <a:lnSpc>
                <a:spcPct val="100000"/>
              </a:lnSpc>
              <a:spcBef>
                <a:spcPts val="0"/>
              </a:spcBef>
              <a:spcAft>
                <a:spcPts val="0"/>
              </a:spcAft>
              <a:buClr>
                <a:srgbClr val="000000"/>
              </a:buClr>
              <a:buSzPts val="1400"/>
              <a:buFont typeface="Arial"/>
              <a:buNone/>
            </a:pPr>
            <a:endParaRPr lang="en-US" sz="1400" u="none" strike="noStrike" cap="none" dirty="0">
              <a:solidFill>
                <a:srgbClr val="000000"/>
              </a:solidFill>
              <a:latin typeface="Cambria" panose="02040503050406030204" pitchFamily="18" charset="0"/>
              <a:ea typeface="Cambria" panose="02040503050406030204" pitchFamily="18" charset="0"/>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1" i="0" dirty="0">
                <a:solidFill>
                  <a:srgbClr val="000000"/>
                </a:solidFill>
                <a:effectLst/>
                <a:latin typeface="Cambria" panose="02040503050406030204" pitchFamily="18" charset="0"/>
                <a:ea typeface="Cambria" panose="02040503050406030204" pitchFamily="18" charset="0"/>
              </a:rPr>
              <a:t>Scalability</a:t>
            </a:r>
            <a:r>
              <a:rPr lang="en-US" b="0" i="0" dirty="0">
                <a:solidFill>
                  <a:srgbClr val="000000"/>
                </a:solidFill>
                <a:effectLst/>
                <a:latin typeface="Cambria" panose="02040503050406030204" pitchFamily="18" charset="0"/>
                <a:ea typeface="Cambria" panose="02040503050406030204" pitchFamily="18" charset="0"/>
              </a:rPr>
              <a:t> is the property of a system to handle a growing amount of work by adding resources to the system</a:t>
            </a:r>
            <a:r>
              <a:rPr lang="en-US" b="0" i="0" dirty="0">
                <a:effectLst/>
                <a:latin typeface="Cambria" panose="02040503050406030204" pitchFamily="18" charset="0"/>
                <a:ea typeface="Cambria" panose="02040503050406030204" pitchFamily="18" charset="0"/>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US" b="0" i="0" dirty="0">
                <a:solidFill>
                  <a:srgbClr val="000000"/>
                </a:solidFill>
                <a:effectLst/>
                <a:latin typeface="Cambria" panose="02040503050406030204" pitchFamily="18" charset="0"/>
                <a:ea typeface="Cambria" panose="02040503050406030204" pitchFamily="18" charset="0"/>
              </a:rPr>
              <a:t>In other words, a scalable architecture supports higher workloads without any fundamental changes to it. Notice the part about adding resources: Scalability doesn’t mean that an application magically handles extra traffic with the same resources.</a:t>
            </a:r>
            <a:endParaRPr lang="en-US" sz="1400" b="0" i="0" u="none" strike="noStrike" cap="none" dirty="0">
              <a:solidFill>
                <a:srgbClr val="000000"/>
              </a:solidFill>
              <a:latin typeface="Cambria" panose="02040503050406030204" pitchFamily="18" charset="0"/>
              <a:ea typeface="Cambria" panose="02040503050406030204" pitchFamily="18" charset="0"/>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Cambria" panose="02040503050406030204" pitchFamily="18" charset="0"/>
              <a:ea typeface="Cambria" panose="02040503050406030204" pitchFamily="18" charset="0"/>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407944"/>
          </a:xfrm>
          <a:prstGeom prst="rect">
            <a:avLst/>
          </a:prstGeom>
          <a:noFill/>
          <a:ln>
            <a:noFill/>
          </a:ln>
        </p:spPr>
        <p:txBody>
          <a:bodyPr spcFirstLastPara="1" wrap="square" lIns="91425" tIns="91425" rIns="91425" bIns="91425" anchor="t" anchorCtr="0">
            <a:noAutofit/>
          </a:bodyPr>
          <a:lstStyle/>
          <a:p>
            <a:pPr algn="l"/>
            <a:r>
              <a:rPr lang="en-US" sz="1200" b="1" i="0" dirty="0">
                <a:solidFill>
                  <a:srgbClr val="1F1F1F"/>
                </a:solidFill>
                <a:effectLst/>
                <a:latin typeface="Open Sans" panose="020B0606030504020204" pitchFamily="34" charset="0"/>
              </a:rPr>
              <a:t>Differentiators in software development</a:t>
            </a:r>
          </a:p>
        </p:txBody>
      </p:sp>
      <p:sp>
        <p:nvSpPr>
          <p:cNvPr id="378" name="Google Shape;378;p7"/>
          <p:cNvSpPr txBox="1"/>
          <p:nvPr/>
        </p:nvSpPr>
        <p:spPr>
          <a:xfrm>
            <a:off x="536029" y="63749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242424"/>
                </a:solidFill>
                <a:effectLst/>
                <a:latin typeface="Cambria" panose="02040503050406030204" pitchFamily="18" charset="0"/>
                <a:ea typeface="Cambria" panose="02040503050406030204" pitchFamily="18" charset="0"/>
              </a:rPr>
              <a:t>Product adoption describes the process of users becoming aware of a product, understanding its value, and beginning to use it. The process is usually broken down into four discrete stages: awareness, interest, evaluation and conversion.</a:t>
            </a:r>
          </a:p>
          <a:p>
            <a:pPr marL="0" marR="0" lvl="0" indent="0" algn="l" rtl="0">
              <a:lnSpc>
                <a:spcPct val="100000"/>
              </a:lnSpc>
              <a:spcBef>
                <a:spcPts val="0"/>
              </a:spcBef>
              <a:spcAft>
                <a:spcPts val="0"/>
              </a:spcAft>
              <a:buClr>
                <a:srgbClr val="000000"/>
              </a:buClr>
              <a:buSzPts val="1400"/>
              <a:buFont typeface="Arial"/>
              <a:buNone/>
            </a:pPr>
            <a:endParaRPr lang="en-US" sz="1400" u="none" strike="noStrike" cap="none" dirty="0">
              <a:solidFill>
                <a:srgbClr val="242424"/>
              </a:solidFill>
              <a:latin typeface="Cambria" panose="02040503050406030204" pitchFamily="18" charset="0"/>
              <a:ea typeface="Cambria" panose="02040503050406030204" pitchFamily="18" charset="0"/>
              <a:cs typeface="Lato"/>
              <a:sym typeface="Lato"/>
            </a:endParaRPr>
          </a:p>
          <a:p>
            <a:pPr>
              <a:buSzPts val="1400"/>
            </a:pPr>
            <a:r>
              <a:rPr lang="en-US" b="0" i="0" dirty="0">
                <a:solidFill>
                  <a:srgbClr val="242424"/>
                </a:solidFill>
                <a:effectLst/>
                <a:latin typeface="Cambria" panose="02040503050406030204" pitchFamily="18" charset="0"/>
                <a:ea typeface="Cambria" panose="02040503050406030204" pitchFamily="18" charset="0"/>
              </a:rPr>
              <a:t>4 forces that influence product adoption</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mbria" panose="02040503050406030204" pitchFamily="18" charset="0"/>
              <a:ea typeface="Cambria" panose="02040503050406030204" pitchFamily="18" charset="0"/>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BCEAB58F-0EF4-E4A0-6919-4A1477B3AE57}"/>
              </a:ext>
            </a:extLst>
          </p:cNvPr>
          <p:cNvPicPr>
            <a:picLocks noChangeAspect="1"/>
          </p:cNvPicPr>
          <p:nvPr/>
        </p:nvPicPr>
        <p:blipFill>
          <a:blip r:embed="rId4"/>
          <a:stretch>
            <a:fillRect/>
          </a:stretch>
        </p:blipFill>
        <p:spPr>
          <a:xfrm>
            <a:off x="661851" y="1837509"/>
            <a:ext cx="7794172" cy="264251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1454</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Lato</vt:lpstr>
      <vt:lpstr>Cambria</vt:lpstr>
      <vt:lpstr>Open Sans</vt:lpstr>
      <vt:lpstr>Lato Black</vt:lpstr>
      <vt:lpstr>-apple-system</vt:lpstr>
      <vt:lpstr>Arial</vt:lpstr>
      <vt:lpstr>TI Template</vt:lpstr>
      <vt:lpstr>TI Template</vt:lpstr>
      <vt:lpstr>PLEDGE TO PROGRESS Sustainability Hackathon </vt:lpstr>
      <vt:lpstr>Green Software Development</vt:lpstr>
      <vt:lpstr>Most common user adopter of Green Software Development</vt:lpstr>
      <vt:lpstr>5 phase of  Green Software Development</vt:lpstr>
      <vt:lpstr>PowerPoint Presentation</vt:lpstr>
      <vt:lpstr>Alternatives or competitive of Green Software Development </vt:lpstr>
      <vt:lpstr>Top 10 Tools for Microsoft Azure Development</vt:lpstr>
      <vt:lpstr>Methodology, solution architecture &amp; scalability</vt:lpstr>
      <vt:lpstr>Differentiators in software development</vt:lpstr>
      <vt:lpstr>Differentiators in software development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Md Saqib Ameen</dc:creator>
  <cp:lastModifiedBy>Md Saqib Ameen</cp:lastModifiedBy>
  <cp:revision>73</cp:revision>
  <dcterms:modified xsi:type="dcterms:W3CDTF">2023-04-25T23:02:21Z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2023-04-25T21:12:31Z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5be9a1ea-f1b9-44d4-bd0a-d2d8da4772d3</vt:lpwstr>
  </property>
  <property fmtid="{D5CDD505-2E9C-101B-9397-08002B2CF9AE}" pid="8" name="MSIP_Label_a0819fa7-4367-4500-ba88-dd630d977609_ContentBits">
    <vt:lpwstr>0</vt:lpwstr>
  </property>
</Properties>
</file>