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5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7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9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4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0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5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D857-F584-49A6-87EF-F8DC6D6F53D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205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OS</a:t>
            </a:r>
          </a:p>
          <a:p>
            <a:r>
              <a:rPr lang="en-US" dirty="0"/>
              <a:t>Kernel</a:t>
            </a:r>
          </a:p>
          <a:p>
            <a:r>
              <a:rPr lang="en-US" dirty="0"/>
              <a:t>Computer System Organization</a:t>
            </a:r>
          </a:p>
          <a:p>
            <a:r>
              <a:rPr lang="en-US" dirty="0"/>
              <a:t>Computer System Architecture</a:t>
            </a:r>
          </a:p>
          <a:p>
            <a:pPr lvl="1"/>
            <a:r>
              <a:rPr lang="en-US" dirty="0"/>
              <a:t>Single Processor</a:t>
            </a:r>
          </a:p>
          <a:p>
            <a:pPr lvl="1"/>
            <a:r>
              <a:rPr lang="en-US" dirty="0"/>
              <a:t>Multi Processor </a:t>
            </a:r>
          </a:p>
          <a:p>
            <a:pPr lvl="1"/>
            <a:r>
              <a:rPr lang="en-US" dirty="0"/>
              <a:t>Cluster</a:t>
            </a:r>
          </a:p>
          <a:p>
            <a:r>
              <a:rPr lang="en-US" dirty="0"/>
              <a:t>Storage Structure</a:t>
            </a:r>
          </a:p>
          <a:p>
            <a:r>
              <a:rPr lang="en-US" dirty="0"/>
              <a:t>Direct Memory Access</a:t>
            </a:r>
          </a:p>
          <a:p>
            <a:r>
              <a:rPr lang="en-US" dirty="0"/>
              <a:t>Interrupts and Traps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28926" y="1825625"/>
            <a:ext cx="51520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Operating System Structure</a:t>
            </a:r>
          </a:p>
          <a:p>
            <a:pPr lvl="1"/>
            <a:r>
              <a:rPr lang="en-US" dirty="0"/>
              <a:t>Multi Programmed </a:t>
            </a:r>
          </a:p>
          <a:p>
            <a:pPr lvl="1"/>
            <a:r>
              <a:rPr lang="en-US" dirty="0"/>
              <a:t>Time Sharing</a:t>
            </a:r>
          </a:p>
          <a:p>
            <a:pPr lvl="1"/>
            <a:r>
              <a:rPr lang="en-US" dirty="0"/>
              <a:t>User vs Kernel Mode</a:t>
            </a:r>
          </a:p>
          <a:p>
            <a:r>
              <a:rPr lang="en-US" dirty="0"/>
              <a:t>Types of OS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Real-time</a:t>
            </a:r>
          </a:p>
          <a:p>
            <a:pPr lvl="2"/>
            <a:r>
              <a:rPr lang="en-US" dirty="0"/>
              <a:t>Soft vs Hard </a:t>
            </a:r>
            <a:r>
              <a:rPr lang="en-US" dirty="0" err="1"/>
              <a:t>realtime</a:t>
            </a:r>
            <a:endParaRPr lang="en-US" dirty="0"/>
          </a:p>
          <a:p>
            <a:pPr lvl="1"/>
            <a:r>
              <a:rPr lang="en-US" dirty="0"/>
              <a:t>Client-Server</a:t>
            </a:r>
          </a:p>
        </p:txBody>
      </p:sp>
    </p:spTree>
    <p:extLst>
      <p:ext uri="{BB962C8B-B14F-4D97-AF65-F5344CB8AC3E}">
        <p14:creationId xmlns:p14="http://schemas.microsoft.com/office/powerpoint/2010/main" val="32793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205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OS Services</a:t>
            </a:r>
          </a:p>
          <a:p>
            <a:pPr lvl="1"/>
            <a:r>
              <a:rPr lang="en-US" dirty="0"/>
              <a:t>User Interface</a:t>
            </a:r>
          </a:p>
          <a:p>
            <a:pPr lvl="1"/>
            <a:r>
              <a:rPr lang="en-US" dirty="0"/>
              <a:t>Program Execution</a:t>
            </a:r>
          </a:p>
          <a:p>
            <a:pPr lvl="1"/>
            <a:r>
              <a:rPr lang="en-US" dirty="0"/>
              <a:t>I/O Operations</a:t>
            </a:r>
          </a:p>
          <a:p>
            <a:pPr lvl="1"/>
            <a:r>
              <a:rPr lang="en-US" dirty="0"/>
              <a:t>File System Manipulation</a:t>
            </a:r>
          </a:p>
          <a:p>
            <a:pPr lvl="1"/>
            <a:r>
              <a:rPr lang="en-US" dirty="0"/>
              <a:t>Error Detection</a:t>
            </a:r>
          </a:p>
          <a:p>
            <a:pPr lvl="1"/>
            <a:r>
              <a:rPr lang="en-US" dirty="0"/>
              <a:t>Resource Allocation</a:t>
            </a:r>
          </a:p>
          <a:p>
            <a:pPr lvl="1"/>
            <a:r>
              <a:rPr lang="en-US" dirty="0"/>
              <a:t>Accounting</a:t>
            </a:r>
          </a:p>
          <a:p>
            <a:pPr lvl="1"/>
            <a:r>
              <a:rPr lang="en-US" dirty="0"/>
              <a:t>Protection and Security</a:t>
            </a:r>
          </a:p>
          <a:p>
            <a:r>
              <a:rPr lang="en-US" dirty="0"/>
              <a:t>System Calls</a:t>
            </a:r>
          </a:p>
          <a:p>
            <a:r>
              <a:rPr lang="en-US" dirty="0"/>
              <a:t>System Call Mechanism</a:t>
            </a:r>
          </a:p>
          <a:p>
            <a:r>
              <a:rPr lang="en-US" dirty="0"/>
              <a:t>System Call Interface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28926" y="1825625"/>
            <a:ext cx="51520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 of System Calls</a:t>
            </a:r>
          </a:p>
          <a:p>
            <a:r>
              <a:rPr lang="en-US" dirty="0"/>
              <a:t>Parameter Passing in System Calls</a:t>
            </a:r>
          </a:p>
        </p:txBody>
      </p:sp>
    </p:spTree>
    <p:extLst>
      <p:ext uri="{BB962C8B-B14F-4D97-AF65-F5344CB8AC3E}">
        <p14:creationId xmlns:p14="http://schemas.microsoft.com/office/powerpoint/2010/main" val="60453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205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is a Process?</a:t>
            </a:r>
          </a:p>
          <a:p>
            <a:r>
              <a:rPr lang="en-US" dirty="0"/>
              <a:t>Difference between process and program</a:t>
            </a:r>
          </a:p>
          <a:p>
            <a:r>
              <a:rPr lang="en-US" dirty="0"/>
              <a:t>Process States</a:t>
            </a:r>
          </a:p>
          <a:p>
            <a:r>
              <a:rPr lang="en-US" dirty="0"/>
              <a:t>Process State Diagram</a:t>
            </a:r>
          </a:p>
          <a:p>
            <a:r>
              <a:rPr lang="en-US" dirty="0"/>
              <a:t>Process Scheduling</a:t>
            </a:r>
          </a:p>
          <a:p>
            <a:pPr lvl="1"/>
            <a:r>
              <a:rPr lang="en-US" dirty="0"/>
              <a:t>Long Term</a:t>
            </a:r>
          </a:p>
          <a:p>
            <a:pPr lvl="1"/>
            <a:r>
              <a:rPr lang="en-US" dirty="0"/>
              <a:t>Medium Term</a:t>
            </a:r>
          </a:p>
          <a:p>
            <a:pPr lvl="1"/>
            <a:r>
              <a:rPr lang="en-US" dirty="0"/>
              <a:t>Short Term</a:t>
            </a:r>
          </a:p>
          <a:p>
            <a:r>
              <a:rPr lang="en-US" dirty="0"/>
              <a:t>Process Control Block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Operations on Process</a:t>
            </a:r>
          </a:p>
          <a:p>
            <a:pPr lvl="1"/>
            <a:r>
              <a:rPr lang="en-US" dirty="0"/>
              <a:t>Process Creation</a:t>
            </a:r>
          </a:p>
          <a:p>
            <a:pPr lvl="2"/>
            <a:r>
              <a:rPr lang="en-US" dirty="0"/>
              <a:t>Process tree in Linux</a:t>
            </a:r>
          </a:p>
          <a:p>
            <a:pPr lvl="1"/>
            <a:r>
              <a:rPr lang="en-US" dirty="0"/>
              <a:t>Process Termination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28926" y="1825625"/>
            <a:ext cx="51520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Cooperating Processes</a:t>
            </a:r>
          </a:p>
          <a:p>
            <a:r>
              <a:rPr lang="en-US" dirty="0"/>
              <a:t>Independent Processes</a:t>
            </a:r>
          </a:p>
          <a:p>
            <a:r>
              <a:rPr lang="en-US" dirty="0"/>
              <a:t>Inter-process Communication</a:t>
            </a:r>
          </a:p>
          <a:p>
            <a:pPr lvl="1"/>
            <a:r>
              <a:rPr lang="en-US" dirty="0"/>
              <a:t>Message Passing</a:t>
            </a:r>
          </a:p>
          <a:p>
            <a:pPr lvl="1"/>
            <a:r>
              <a:rPr lang="en-US" dirty="0"/>
              <a:t>Shared Memory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304812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F9B0-1779-1CD1-4F87-05FE4C7C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F67F-F676-153D-3218-4638F5FC2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590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Threaded vs Multi-threaded process</a:t>
            </a:r>
          </a:p>
          <a:p>
            <a:r>
              <a:rPr lang="en-US" dirty="0"/>
              <a:t>Benefits of using Threads</a:t>
            </a:r>
          </a:p>
          <a:p>
            <a:r>
              <a:rPr lang="en-US" dirty="0"/>
              <a:t>Multi-core programming</a:t>
            </a:r>
          </a:p>
          <a:p>
            <a:pPr lvl="1"/>
            <a:r>
              <a:rPr lang="en-US" dirty="0"/>
              <a:t>Dividing activities</a:t>
            </a:r>
          </a:p>
          <a:p>
            <a:pPr lvl="1"/>
            <a:r>
              <a:rPr lang="en-US" dirty="0"/>
              <a:t>Balance</a:t>
            </a:r>
          </a:p>
          <a:p>
            <a:pPr lvl="1"/>
            <a:r>
              <a:rPr lang="en-US" dirty="0"/>
              <a:t>Data Splitting</a:t>
            </a:r>
          </a:p>
          <a:p>
            <a:pPr lvl="1"/>
            <a:r>
              <a:rPr lang="en-US" dirty="0"/>
              <a:t>Data Dependency</a:t>
            </a:r>
          </a:p>
          <a:p>
            <a:pPr lvl="1"/>
            <a:r>
              <a:rPr lang="en-US" dirty="0"/>
              <a:t>Testing &amp; Debugging</a:t>
            </a:r>
          </a:p>
          <a:p>
            <a:r>
              <a:rPr lang="en-US" dirty="0"/>
              <a:t>Parallelism vs Concurrency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188AF6-3995-057A-8BFE-6DA1392AF9A1}"/>
              </a:ext>
            </a:extLst>
          </p:cNvPr>
          <p:cNvSpPr txBox="1">
            <a:spLocks/>
          </p:cNvSpPr>
          <p:nvPr/>
        </p:nvSpPr>
        <p:spPr>
          <a:xfrm>
            <a:off x="6728926" y="1825625"/>
            <a:ext cx="51520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Amdahl’s Law</a:t>
            </a:r>
          </a:p>
          <a:p>
            <a:r>
              <a:rPr lang="en-US" dirty="0"/>
              <a:t>User Threads vs Kernel Threads</a:t>
            </a:r>
          </a:p>
          <a:p>
            <a:r>
              <a:rPr lang="en-US" dirty="0"/>
              <a:t>Thread Models</a:t>
            </a:r>
          </a:p>
          <a:p>
            <a:pPr lvl="1"/>
            <a:r>
              <a:rPr lang="en-US" dirty="0"/>
              <a:t>Many to One</a:t>
            </a:r>
          </a:p>
          <a:p>
            <a:pPr lvl="1"/>
            <a:r>
              <a:rPr lang="en-US" dirty="0"/>
              <a:t>One-to-One</a:t>
            </a:r>
          </a:p>
          <a:p>
            <a:pPr lvl="1"/>
            <a:r>
              <a:rPr lang="en-US"/>
              <a:t>Many-to-Many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6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179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Chapter 1</vt:lpstr>
      <vt:lpstr>Chapter 2</vt:lpstr>
      <vt:lpstr>Chapter 3</vt:lpstr>
      <vt:lpstr>Chapter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Mansoor</cp:lastModifiedBy>
  <cp:revision>16</cp:revision>
  <dcterms:created xsi:type="dcterms:W3CDTF">2025-03-10T05:02:18Z</dcterms:created>
  <dcterms:modified xsi:type="dcterms:W3CDTF">2025-04-07T19:21:26Z</dcterms:modified>
</cp:coreProperties>
</file>