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4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8347-AD9C-4739-BD6E-56E7D7FCE36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8CC4-F124-44B6-9233-AF5C31C2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80" y="1574480"/>
            <a:ext cx="63383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while(turn != 0);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Critical Section</a:t>
            </a:r>
          </a:p>
          <a:p>
            <a:r>
              <a:rPr lang="en-US" sz="3200" b="1" dirty="0"/>
              <a:t> turn = 1;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6988" y="1574480"/>
            <a:ext cx="63383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while(turn != 1);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Critical Section</a:t>
            </a:r>
          </a:p>
          <a:p>
            <a:r>
              <a:rPr lang="en-US" sz="3200" b="1" dirty="0"/>
              <a:t> turn = 0;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4950" y="556442"/>
            <a:ext cx="1200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Turn =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953602" y="603223"/>
            <a:ext cx="694062" cy="429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580" y="792282"/>
            <a:ext cx="63383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while(true)</a:t>
            </a:r>
          </a:p>
          <a:p>
            <a:r>
              <a:rPr lang="en-US" sz="3200" b="1" dirty="0"/>
              <a:t>        {</a:t>
            </a:r>
          </a:p>
          <a:p>
            <a:r>
              <a:rPr lang="en-US" sz="3200" b="1" dirty="0"/>
              <a:t>	  Flag[0] = T</a:t>
            </a:r>
          </a:p>
          <a:p>
            <a:r>
              <a:rPr lang="en-US" sz="3200" b="1" dirty="0"/>
              <a:t>            while(Flag[1]==T);</a:t>
            </a:r>
          </a:p>
          <a:p>
            <a:r>
              <a:rPr lang="en-US" sz="3200" b="1" dirty="0"/>
              <a:t>            {</a:t>
            </a:r>
          </a:p>
          <a:p>
            <a:r>
              <a:rPr lang="en-US" sz="3200" b="1" dirty="0"/>
              <a:t>	      </a:t>
            </a:r>
            <a:r>
              <a:rPr lang="en-US" sz="3200" b="1" dirty="0">
                <a:solidFill>
                  <a:srgbClr val="FF0000"/>
                </a:solidFill>
              </a:rPr>
              <a:t>Critical Section</a:t>
            </a:r>
          </a:p>
          <a:p>
            <a:r>
              <a:rPr lang="en-US" sz="3200" b="1" dirty="0"/>
              <a:t>                Flag[0] = F;</a:t>
            </a:r>
          </a:p>
          <a:p>
            <a:r>
              <a:rPr lang="en-US" sz="3200" b="1" dirty="0"/>
              <a:t>            }</a:t>
            </a:r>
          </a:p>
          <a:p>
            <a:r>
              <a:rPr lang="en-US" sz="3200" b="1" dirty="0"/>
              <a:t>       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62386" y="901517"/>
            <a:ext cx="63383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while(true)</a:t>
            </a:r>
          </a:p>
          <a:p>
            <a:r>
              <a:rPr lang="en-US" sz="3200" b="1" dirty="0"/>
              <a:t>        {</a:t>
            </a:r>
          </a:p>
          <a:p>
            <a:r>
              <a:rPr lang="en-US" sz="3200" b="1" dirty="0"/>
              <a:t>	  Flag[1] = T</a:t>
            </a:r>
          </a:p>
          <a:p>
            <a:r>
              <a:rPr lang="en-US" sz="3200" b="1" dirty="0"/>
              <a:t>            while(Flag[0]==T);</a:t>
            </a:r>
          </a:p>
          <a:p>
            <a:r>
              <a:rPr lang="en-US" sz="3200" b="1" dirty="0"/>
              <a:t>            {</a:t>
            </a:r>
          </a:p>
          <a:p>
            <a:r>
              <a:rPr lang="en-US" sz="3200" b="1" dirty="0"/>
              <a:t>	      </a:t>
            </a:r>
            <a:r>
              <a:rPr lang="en-US" sz="3200" b="1" dirty="0">
                <a:solidFill>
                  <a:srgbClr val="FF0000"/>
                </a:solidFill>
              </a:rPr>
              <a:t>Critical Section</a:t>
            </a:r>
          </a:p>
          <a:p>
            <a:r>
              <a:rPr lang="en-US" sz="3200" b="1" dirty="0"/>
              <a:t>                Flag[1] = F;</a:t>
            </a:r>
          </a:p>
          <a:p>
            <a:r>
              <a:rPr lang="en-US" sz="3200" b="1" dirty="0"/>
              <a:t>            }</a:t>
            </a:r>
          </a:p>
          <a:p>
            <a:r>
              <a:rPr lang="en-US" sz="3200" b="1" dirty="0"/>
              <a:t>        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910990" y="208428"/>
            <a:ext cx="1388124" cy="1167707"/>
            <a:chOff x="3183877" y="5054987"/>
            <a:chExt cx="1388124" cy="1167707"/>
          </a:xfrm>
        </p:grpSpPr>
        <p:sp>
          <p:nvSpPr>
            <p:cNvPr id="10" name="Rectangle 9"/>
            <p:cNvSpPr/>
            <p:nvPr/>
          </p:nvSpPr>
          <p:spPr>
            <a:xfrm>
              <a:off x="3336185" y="5505665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P0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183877" y="5793036"/>
              <a:ext cx="1388124" cy="429658"/>
              <a:chOff x="3029640" y="1288973"/>
              <a:chExt cx="1388124" cy="42965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29640" y="1288973"/>
                <a:ext cx="694062" cy="4296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23702" y="1288973"/>
                <a:ext cx="694062" cy="4296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3530908" y="5054987"/>
              <a:ext cx="7857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Flag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5046" y="5505665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10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614" y="1448921"/>
            <a:ext cx="6338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while(true)</a:t>
            </a:r>
          </a:p>
          <a:p>
            <a:r>
              <a:rPr lang="en-US" sz="2800" b="1" dirty="0"/>
              <a:t>        {</a:t>
            </a:r>
          </a:p>
          <a:p>
            <a:r>
              <a:rPr lang="en-US" sz="2800" b="1" dirty="0"/>
              <a:t>	  Flag[0] = T</a:t>
            </a:r>
          </a:p>
          <a:p>
            <a:r>
              <a:rPr lang="en-US" sz="2800" b="1" dirty="0"/>
              <a:t>	  Turn = 1</a:t>
            </a:r>
          </a:p>
          <a:p>
            <a:r>
              <a:rPr lang="en-US" sz="2800" b="1" dirty="0"/>
              <a:t>            while(Turn ==1 &amp;&amp; Flag[1] == T);</a:t>
            </a:r>
          </a:p>
          <a:p>
            <a:r>
              <a:rPr lang="en-US" sz="2800" b="1" dirty="0"/>
              <a:t>            {</a:t>
            </a:r>
          </a:p>
          <a:p>
            <a:r>
              <a:rPr lang="en-US" sz="2800" b="1" dirty="0"/>
              <a:t>                </a:t>
            </a:r>
            <a:r>
              <a:rPr lang="en-US" sz="2800" b="1" dirty="0">
                <a:solidFill>
                  <a:srgbClr val="FF0000"/>
                </a:solidFill>
              </a:rPr>
              <a:t>Critical Section                </a:t>
            </a:r>
            <a:r>
              <a:rPr lang="en-US" sz="2800" b="1" dirty="0"/>
              <a:t>		     Flag[0] = F;</a:t>
            </a:r>
          </a:p>
          <a:p>
            <a:r>
              <a:rPr lang="en-US" sz="2800" b="1" dirty="0"/>
              <a:t>            }</a:t>
            </a:r>
          </a:p>
          <a:p>
            <a:r>
              <a:rPr lang="en-US" sz="2800" b="1" dirty="0"/>
              <a:t>       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7581" y="1448920"/>
            <a:ext cx="72109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while(</a:t>
            </a:r>
            <a:r>
              <a:rPr lang="en-US" sz="2800" b="1"/>
              <a:t>true)</a:t>
            </a:r>
            <a:endParaRPr lang="en-US" sz="2800" b="1" dirty="0"/>
          </a:p>
          <a:p>
            <a:r>
              <a:rPr lang="en-US" sz="2800" b="1" dirty="0"/>
              <a:t>        {</a:t>
            </a:r>
          </a:p>
          <a:p>
            <a:r>
              <a:rPr lang="en-US" sz="2800" b="1" dirty="0"/>
              <a:t>	  Flag[1] = T</a:t>
            </a:r>
          </a:p>
          <a:p>
            <a:r>
              <a:rPr lang="en-US" sz="2800" b="1" dirty="0"/>
              <a:t>	  Turn = 0</a:t>
            </a:r>
          </a:p>
          <a:p>
            <a:r>
              <a:rPr lang="en-US" sz="2800" b="1" dirty="0"/>
              <a:t>	while(Turn ==0 &amp;&amp; Flag[0] == T);</a:t>
            </a:r>
          </a:p>
          <a:p>
            <a:r>
              <a:rPr lang="en-US" sz="2800" b="1" dirty="0"/>
              <a:t>            {</a:t>
            </a:r>
          </a:p>
          <a:p>
            <a:r>
              <a:rPr lang="en-US" sz="2800" b="1" dirty="0"/>
              <a:t>	      </a:t>
            </a:r>
            <a:r>
              <a:rPr lang="en-US" sz="2800" b="1" dirty="0">
                <a:solidFill>
                  <a:srgbClr val="FF0000"/>
                </a:solidFill>
              </a:rPr>
              <a:t>Critical Section</a:t>
            </a:r>
          </a:p>
          <a:p>
            <a:r>
              <a:rPr lang="en-US" sz="2800" b="1" dirty="0"/>
              <a:t>                  Flag[1] = F;</a:t>
            </a:r>
          </a:p>
          <a:p>
            <a:r>
              <a:rPr lang="en-US" sz="2800" b="1" dirty="0"/>
              <a:t>            }</a:t>
            </a:r>
          </a:p>
          <a:p>
            <a:r>
              <a:rPr lang="en-US" sz="2800" b="1" dirty="0"/>
              <a:t>        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974557" y="208428"/>
            <a:ext cx="1388124" cy="1167707"/>
            <a:chOff x="3183877" y="5054987"/>
            <a:chExt cx="1388124" cy="1167707"/>
          </a:xfrm>
        </p:grpSpPr>
        <p:sp>
          <p:nvSpPr>
            <p:cNvPr id="10" name="Rectangle 9"/>
            <p:cNvSpPr/>
            <p:nvPr/>
          </p:nvSpPr>
          <p:spPr>
            <a:xfrm>
              <a:off x="3336185" y="5505665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P0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183877" y="5793036"/>
              <a:ext cx="1388124" cy="429658"/>
              <a:chOff x="3029640" y="1288973"/>
              <a:chExt cx="1388124" cy="42965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29640" y="1288973"/>
                <a:ext cx="694062" cy="4296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23702" y="1288973"/>
                <a:ext cx="694062" cy="4296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3530908" y="5054987"/>
              <a:ext cx="7857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Flag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5046" y="5505665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P1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628164" y="842880"/>
            <a:ext cx="1200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Turn = 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746816" y="889661"/>
            <a:ext cx="694062" cy="429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1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60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Mansur</dc:creator>
  <cp:lastModifiedBy>Mansur</cp:lastModifiedBy>
  <cp:revision>53</cp:revision>
  <dcterms:created xsi:type="dcterms:W3CDTF">2018-05-03T14:05:58Z</dcterms:created>
  <dcterms:modified xsi:type="dcterms:W3CDTF">2018-05-08T05:26:29Z</dcterms:modified>
</cp:coreProperties>
</file>