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7B1A20C-E20B-4D5E-911D-622C767800BD}">
  <a:tblStyle styleId="{67B1A20C-E20B-4D5E-911D-622C767800B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thumb/1/1c/Guinea_Regions.png/350px-Guinea_Regions.png" TargetMode="External"/><Relationship Id="rId3" Type="http://schemas.openxmlformats.org/officeDocument/2006/relationships/hyperlink" Target="https://upload.wikimedia.org/wikipedia/commons/thumb/d/d9/Sierra_Leone_Districts.png/300px-Sierra_Leone_Districts.png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information from districts, to make spatial model more accurate. Specifically their populationa nd connections to each other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Fix legend for recovered, susceptible.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https://upload.wikimedia.org/wikipedia/commons/thumb/1/1c/Guinea_Regions.png/350px-Guinea_Regions.png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https://upload.wikimedia.org/wikipedia/commons/thumb/d/d9/Sierra_Leone_Districts.png/300px-Sierra_Leone_Districts.png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APA citations </a:t>
            </a:r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APA citations </a:t>
            </a:r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addition to the exponential fitting, have a few more methods to clean data </a:t>
            </a: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addition to the exponential fitting, have a few more methods to clean data </a:t>
            </a: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1" y="1117599"/>
            <a:ext cx="8830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450"/>
              </a:spcAft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2745" lvl="1" marL="349758" marR="0" rtl="0" algn="l">
              <a:spcBef>
                <a:spcPts val="315"/>
              </a:spcBef>
              <a:spcAft>
                <a:spcPts val="450"/>
              </a:spcAft>
              <a:buClr>
                <a:srgbClr val="7F7F7F"/>
              </a:buClr>
              <a:buSzPct val="98437"/>
              <a:buFont typeface="Merriweather Sans"/>
              <a:buChar char="•"/>
              <a:defRPr b="0" i="0" sz="1575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1437" lvl="2" marL="857250" marR="0" rtl="0" algn="l">
              <a:spcBef>
                <a:spcPts val="315"/>
              </a:spcBef>
              <a:spcAft>
                <a:spcPts val="450"/>
              </a:spcAft>
              <a:buClr>
                <a:srgbClr val="7F7F7F"/>
              </a:buClr>
              <a:buSzPct val="98437"/>
              <a:buFont typeface="Arial"/>
              <a:buChar char="•"/>
              <a:defRPr b="0" i="0" sz="1575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150" lvl="3" marL="12001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57150" lvl="4" marL="15430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0" y="0"/>
            <a:ext cx="6138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EEB211"/>
              </a:buClr>
              <a:buFont typeface="Calibri"/>
              <a:buNone/>
              <a:defRPr b="0" i="0" sz="18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0" y="0"/>
            <a:ext cx="6138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EEB211"/>
              </a:buClr>
              <a:buFont typeface="Calibri"/>
              <a:buNone/>
              <a:defRPr b="0" i="0" sz="18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211667" y="1092201"/>
            <a:ext cx="42249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450"/>
              </a:spcAft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7033" lvl="1" marL="349758" marR="0" rtl="0" algn="l">
              <a:spcBef>
                <a:spcPts val="270"/>
              </a:spcBef>
              <a:spcAft>
                <a:spcPts val="450"/>
              </a:spcAft>
              <a:buClr>
                <a:srgbClr val="7F7F7F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85725" lvl="4" marL="15430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»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85725" lvl="5" marL="1885950" marR="0" rtl="0" algn="l">
              <a:spcBef>
                <a:spcPts val="270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spcBef>
                <a:spcPts val="270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spcBef>
                <a:spcPts val="270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spcBef>
                <a:spcPts val="270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749800" y="1092201"/>
            <a:ext cx="41064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450"/>
              </a:spcAft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7033" lvl="1" marL="349758" marR="0" rtl="0" algn="l">
              <a:spcBef>
                <a:spcPts val="270"/>
              </a:spcBef>
              <a:spcAft>
                <a:spcPts val="450"/>
              </a:spcAft>
              <a:buClr>
                <a:srgbClr val="7F7F7F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85725" lvl="4" marL="1543050" marR="0" rtl="0" algn="l">
              <a:spcBef>
                <a:spcPts val="270"/>
              </a:spcBef>
              <a:buClr>
                <a:schemeClr val="dk1"/>
              </a:buClr>
              <a:buSzPct val="96428"/>
              <a:buFont typeface="Arial"/>
              <a:buChar char="»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85725" lvl="5" marL="1885950" marR="0" rtl="0" algn="l">
              <a:spcBef>
                <a:spcPts val="270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spcBef>
                <a:spcPts val="270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spcBef>
                <a:spcPts val="270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spcBef>
                <a:spcPts val="270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-picture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0" y="0"/>
            <a:ext cx="6138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EEB211"/>
              </a:buClr>
              <a:buFont typeface="Calibri"/>
              <a:buNone/>
              <a:defRPr b="0" i="0" sz="18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313267" y="958849"/>
            <a:ext cx="4131600" cy="17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/>
          <p:nvPr>
            <p:ph idx="3" type="pic"/>
          </p:nvPr>
        </p:nvSpPr>
        <p:spPr>
          <a:xfrm>
            <a:off x="4648201" y="958850"/>
            <a:ext cx="4174199" cy="17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/>
          <p:nvPr>
            <p:ph idx="4" type="pic"/>
          </p:nvPr>
        </p:nvSpPr>
        <p:spPr>
          <a:xfrm>
            <a:off x="313267" y="2844799"/>
            <a:ext cx="41316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5" type="pic"/>
          </p:nvPr>
        </p:nvSpPr>
        <p:spPr>
          <a:xfrm>
            <a:off x="4648201" y="2844800"/>
            <a:ext cx="4174199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9-picture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0" y="0"/>
            <a:ext cx="6138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EEB211"/>
              </a:buClr>
              <a:buFont typeface="Calibri"/>
              <a:buNone/>
              <a:defRPr b="0" i="0" sz="18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220134" y="977900"/>
            <a:ext cx="2793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/>
          <p:nvPr>
            <p:ph idx="3" type="pic"/>
          </p:nvPr>
        </p:nvSpPr>
        <p:spPr>
          <a:xfrm>
            <a:off x="6092776" y="977900"/>
            <a:ext cx="28226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/>
          <p:nvPr>
            <p:ph idx="4" type="pic"/>
          </p:nvPr>
        </p:nvSpPr>
        <p:spPr>
          <a:xfrm>
            <a:off x="3132666" y="977900"/>
            <a:ext cx="28532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/>
          <p:nvPr>
            <p:ph idx="5" type="pic"/>
          </p:nvPr>
        </p:nvSpPr>
        <p:spPr>
          <a:xfrm>
            <a:off x="220134" y="2159001"/>
            <a:ext cx="2793900" cy="118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6" type="pic"/>
          </p:nvPr>
        </p:nvSpPr>
        <p:spPr>
          <a:xfrm>
            <a:off x="6092776" y="2159001"/>
            <a:ext cx="2822699" cy="118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/>
          <p:nvPr>
            <p:ph idx="7" type="pic"/>
          </p:nvPr>
        </p:nvSpPr>
        <p:spPr>
          <a:xfrm>
            <a:off x="3120975" y="2159001"/>
            <a:ext cx="2865000" cy="118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/>
          <p:nvPr>
            <p:ph idx="8" type="pic"/>
          </p:nvPr>
        </p:nvSpPr>
        <p:spPr>
          <a:xfrm>
            <a:off x="220134" y="3457580"/>
            <a:ext cx="27939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/>
          <p:nvPr>
            <p:ph idx="9" type="pic"/>
          </p:nvPr>
        </p:nvSpPr>
        <p:spPr>
          <a:xfrm>
            <a:off x="6092776" y="3457580"/>
            <a:ext cx="2822699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13" type="pic"/>
          </p:nvPr>
        </p:nvSpPr>
        <p:spPr>
          <a:xfrm>
            <a:off x="3120975" y="3457580"/>
            <a:ext cx="28650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725332" y="1168400"/>
            <a:ext cx="5097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3333"/>
              </a:lnSpc>
              <a:spcBef>
                <a:spcPts val="0"/>
              </a:spcBef>
              <a:buClr>
                <a:srgbClr val="7F7F7F"/>
              </a:buClr>
              <a:buFont typeface="Calibri"/>
              <a:buNone/>
              <a:defRPr b="1" i="0" sz="27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725332" y="3206750"/>
            <a:ext cx="5097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6666"/>
              </a:lnSpc>
              <a:spcBef>
                <a:spcPts val="360"/>
              </a:spcBef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spcBef>
                <a:spcPts val="420"/>
              </a:spcBef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0" y="0"/>
            <a:ext cx="6138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EEB211"/>
              </a:buClr>
              <a:buFont typeface="Calibri"/>
              <a:buNone/>
              <a:defRPr b="0" i="0" sz="1800" u="none" cap="none" strike="noStrik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" y="1117599"/>
            <a:ext cx="88476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408" lvl="1" marL="349758" marR="0" rtl="0" algn="l">
              <a:spcBef>
                <a:spcPts val="4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76200" lvl="4" marL="15430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youtube.com/v/ZWsRtX-fVgY" TargetMode="External"/><Relationship Id="rId4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x.doi.org/10.1155/2015/531650" TargetMode="External"/><Relationship Id="rId4" Type="http://schemas.openxmlformats.org/officeDocument/2006/relationships/hyperlink" Target="http://www.informs-sim.org/wsc15papers/012.pdf" TargetMode="External"/><Relationship Id="rId5" Type="http://schemas.openxmlformats.org/officeDocument/2006/relationships/hyperlink" Target="https://upload.wikimedia.org/wikipedia/commons/thumb/1/1c/Guinea_Regions.png/350px-Guinea_Regions.png" TargetMode="External"/><Relationship Id="rId6" Type="http://schemas.openxmlformats.org/officeDocument/2006/relationships/hyperlink" Target="https://upload.wikimedia.org/wikipedia/commons/thumb/d/d9/Sierra_Leone_Districts.png/300px-Sierra_Leone_Districts.p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abotero8@gatech.edu" TargetMode="External"/><Relationship Id="rId4" Type="http://schemas.openxmlformats.org/officeDocument/2006/relationships/hyperlink" Target="mailto:zbartolek@gatech.edu" TargetMode="External"/><Relationship Id="rId5" Type="http://schemas.openxmlformats.org/officeDocument/2006/relationships/hyperlink" Target="mailto:saqibm128@gatech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642562" y="903668"/>
            <a:ext cx="5096999" cy="167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Final Model Presentation </a:t>
            </a:r>
            <a:r>
              <a:rPr lang="en" sz="2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Predictive Modeling for Ebola Dynamics 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713525" y="2329301"/>
            <a:ext cx="5097000" cy="70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BMED 4803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April 19th, 2017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4940" l="0" r="0" t="3743"/>
          <a:stretch/>
        </p:blipFill>
        <p:spPr>
          <a:xfrm>
            <a:off x="329725" y="3015150"/>
            <a:ext cx="1443875" cy="17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65362" y="4729800"/>
            <a:ext cx="1572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Andrea Botero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698102" y="4729800"/>
            <a:ext cx="1876199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Mohammed Saqib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686687" y="4729800"/>
            <a:ext cx="1572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Zinka Bartolek</a:t>
            </a:r>
          </a:p>
        </p:txBody>
      </p:sp>
      <p:pic>
        <p:nvPicPr>
          <p:cNvPr descr="ja.png" id="90" name="Shape 90"/>
          <p:cNvPicPr preferRelativeResize="0"/>
          <p:nvPr/>
        </p:nvPicPr>
        <p:blipFill rotWithShape="1">
          <a:blip r:embed="rId4">
            <a:alphaModFix/>
          </a:blip>
          <a:srcRect b="0" l="5845" r="13742" t="0"/>
          <a:stretch/>
        </p:blipFill>
        <p:spPr>
          <a:xfrm>
            <a:off x="2517552" y="3015150"/>
            <a:ext cx="1649147" cy="17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565.JPG"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2275" y="2971800"/>
            <a:ext cx="1649149" cy="17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1" y="815040"/>
            <a:ext cx="8830800" cy="35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Used fminsearch using minimum error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Multiple error measures attempted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Cumulative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Pros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Don’t need to interpolate from cumulative data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Unable to get model to get close to data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Cross Validation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Pros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Try to ensure no overfitting and that model can apply to other sets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Key patterns in West Africa 2014 Ebola Epidemic are not applicable to other Ebola outbreaks. Attempt to use Cross Validation fails to work in reasonable time period.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Single Day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Pros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Compare single day by single day. Simple, gets good results.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Interpolate day by day from cumulative data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0" y="0"/>
            <a:ext cx="74373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Approach to Finding Model Parameters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1" y="1117599"/>
            <a:ext cx="8830800" cy="35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Does not complete using fminsearch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Fails converge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Generalizing Data?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a single Ebola Epidemic truly generalizable?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Unable to prevent significant error in all models even when test set = training set</a:t>
            </a:r>
          </a:p>
          <a:p>
            <a:pPr indent="-3810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quality needs further cleaning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Final Choice is using Training Error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0" y="0"/>
            <a:ext cx="61383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Cross-Validation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1" y="1117599"/>
            <a:ext cx="8830800" cy="35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Equations used: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Strengths: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Quick, Simple, Computationally Easy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Weaknesses: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Continuous assumption, Assumes all of S interacts with all of 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0" y="0"/>
            <a:ext cx="61383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Model 1: SIR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25711" l="0" r="0" t="0"/>
          <a:stretch/>
        </p:blipFill>
        <p:spPr>
          <a:xfrm>
            <a:off x="440250" y="1709875"/>
            <a:ext cx="6336125" cy="15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1" y="1117599"/>
            <a:ext cx="8830800" cy="35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Equations used: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Strengths: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Quick, Simple, Computationally Easy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Weaknesses: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Continuous assumption, Assumes all of S interacts with all of I </a:t>
            </a: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0" y="0"/>
            <a:ext cx="61383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Model 2: SEIR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5" y="1761000"/>
            <a:ext cx="8371800" cy="11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1" y="915893"/>
            <a:ext cx="8830800" cy="35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Agent- Based graph 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Simple Markov model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 is infected, not infected, alongside with status for each neighbor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neighbor ‘interacts’ and probabilistically infects agent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Function: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AgentBasedGraph(country, numPeople, numInfected, numConnections,       numTimeSteps, infectiousConst, recoveryConst)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Strengths: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More accurate representation, accounts for the fact that not all S population interacts with I, connections and vertices based on population and districts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Weaknesses: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Takes more time to complete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Too random </a:t>
            </a: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0" y="0"/>
            <a:ext cx="68619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Model 3: Spatial + Markov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Agent-Based Modeling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0" y="278025"/>
            <a:ext cx="6779100" cy="46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Agent Based Spatial Graph Using Districts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50" y="1559025"/>
            <a:ext cx="2525574" cy="205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325" y="1559125"/>
            <a:ext cx="2091387" cy="205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188952" y="870262"/>
            <a:ext cx="2247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Guinea</a:t>
            </a:r>
            <a:r>
              <a:rPr b="1" baseline="30000" lang="en" sz="1800">
                <a:latin typeface="Roboto"/>
                <a:ea typeface="Roboto"/>
                <a:cs typeface="Roboto"/>
                <a:sym typeface="Roboto"/>
              </a:rPr>
              <a:t>17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739000" y="870262"/>
            <a:ext cx="2247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Sierra Leone</a:t>
            </a:r>
            <a:r>
              <a:rPr b="1"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5">
            <a:alphaModFix/>
          </a:blip>
          <a:srcRect b="5161" l="3769" r="3155" t="2824"/>
          <a:stretch/>
        </p:blipFill>
        <p:spPr>
          <a:xfrm>
            <a:off x="6329150" y="1762137"/>
            <a:ext cx="2525575" cy="19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6468137" y="870262"/>
            <a:ext cx="2247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Liberia</a:t>
            </a:r>
            <a:r>
              <a:rPr b="1"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183700" y="3739525"/>
            <a:ext cx="82533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Each country represented as graph of districts with adjacency list for neighboring districts.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0" y="0"/>
            <a:ext cx="68712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Preliminary Results: Data Fitting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7330" l="0" r="0" t="0"/>
          <a:stretch/>
        </p:blipFill>
        <p:spPr>
          <a:xfrm>
            <a:off x="2139237" y="674237"/>
            <a:ext cx="4865524" cy="379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0" y="0"/>
            <a:ext cx="68712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Preliminary Results: Data Fitting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5238" l="0" r="0" t="4443"/>
          <a:stretch/>
        </p:blipFill>
        <p:spPr>
          <a:xfrm>
            <a:off x="227950" y="1014850"/>
            <a:ext cx="4102474" cy="325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 b="6281" l="0" r="0" t="4369"/>
          <a:stretch/>
        </p:blipFill>
        <p:spPr>
          <a:xfrm>
            <a:off x="4453550" y="953911"/>
            <a:ext cx="4325449" cy="337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0" y="0"/>
            <a:ext cx="61383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Preliminary Results: SIR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49" y="835975"/>
            <a:ext cx="8261599" cy="38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0" y="0"/>
            <a:ext cx="61383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Preliminary Results: SEIR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50" y="858424"/>
            <a:ext cx="7924900" cy="3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0" y="1389546"/>
            <a:ext cx="91440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rIns="274300" tIns="45700">
            <a:noAutofit/>
          </a:bodyPr>
          <a:lstStyle/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exists a need to being able to </a:t>
            </a:r>
            <a:r>
              <a:rPr lang="en" sz="2400">
                <a:solidFill>
                  <a:srgbClr val="EEB211"/>
                </a:solidFill>
                <a:latin typeface="Roboto"/>
                <a:ea typeface="Roboto"/>
                <a:cs typeface="Roboto"/>
                <a:sym typeface="Roboto"/>
              </a:rPr>
              <a:t>predict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spread of </a:t>
            </a:r>
            <a:r>
              <a:rPr lang="en" sz="2400">
                <a:solidFill>
                  <a:srgbClr val="EEB211"/>
                </a:solidFill>
                <a:latin typeface="Roboto"/>
                <a:ea typeface="Roboto"/>
                <a:cs typeface="Roboto"/>
                <a:sym typeface="Roboto"/>
              </a:rPr>
              <a:t>infectious diseases 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(epidemics) through </a:t>
            </a:r>
            <a:r>
              <a:rPr lang="en" sz="2400">
                <a:solidFill>
                  <a:srgbClr val="EEB211"/>
                </a:solidFill>
                <a:latin typeface="Roboto"/>
                <a:ea typeface="Roboto"/>
                <a:cs typeface="Roboto"/>
                <a:sym typeface="Roboto"/>
              </a:rPr>
              <a:t>mathematical models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in order to understand their behavior and adequately implement measures that will be able to </a:t>
            </a:r>
            <a:r>
              <a:rPr lang="en" sz="2400">
                <a:solidFill>
                  <a:srgbClr val="EEB211"/>
                </a:solidFill>
                <a:latin typeface="Roboto"/>
                <a:ea typeface="Roboto"/>
                <a:cs typeface="Roboto"/>
                <a:sym typeface="Roboto"/>
              </a:rPr>
              <a:t>contain the spread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while dealing with data-records inconsistency and under-reporting.  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-178750" y="89375"/>
            <a:ext cx="77154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Problem Statement &amp; Application need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00" y="1376214"/>
            <a:ext cx="4192600" cy="2510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type="title"/>
          </p:nvPr>
        </p:nvSpPr>
        <p:spPr>
          <a:xfrm>
            <a:off x="0" y="100852"/>
            <a:ext cx="61383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Exploring different parameters</a:t>
            </a: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: SIR &amp; SEIR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024" y="1373594"/>
            <a:ext cx="4192599" cy="251555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603575" y="4001950"/>
            <a:ext cx="7610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Using exact population results in astronomical error: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Assumptions of ODE models not held up for epidemic!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0" y="100852"/>
            <a:ext cx="67791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Preliminary Results: Agent-Based Model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90150" y="1146575"/>
            <a:ext cx="3430500" cy="24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Doesn’t handle large number of agents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10,000 people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Attempt to show small independent networks of people, instead of entire population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More parameter searching needed - See report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Attempt to use random restarts for further work here</a:t>
            </a:r>
          </a:p>
        </p:txBody>
      </p:sp>
      <p:pic>
        <p:nvPicPr>
          <p:cNvPr descr="severeOverestimation.png"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175" y="996650"/>
            <a:ext cx="5049425" cy="29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0" y="0"/>
            <a:ext cx="61383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Tool: GUI</a:t>
            </a:r>
          </a:p>
        </p:txBody>
      </p:sp>
      <p:sp>
        <p:nvSpPr>
          <p:cNvPr descr="Models SIR and SEIR and shows how Agent Based is input (takes too long)" id="268" name="Shape 268" title="EbolaModeling 4 19 2017 12 50 47 AM">
            <a:hlinkClick r:id="rId3"/>
          </p:cNvPr>
          <p:cNvSpPr/>
          <p:nvPr/>
        </p:nvSpPr>
        <p:spPr>
          <a:xfrm>
            <a:off x="1517225" y="561612"/>
            <a:ext cx="5360349" cy="402027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1" y="1117599"/>
            <a:ext cx="8830800" cy="35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Several challenged exist when modeling spread disease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inconsistency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Underreporting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More extensive Spatial Model, given more time and computational power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Including more compartments in SIR model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More time: fminsearch takes a lot of time, especially for agent-based graph</a:t>
            </a:r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x="0" y="0"/>
            <a:ext cx="61383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Conclusions &amp; Future Work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0" y="798342"/>
            <a:ext cx="91440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rIns="274300" tIns="45700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Gomes, M. F., Piontti, A. P., Rossi, L., Chao, D., Longini, I., Halloran, M. E., &amp; Vespignani, A. (2014). Assessing the International Spreading Risk Associated with the 2014 West African Ebola Outbreak. </a:t>
            </a:r>
            <a:r>
              <a:rPr i="1"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PLoS Currents</a:t>
            </a: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 doi:10.1371/currents.outbreaks.cd818f63d40e24aef769dda7df9e0da5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Lewnard, J. A., Mbah, M. L., Alfaro-Murillo, J. A., Altice, F. L., Bawo, L., Nyenswah, T. G., &amp; Galvani, A. P. (2014). Dynamics and control of Ebola virus transmission in Montserrado, Liberia: a mathematical modelling analysis. </a:t>
            </a:r>
            <a:r>
              <a:rPr i="1"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 Lancet Infectious Diseases,</a:t>
            </a: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(12), 1189-1195. doi:10.1016/s1473-3099(14)70995-8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Meltzer, M. I., Atkins, C. Y., Knust, B., Ervin, E. D., Nichol, S. T., Damon, I. K., &amp; Washington, M. L. (2014). Estimating the Future Number of Cases in the Ebola Epidemic —Liberia and Sierra Leone, 2014–2015. </a:t>
            </a:r>
            <a:r>
              <a:rPr i="1"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Morbidity and Mortality Weekly Report,</a:t>
            </a: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63</a:t>
            </a: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Althaus, C. L. (2014). Estimating the Reproduction Number of Ebola Virus (EBOV) During the 2014 Outbreak in West Africa. </a:t>
            </a:r>
            <a:r>
              <a:rPr i="1"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PLoS Currents</a:t>
            </a: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 doi:10.1371/currents.outbreaks.91afb5e0f279e7f29e7056095255b288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Chowell, G., Viboud, C., Hyman, J. M., &amp; Simonsen, L. (2014). The Western Africa Ebola Virus Disease Epidemic Exhibits Both Global Exponential and Local Polynomial Growth Rates. </a:t>
            </a:r>
            <a:r>
              <a:rPr i="1"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PLoS Currents</a:t>
            </a: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 doi:10.1371/currents.outbreaks.8b55f4bad99ac5c5db3663e916803261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Lindblade, K. A., &amp; Kateh, F, et. al. (2015, October 10). </a:t>
            </a:r>
            <a:r>
              <a:rPr i="1"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Decreased Ebola Transmission after Rapid Response to Outbreaks in Remote Areas, Liberia, 2014</a:t>
            </a: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(United States, CDC, Emerging Infectious Diseases). Retrieved March 1, 2017.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Siettos C, Anastassopoulou C, Russo L, Grigoras C, Mylonakis E. Modeling the 2014 Ebola Virus Epidemic – Agent­Based Simulations, Temporal Analysis and Future Predictions for Liberia and Sierra Leone. PLOS Currents Outbreaks. 2015 Mar 9 . Edition 1. doi: 10.1371/currents.outbreaks.8d5984114855fc425e699e1a18cdc6c9. 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Ajelli, M., &amp; Fumanelli, L. (2013). Spatiotemporal dynamics of the Ebola epidemic in Guinea and implications for vaccination and disease elimination: a computational modeling analysis. </a:t>
            </a:r>
            <a:r>
              <a:rPr i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BMC Medicine,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(1), 130. doi:10.1186/s12916-016-0678-3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0" y="187387"/>
            <a:ext cx="9144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References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0" y="1117593"/>
            <a:ext cx="91440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rIns="274300" tIns="45700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 startAt="9"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Zhang, P., &amp; E. (2015). The Large Scale Machine Learning in an Artificial Society: Prediction of the Ebola Outbreak in Beijing. </a:t>
            </a:r>
            <a:r>
              <a:rPr i="1"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Computational Intelligence and Neuroscience,2015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11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http://dx.doi.org/10.1155/2015/531650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 startAt="9"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Pruyt, E., Auping, W. L., &amp; Kwakkel, J. H. (2015). Ebola in West Africa: Model-Based Exploration of Social Psychological Effects and Interventions. Systems Research and Behavioral Science, 2015(32), 2-14. doi:10.1002/sres.2329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 startAt="9"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Heesterbeek, H., Anderson, R. M., Andreasen, V., Bansal, S., Angelis, D. D., Dye, C., . . . Viboud, C. (2015). Modeling infectious disease dynamics in the complex landscape of global health. </a:t>
            </a:r>
            <a:r>
              <a:rPr i="1"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Science,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347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(6227). doi:10.1126/science.aaa4339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 startAt="9"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Rivers, Caitlin M., Eric T. Lofgren, Madhav Marathe, Stephen Eubank, and Bryan L. Lewis. "Modeling the Impact of Interventions on an Epidemic of Ebola in Sierra Leone and Liberia." </a:t>
            </a:r>
            <a:r>
              <a:rPr i="1"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PLoS Currents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(2014): n. pag. Web.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 startAt="9"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Xia, Z., Wang, S., Li, S., Huang, L., Zhang, W., Sun, G., . . . Jin, Z. (2015). Modeling the transmission dynamics of Ebola virus disease in Liberia. </a:t>
            </a:r>
            <a:r>
              <a:rPr i="1"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Scientific Reports,5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(1). doi:10.1038/srep13857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 startAt="9"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Zaman, G., Kang, Y. H., &amp; Jung, I. H. (2009). Optimal treatment of an SIR epidemic model with time delay. </a:t>
            </a:r>
            <a:r>
              <a:rPr i="1"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Biosystems,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98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(1), 43-50. doi:10.1016/j.biosystems.2009.05.006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 startAt="9"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Lekone, P. E., &amp; Finkenstädt, B. F. (2006). Statistical Inference in a Stochastic Epidemic SEIR Model with Control Intervention: Ebola as a Case Study. </a:t>
            </a:r>
            <a:r>
              <a:rPr i="1"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Biometrics,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62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(4), 1170-1177. doi:10.1111/j.1541-0420.2006.00609.x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 startAt="9"/>
            </a:pP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http://www.informs-sim.org/wsc15papers/012.pdf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 startAt="9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https://upload.wikimedia.org/wikipedia/commons/thumb/1/1c/Guinea_Regions.png/350px-Guinea_Regions.png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 startAt="9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https://upload.wikimedia.org/wikipedia/commons/thumb/d/d9/Sierra_Leone_Districts.png/300px-Sierra_Leone_Districts.png</a:t>
            </a:r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0" y="187387"/>
            <a:ext cx="9144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References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0" y="1117593"/>
            <a:ext cx="91440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rIns="274300" tIns="45700">
            <a:noAutofit/>
          </a:bodyPr>
          <a:lstStyle/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Andrea Botero: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abotero8@gatech.edu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Zinka Bartolek: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zbartolek@gatech.edu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Mohammed Saqib: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saqibm128@gatech.edu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x="0" y="187387"/>
            <a:ext cx="9144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Discussion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0" y="187387"/>
            <a:ext cx="9144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Biomedical &amp; Clinical Needs</a:t>
            </a:r>
          </a:p>
        </p:txBody>
      </p:sp>
      <p:sp>
        <p:nvSpPr>
          <p:cNvPr id="103" name="Shape 103"/>
          <p:cNvSpPr/>
          <p:nvPr/>
        </p:nvSpPr>
        <p:spPr>
          <a:xfrm>
            <a:off x="1392622" y="1085184"/>
            <a:ext cx="2852100" cy="16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 Data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out the best fitting method to fill in for inconsistent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04" name="Shape 104"/>
          <p:cNvSpPr/>
          <p:nvPr/>
        </p:nvSpPr>
        <p:spPr>
          <a:xfrm>
            <a:off x="4725722" y="1085184"/>
            <a:ext cx="2852100" cy="16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Determine which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best predicts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 of the Ebola spread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05" name="Shape 105"/>
          <p:cNvSpPr/>
          <p:nvPr/>
        </p:nvSpPr>
        <p:spPr>
          <a:xfrm>
            <a:off x="1392622" y="2869309"/>
            <a:ext cx="2852100" cy="16670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Varying parameters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model hypothetical situations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06" name="Shape 106"/>
          <p:cNvSpPr/>
          <p:nvPr/>
        </p:nvSpPr>
        <p:spPr>
          <a:xfrm>
            <a:off x="4725722" y="2869309"/>
            <a:ext cx="2852100" cy="16670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Apply results to predict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best containment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interventions measures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187387"/>
            <a:ext cx="9144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Literature Review Summary</a:t>
            </a:r>
          </a:p>
        </p:txBody>
      </p:sp>
      <p:graphicFrame>
        <p:nvGraphicFramePr>
          <p:cNvPr id="112" name="Shape 112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{67B1A20C-E20B-4D5E-911D-622C767800BD}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Papers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Methodology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Weaknesses 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Althaus, 2014</a:t>
                      </a: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Lindblade, et. al., 2015</a:t>
                      </a: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●"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Gomes, 2014</a:t>
                      </a: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●"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Meltzer, 2014 </a:t>
                      </a: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Xia et al., 2015 </a:t>
                      </a: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Rivers, 2014</a:t>
                      </a: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Zaman, 2009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ODE/SIR/SEIR Models - Modeling population as continuous variable functions over time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Real Populations are not continuous and may not be easily categorized into buckets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Many parameters are assumed constant, even though they might be changing over time 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Lewnard, 2014</a:t>
                      </a: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rgbClr val="323333"/>
                          </a:solidFill>
                        </a:rPr>
                        <a:t>Heesterbeek et al., 2015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Bayesian Markov Chain Monte Carlo Model 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Model used only for 1 city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May fail if Markov Chain assumption not held 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3" name="Shape 113"/>
          <p:cNvSpPr txBox="1"/>
          <p:nvPr/>
        </p:nvSpPr>
        <p:spPr>
          <a:xfrm>
            <a:off x="425675" y="4635050"/>
            <a:ext cx="3606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0" y="187387"/>
            <a:ext cx="9144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Literature Review Summary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762875" y="8477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{67B1A20C-E20B-4D5E-911D-622C767800BD}</a:tableStyleId>
              </a:tblPr>
              <a:tblGrid>
                <a:gridCol w="2517700"/>
                <a:gridCol w="2517700"/>
                <a:gridCol w="2517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Papers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Methodology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Weaknesses 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Chowell, 2015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Function fitting - Use predetermined functions without differential equations, and estimate hyperparameters of system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Overfitting of hyperparameters if a wrong or inappropriate base function is used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Ajelli, 2013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Zhang, 2015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Spatial/ </a:t>
                      </a:r>
                      <a:r>
                        <a:rPr lang="en" sz="1200"/>
                        <a:t>Agent-Based - Using simulations of population with granular individuals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Computationally expensive, significant assumptions about individuals and interactions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Siettos, et. al. 2015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Hybrid - Use small agent-based model to obtain hyperparameters for model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Calculation can be slow, but overall good representation 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Yilmaz, et. al. 2015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Graph Agent-Based model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Connection in real life hard to quantify; makes many assumptions 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0" y="909074"/>
            <a:ext cx="8830800" cy="32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Sample size: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131 time points of cumulative deaths and infected data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Guinea, Sierra Leone and Liberia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Source: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available from the World Health Organization (WHO) for the current Ebola outbreak: </a:t>
            </a: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http://www.who.int/csr/disease/ebola/situation- reports/archive/en/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Quality: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in cumulative reporting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inconsistency</a:t>
            </a:r>
          </a:p>
          <a:p>
            <a:pPr lvl="0" marR="0" rtl="0" algn="l">
              <a:lnSpc>
                <a:spcPct val="100000"/>
              </a:lnSpc>
              <a:spcBef>
                <a:spcPts val="360"/>
              </a:spcBef>
              <a:spcAft>
                <a:spcPts val="45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0" y="0"/>
            <a:ext cx="68217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Data characteristics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0" y="187387"/>
            <a:ext cx="9144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Methodology Workflow Diagram </a:t>
            </a:r>
          </a:p>
        </p:txBody>
      </p:sp>
      <p:sp>
        <p:nvSpPr>
          <p:cNvPr id="131" name="Shape 131"/>
          <p:cNvSpPr/>
          <p:nvPr/>
        </p:nvSpPr>
        <p:spPr>
          <a:xfrm>
            <a:off x="2965382" y="939247"/>
            <a:ext cx="13506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Sierra Leone </a:t>
            </a:r>
          </a:p>
        </p:txBody>
      </p:sp>
      <p:sp>
        <p:nvSpPr>
          <p:cNvPr id="132" name="Shape 132"/>
          <p:cNvSpPr/>
          <p:nvPr/>
        </p:nvSpPr>
        <p:spPr>
          <a:xfrm>
            <a:off x="189382" y="2070797"/>
            <a:ext cx="1975800" cy="10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Gather Data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cumulative cases and deaths</a:t>
            </a:r>
          </a:p>
        </p:txBody>
      </p:sp>
      <p:sp>
        <p:nvSpPr>
          <p:cNvPr id="133" name="Shape 133"/>
          <p:cNvSpPr/>
          <p:nvPr/>
        </p:nvSpPr>
        <p:spPr>
          <a:xfrm>
            <a:off x="2912132" y="2180447"/>
            <a:ext cx="14571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Guinea </a:t>
            </a:r>
          </a:p>
        </p:txBody>
      </p:sp>
      <p:sp>
        <p:nvSpPr>
          <p:cNvPr id="134" name="Shape 134"/>
          <p:cNvSpPr/>
          <p:nvPr/>
        </p:nvSpPr>
        <p:spPr>
          <a:xfrm>
            <a:off x="2965382" y="3492297"/>
            <a:ext cx="14571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Liberia</a:t>
            </a:r>
          </a:p>
        </p:txBody>
      </p:sp>
      <p:sp>
        <p:nvSpPr>
          <p:cNvPr id="135" name="Shape 135"/>
          <p:cNvSpPr/>
          <p:nvPr/>
        </p:nvSpPr>
        <p:spPr>
          <a:xfrm>
            <a:off x="2242107" y="2449847"/>
            <a:ext cx="5931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Shape 136"/>
          <p:cNvSpPr/>
          <p:nvPr/>
        </p:nvSpPr>
        <p:spPr>
          <a:xfrm rot="-1357987">
            <a:off x="2217625" y="1656128"/>
            <a:ext cx="598707" cy="2600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Shape 137"/>
          <p:cNvSpPr/>
          <p:nvPr/>
        </p:nvSpPr>
        <p:spPr>
          <a:xfrm rot="1463797">
            <a:off x="2249055" y="3189286"/>
            <a:ext cx="631157" cy="2599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422482" y="1208647"/>
            <a:ext cx="5931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446157" y="3842447"/>
            <a:ext cx="5931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446157" y="2449847"/>
            <a:ext cx="5931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116182" y="2215772"/>
            <a:ext cx="14571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 first half of data: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Exponential Fitting</a:t>
            </a:r>
            <a:r>
              <a:rPr baseline="30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  <p:sp>
        <p:nvSpPr>
          <p:cNvPr id="142" name="Shape 142"/>
          <p:cNvSpPr/>
          <p:nvPr/>
        </p:nvSpPr>
        <p:spPr>
          <a:xfrm>
            <a:off x="5062932" y="3573047"/>
            <a:ext cx="14571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 first half </a:t>
            </a:r>
            <a:r>
              <a:rPr b="1" lang="en">
                <a:solidFill>
                  <a:schemeClr val="dk1"/>
                </a:solidFill>
              </a:rPr>
              <a:t>of data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Exponential Fitting</a:t>
            </a:r>
            <a:r>
              <a:rPr baseline="30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  <p:sp>
        <p:nvSpPr>
          <p:cNvPr id="143" name="Shape 143"/>
          <p:cNvSpPr/>
          <p:nvPr/>
        </p:nvSpPr>
        <p:spPr>
          <a:xfrm>
            <a:off x="5122070" y="939247"/>
            <a:ext cx="14571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Clean first half of data: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Exponential Fitting</a:t>
            </a:r>
            <a:r>
              <a:rPr baseline="30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7320232" y="939247"/>
            <a:ext cx="14571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Clean second half of Data: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Polynomial Fitting</a:t>
            </a:r>
            <a:r>
              <a:rPr baseline="30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6650207" y="3842447"/>
            <a:ext cx="5931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650207" y="2485172"/>
            <a:ext cx="5931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6685682" y="1208647"/>
            <a:ext cx="5931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7320232" y="2180447"/>
            <a:ext cx="14571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Clean second half of Data: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Polynomial Fitting</a:t>
            </a:r>
            <a:r>
              <a:rPr baseline="30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7373482" y="3573047"/>
            <a:ext cx="14571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Clean second half of Data: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Polynomial Fitting</a:t>
            </a:r>
            <a:r>
              <a:rPr baseline="30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0" y="4458400"/>
            <a:ext cx="808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5. Chowell, G., Viboud, C., Hyman, J. M., &amp; Simonsen, L. (2014). The Western Africa Ebola Virus Disease Epidemic Exhibits Both Global Exponential and Local Polynomial Growth Rates. </a:t>
            </a:r>
            <a:r>
              <a:rPr i="1" lang="en" sz="9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PLoS Currents</a:t>
            </a:r>
            <a:r>
              <a:rPr lang="en" sz="9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 doi:10.1371/currents.outbreaks.8b55f4bad99ac5c5db3663e916803261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187387"/>
            <a:ext cx="9144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Methodology Workflow Diagram </a:t>
            </a:r>
          </a:p>
        </p:txBody>
      </p:sp>
      <p:sp>
        <p:nvSpPr>
          <p:cNvPr id="156" name="Shape 156"/>
          <p:cNvSpPr/>
          <p:nvPr/>
        </p:nvSpPr>
        <p:spPr>
          <a:xfrm>
            <a:off x="3017059" y="1152018"/>
            <a:ext cx="1491899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Sierra Leone </a:t>
            </a:r>
          </a:p>
        </p:txBody>
      </p:sp>
      <p:sp>
        <p:nvSpPr>
          <p:cNvPr id="157" name="Shape 157"/>
          <p:cNvSpPr/>
          <p:nvPr/>
        </p:nvSpPr>
        <p:spPr>
          <a:xfrm>
            <a:off x="294309" y="2157243"/>
            <a:ext cx="1975800" cy="10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Gather Clean Data</a:t>
            </a:r>
          </a:p>
        </p:txBody>
      </p:sp>
      <p:sp>
        <p:nvSpPr>
          <p:cNvPr id="158" name="Shape 158"/>
          <p:cNvSpPr/>
          <p:nvPr/>
        </p:nvSpPr>
        <p:spPr>
          <a:xfrm>
            <a:off x="3017059" y="2266893"/>
            <a:ext cx="1457099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Guinea </a:t>
            </a:r>
          </a:p>
        </p:txBody>
      </p:sp>
      <p:sp>
        <p:nvSpPr>
          <p:cNvPr id="159" name="Shape 159"/>
          <p:cNvSpPr/>
          <p:nvPr/>
        </p:nvSpPr>
        <p:spPr>
          <a:xfrm>
            <a:off x="3035509" y="3448068"/>
            <a:ext cx="1491899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Liberia</a:t>
            </a:r>
          </a:p>
        </p:txBody>
      </p:sp>
      <p:sp>
        <p:nvSpPr>
          <p:cNvPr id="160" name="Shape 160"/>
          <p:cNvSpPr/>
          <p:nvPr/>
        </p:nvSpPr>
        <p:spPr>
          <a:xfrm>
            <a:off x="2347034" y="2536293"/>
            <a:ext cx="5931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-1357987">
            <a:off x="2322552" y="1742573"/>
            <a:ext cx="598707" cy="2600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1463797">
            <a:off x="2353982" y="3275731"/>
            <a:ext cx="631157" cy="2599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221109" y="2157243"/>
            <a:ext cx="1350600" cy="10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Construct Models in MATLAB</a:t>
            </a:r>
          </a:p>
        </p:txBody>
      </p:sp>
      <p:sp>
        <p:nvSpPr>
          <p:cNvPr id="164" name="Shape 164"/>
          <p:cNvSpPr/>
          <p:nvPr/>
        </p:nvSpPr>
        <p:spPr>
          <a:xfrm>
            <a:off x="4551071" y="2536293"/>
            <a:ext cx="5931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1895387">
            <a:off x="4529787" y="1742520"/>
            <a:ext cx="635697" cy="2601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rot="-1358838">
            <a:off x="4613010" y="3465382"/>
            <a:ext cx="626400" cy="2600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318659" y="2327643"/>
            <a:ext cx="1457100" cy="74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ODE SEIR model </a:t>
            </a:r>
          </a:p>
        </p:txBody>
      </p:sp>
      <p:sp>
        <p:nvSpPr>
          <p:cNvPr id="168" name="Shape 168"/>
          <p:cNvSpPr/>
          <p:nvPr/>
        </p:nvSpPr>
        <p:spPr>
          <a:xfrm>
            <a:off x="7304084" y="3475668"/>
            <a:ext cx="1457100" cy="74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Agent Based Spatial + Markov Model</a:t>
            </a:r>
          </a:p>
        </p:txBody>
      </p:sp>
      <p:sp>
        <p:nvSpPr>
          <p:cNvPr id="169" name="Shape 169"/>
          <p:cNvSpPr/>
          <p:nvPr/>
        </p:nvSpPr>
        <p:spPr>
          <a:xfrm>
            <a:off x="7304084" y="1179618"/>
            <a:ext cx="1457100" cy="74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ODE SIR model </a:t>
            </a:r>
          </a:p>
        </p:txBody>
      </p:sp>
      <p:sp>
        <p:nvSpPr>
          <p:cNvPr id="170" name="Shape 170"/>
          <p:cNvSpPr/>
          <p:nvPr/>
        </p:nvSpPr>
        <p:spPr>
          <a:xfrm rot="-1357987">
            <a:off x="6638540" y="1791998"/>
            <a:ext cx="598707" cy="2600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648634" y="2536293"/>
            <a:ext cx="5931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 rot="1463797">
            <a:off x="6597232" y="3184531"/>
            <a:ext cx="631157" cy="2599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0" y="681825"/>
            <a:ext cx="8830800" cy="413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Exponential fitting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(1st half of the data):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the matlab fit function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Literature suggested that early disease growth is exponential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Polynomial fitting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(2nd half of the data):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the 5th order polynomial function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Literatures shows attenuation of disease growth, increase in decline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Interpolation between Days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irregularly sampled over time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Interpolation gave per-day data during entire epidemic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Interpolation Currently Infected from Cumulative Cases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domain knowledge of average time for infection and incubation period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Generate currently infected data for use</a:t>
            </a: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0" y="0"/>
            <a:ext cx="6821700" cy="74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Methods: Data Fitting and Cleaning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