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00" d="100"/>
          <a:sy n="100" d="100"/>
        </p:scale>
        <p:origin x="205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57A-291E-B4FD-C8A9-CE113F73C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5F9B6-3EBC-D1AD-402B-693F28A7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7081-EB8C-B51C-7DE2-7754B4D7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5298-62DB-57C8-FF1E-AD9AABD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CCF6-AA6B-2044-C514-BD32BE51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142D-87C6-7BFF-D4E2-E57F3936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D7D72-BB93-F8CA-42D3-1E7B9427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D7B4-01BA-C40B-3235-F5D62BEC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2283-74D0-6C5E-2063-6738375D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E21-5822-DCD9-1895-08461D7A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CD83C-4DCD-C4CD-878F-AB1ECA0DD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D49C4-A326-88BE-CE4F-5515140A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8DB4-0380-A1C1-09B7-79273CC0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2149-B6A7-9683-2B29-15EDCF5F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BADD-01CD-6517-5FC9-154A478B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104D-9795-6A4A-458D-E90F62AF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899-6069-B910-E234-2C40581A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3218-29E4-69A3-9355-01AA764D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4401-2F86-9EDB-1A3D-84239FE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8D1E-EFEA-DEF8-758A-1CE7BDC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5B2-D8E1-C0E9-3D5F-206AD535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7913-B293-D021-67E9-1E2A786B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8F0F-B750-06D8-7875-EFF7EC01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4314-4218-F3FC-FB86-4BF29A40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878D-EABE-331A-E95C-8E99B8D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770-169D-77C9-8481-2306FD7B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CCDD-9A02-17DE-B99A-C124BC36C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2A908-7EB5-B678-0F13-AD787623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463D-DD28-7945-6908-C7B2CB69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06111-BA6F-A41B-F1FB-6698A6D5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2D2A-F478-8643-2C11-1CF6FB66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D673-E97A-67C3-2A21-BB9A114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6FD1-DD65-18EA-C263-B5F5B346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E807C-F560-450F-CDBC-0F728EAD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50830-5882-6F40-7969-0CE5FBA3F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6F46-323F-0BFE-3F6B-6D8D63B16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61125-07D9-434B-E2E6-FCFD3FE9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4F93F-8947-0799-1CA6-44C3C74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E0305-3554-7288-7A72-B8F33CBD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7C6D-7BD2-E3EA-6C23-46F48AC1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CEE36-D497-2C8B-0B64-9013702C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C44C7-BD33-73E7-13F6-B4D92AC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F5414-1D4A-2C8B-DA78-2ED27AD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B02E-F8D8-C02C-496A-10A3ACAC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CB3C4-551B-404E-6633-08FBC00A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78A79-B60E-FE78-9599-0F674A3C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F98-B4BC-F83B-9CF6-AB39D4D6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1087-9C5D-634E-CB8E-49D304F9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EC59-3EA7-FBEE-B551-BBD844CF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BD11A-7C36-B1D6-4103-C5B270E3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4514-6AFC-67CC-33AF-6D23D64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1614-92B7-FB11-F858-E2C3987A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9ABF-A768-48CD-7D87-720E087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DE192-D233-1743-FB8B-043AF1639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EAC3-7474-FB81-F3C8-F8269CBA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6533-7292-A910-01BF-8554A17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06D2-476D-71BE-56B0-3F45556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6503-0B37-D6DB-0C6B-E4A64F2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4F5F-D304-5ACE-00F0-E022AF58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FC07-8318-BA87-60D8-0EAD0816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6A52-C83F-1028-92E9-7B40EF6C4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D330-1510-57FF-62C3-EE2CB6F9C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759E-63B6-60E4-2DA5-87225763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parked aeroplane">
            <a:extLst>
              <a:ext uri="{FF2B5EF4-FFF2-40B4-BE49-F238E27FC236}">
                <a16:creationId xmlns:a16="http://schemas.microsoft.com/office/drawing/2014/main" id="{9841DD1E-725C-B4AB-ED40-170F3401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0" b="181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40121-BFAF-9F58-E14F-48D187D11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051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JFK Airport Taxi Out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3348-7DAD-CB09-8AE6-F7F87987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3051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Saqif Khan</a:t>
            </a:r>
          </a:p>
        </p:txBody>
      </p:sp>
    </p:spTree>
    <p:extLst>
      <p:ext uri="{BB962C8B-B14F-4D97-AF65-F5344CB8AC3E}">
        <p14:creationId xmlns:p14="http://schemas.microsoft.com/office/powerpoint/2010/main" val="108607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62" y="637762"/>
            <a:ext cx="10257138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Linear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5" y="2207225"/>
            <a:ext cx="10604500" cy="532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R2 Score for the predictive model shows how accurate this model is at predicting Taxi_Out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5F028-E690-2D20-F595-063E5226F56A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9E4E9-C7E4-02D4-F63C-515372F2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5" y="3382986"/>
            <a:ext cx="3383810" cy="1481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B14FF-BBD8-A86B-0543-F911EF753249}"/>
              </a:ext>
            </a:extLst>
          </p:cNvPr>
          <p:cNvSpPr txBox="1"/>
          <p:nvPr/>
        </p:nvSpPr>
        <p:spPr>
          <a:xfrm>
            <a:off x="4667618" y="3656123"/>
            <a:ext cx="4412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b="1" dirty="0"/>
              <a:t> Score </a:t>
            </a:r>
            <a:r>
              <a:rPr lang="en-US" sz="2000" dirty="0"/>
              <a:t>achieved was </a:t>
            </a:r>
            <a:r>
              <a:rPr lang="en-US" sz="2000" b="1" dirty="0"/>
              <a:t>0.0441 </a:t>
            </a:r>
          </a:p>
          <a:p>
            <a:endParaRPr lang="en-US" sz="2000" b="1" dirty="0"/>
          </a:p>
          <a:p>
            <a:r>
              <a:rPr lang="en-US" sz="2000" dirty="0"/>
              <a:t>This translates to an accuracy of </a:t>
            </a:r>
            <a:r>
              <a:rPr lang="en-US" sz="2000" b="1" dirty="0"/>
              <a:t>4.41%</a:t>
            </a:r>
          </a:p>
        </p:txBody>
      </p:sp>
    </p:spTree>
    <p:extLst>
      <p:ext uri="{BB962C8B-B14F-4D97-AF65-F5344CB8AC3E}">
        <p14:creationId xmlns:p14="http://schemas.microsoft.com/office/powerpoint/2010/main" val="296741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 view of an aeroplane">
            <a:extLst>
              <a:ext uri="{FF2B5EF4-FFF2-40B4-BE49-F238E27FC236}">
                <a16:creationId xmlns:a16="http://schemas.microsoft.com/office/drawing/2014/main" id="{710FDFCE-BC0F-F403-B679-086EFD76D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87" b="1999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7597B-DA9C-DB98-AC0C-61030D87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1" y="4621183"/>
            <a:ext cx="8708241" cy="1914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0726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Plane on tarmac">
            <a:extLst>
              <a:ext uri="{FF2B5EF4-FFF2-40B4-BE49-F238E27FC236}">
                <a16:creationId xmlns:a16="http://schemas.microsoft.com/office/drawing/2014/main" id="{08AE6432-C68E-B850-3B83-E5F71B69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9" r="13566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What is Taxi Out Time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The time taken from when the plane doors close until when the plane is on the runway ready for takeoff. </a:t>
            </a:r>
          </a:p>
        </p:txBody>
      </p:sp>
    </p:spTree>
    <p:extLst>
      <p:ext uri="{BB962C8B-B14F-4D97-AF65-F5344CB8AC3E}">
        <p14:creationId xmlns:p14="http://schemas.microsoft.com/office/powerpoint/2010/main" val="12193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at hand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74C3F-A1B1-A5D9-1880-AD337EDE3AC2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2169ABB7-7328-8B72-F6B0-9769C311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0" y="2943838"/>
            <a:ext cx="11665750" cy="315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61FA9B-B438-26F3-C7DB-130BD520D42D}"/>
              </a:ext>
            </a:extLst>
          </p:cNvPr>
          <p:cNvSpPr txBox="1"/>
          <p:nvPr/>
        </p:nvSpPr>
        <p:spPr>
          <a:xfrm>
            <a:off x="662152" y="1984564"/>
            <a:ext cx="8124496" cy="66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function data.head(10) we can get a sample representative. </a:t>
            </a:r>
          </a:p>
          <a:p>
            <a:r>
              <a:rPr lang="en-US" dirty="0"/>
              <a:t>From the table you can see a few columns that could possibly affect Taxi Out times.</a:t>
            </a:r>
          </a:p>
        </p:txBody>
      </p:sp>
    </p:spTree>
    <p:extLst>
      <p:ext uri="{BB962C8B-B14F-4D97-AF65-F5344CB8AC3E}">
        <p14:creationId xmlns:p14="http://schemas.microsoft.com/office/powerpoint/2010/main" val="2191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Which variables could affect Taxi Out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1986390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Logically thinking we could possibly say: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Weather Conditions:</a:t>
            </a:r>
          </a:p>
          <a:p>
            <a:pPr lvl="1"/>
            <a:r>
              <a:rPr lang="en-US" sz="1800" dirty="0"/>
              <a:t>If the weather is clear</a:t>
            </a:r>
          </a:p>
          <a:p>
            <a:pPr lvl="1"/>
            <a:r>
              <a:rPr lang="en-US" sz="1800" dirty="0"/>
              <a:t>If weather is snowy/icy</a:t>
            </a:r>
          </a:p>
          <a:p>
            <a:pPr lvl="1"/>
            <a:r>
              <a:rPr lang="en-US" sz="1800" dirty="0"/>
              <a:t>If the weather is rainy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Wind, Wind Speed and Wind Gust: </a:t>
            </a:r>
          </a:p>
          <a:p>
            <a:pPr lvl="1"/>
            <a:r>
              <a:rPr lang="en-US" sz="1800" dirty="0"/>
              <a:t>If the winds speeds are too high for example, planes may have to wait for a time the wind slows down to be cleared for takeoff </a:t>
            </a:r>
          </a:p>
          <a:p>
            <a:pPr lvl="1"/>
            <a:r>
              <a:rPr lang="en-US" sz="1800" dirty="0"/>
              <a:t>Wind gust, how strong the gusts of winds lasting and how frequently could affect takeoff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A112A-28D3-AFAB-6B3D-EE3734123B2F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Exploring the correlation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03" y="2162585"/>
            <a:ext cx="9880893" cy="50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a correlation matrix, we can see which factors correlate with Taxi Out time: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1F45C7-0CDD-EEF4-5D90-BE4685A05627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BE04C54-DEEB-52D8-84BA-11611602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7" y="2939493"/>
            <a:ext cx="11655973" cy="31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0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5F028-E690-2D20-F595-063E5226F56A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52" y="1868603"/>
            <a:ext cx="7410383" cy="37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 the use of a heatmap, we can clearly visualize the correlations: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FFF69-AFD8-0BE6-0186-DC31E4C6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2" y="2366117"/>
            <a:ext cx="6302980" cy="418576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394BE1-EA09-92E8-4511-EC17EDF3E038}"/>
              </a:ext>
            </a:extLst>
          </p:cNvPr>
          <p:cNvCxnSpPr/>
          <p:nvPr/>
        </p:nvCxnSpPr>
        <p:spPr>
          <a:xfrm>
            <a:off x="5964795" y="2416195"/>
            <a:ext cx="0" cy="338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BFA2-D7B3-C3B3-9776-1ACFA4A74BB7}"/>
              </a:ext>
            </a:extLst>
          </p:cNvPr>
          <p:cNvCxnSpPr/>
          <p:nvPr/>
        </p:nvCxnSpPr>
        <p:spPr>
          <a:xfrm>
            <a:off x="6244363" y="2416195"/>
            <a:ext cx="0" cy="338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E4CF32-7BE3-FF55-ABA8-F07191268171}"/>
              </a:ext>
            </a:extLst>
          </p:cNvPr>
          <p:cNvCxnSpPr>
            <a:cxnSpLocks/>
          </p:cNvCxnSpPr>
          <p:nvPr/>
        </p:nvCxnSpPr>
        <p:spPr>
          <a:xfrm>
            <a:off x="5964795" y="2416195"/>
            <a:ext cx="279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0E56CA-5DE1-C6CE-9321-7189EA85715F}"/>
              </a:ext>
            </a:extLst>
          </p:cNvPr>
          <p:cNvCxnSpPr/>
          <p:nvPr/>
        </p:nvCxnSpPr>
        <p:spPr>
          <a:xfrm>
            <a:off x="5964795" y="5800195"/>
            <a:ext cx="279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7C7B7-C33F-C2FB-CFDA-F602DDCA5225}"/>
              </a:ext>
            </a:extLst>
          </p:cNvPr>
          <p:cNvCxnSpPr>
            <a:cxnSpLocks/>
          </p:cNvCxnSpPr>
          <p:nvPr/>
        </p:nvCxnSpPr>
        <p:spPr>
          <a:xfrm flipH="1">
            <a:off x="1418734" y="5392880"/>
            <a:ext cx="45460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2F3BD-1F29-D15F-87BC-BCD7DFB2849E}"/>
              </a:ext>
            </a:extLst>
          </p:cNvPr>
          <p:cNvCxnSpPr>
            <a:cxnSpLocks/>
          </p:cNvCxnSpPr>
          <p:nvPr/>
        </p:nvCxnSpPr>
        <p:spPr>
          <a:xfrm>
            <a:off x="5964795" y="4791136"/>
            <a:ext cx="279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E57A2-98C2-1899-3D3C-8F9214BCAF89}"/>
              </a:ext>
            </a:extLst>
          </p:cNvPr>
          <p:cNvCxnSpPr>
            <a:cxnSpLocks/>
          </p:cNvCxnSpPr>
          <p:nvPr/>
        </p:nvCxnSpPr>
        <p:spPr>
          <a:xfrm flipH="1">
            <a:off x="1418734" y="4998527"/>
            <a:ext cx="45460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7C011D-91B4-812D-535C-BEEF803535A2}"/>
              </a:ext>
            </a:extLst>
          </p:cNvPr>
          <p:cNvCxnSpPr>
            <a:cxnSpLocks/>
          </p:cNvCxnSpPr>
          <p:nvPr/>
        </p:nvCxnSpPr>
        <p:spPr>
          <a:xfrm>
            <a:off x="5964795" y="4998527"/>
            <a:ext cx="279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A99C46-E420-2D08-DC43-196D53297524}"/>
              </a:ext>
            </a:extLst>
          </p:cNvPr>
          <p:cNvCxnSpPr>
            <a:cxnSpLocks/>
          </p:cNvCxnSpPr>
          <p:nvPr/>
        </p:nvCxnSpPr>
        <p:spPr>
          <a:xfrm>
            <a:off x="5964795" y="4791136"/>
            <a:ext cx="0" cy="207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A85C9-42B5-797E-8432-C864E07A8DB0}"/>
              </a:ext>
            </a:extLst>
          </p:cNvPr>
          <p:cNvCxnSpPr>
            <a:cxnSpLocks/>
          </p:cNvCxnSpPr>
          <p:nvPr/>
        </p:nvCxnSpPr>
        <p:spPr>
          <a:xfrm>
            <a:off x="6244363" y="4791136"/>
            <a:ext cx="0" cy="207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29F0E3-CDEF-6F2D-40A0-04FD6D8462C5}"/>
              </a:ext>
            </a:extLst>
          </p:cNvPr>
          <p:cNvCxnSpPr>
            <a:cxnSpLocks/>
          </p:cNvCxnSpPr>
          <p:nvPr/>
        </p:nvCxnSpPr>
        <p:spPr>
          <a:xfrm>
            <a:off x="5964795" y="5188626"/>
            <a:ext cx="279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A3914E-4DF5-7297-5BC4-92DFC2379072}"/>
              </a:ext>
            </a:extLst>
          </p:cNvPr>
          <p:cNvCxnSpPr>
            <a:cxnSpLocks/>
          </p:cNvCxnSpPr>
          <p:nvPr/>
        </p:nvCxnSpPr>
        <p:spPr>
          <a:xfrm>
            <a:off x="5968253" y="5184349"/>
            <a:ext cx="0" cy="207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477FC-AE4A-3A94-9A3D-A9A86F5A9727}"/>
              </a:ext>
            </a:extLst>
          </p:cNvPr>
          <p:cNvCxnSpPr>
            <a:cxnSpLocks/>
          </p:cNvCxnSpPr>
          <p:nvPr/>
        </p:nvCxnSpPr>
        <p:spPr>
          <a:xfrm>
            <a:off x="6244363" y="5184348"/>
            <a:ext cx="0" cy="207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E26E82-81CA-12C3-3C4F-54D48E01E96C}"/>
              </a:ext>
            </a:extLst>
          </p:cNvPr>
          <p:cNvCxnSpPr>
            <a:cxnSpLocks/>
          </p:cNvCxnSpPr>
          <p:nvPr/>
        </p:nvCxnSpPr>
        <p:spPr>
          <a:xfrm>
            <a:off x="5964795" y="5393545"/>
            <a:ext cx="279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0857382-EC63-275D-3780-8AA41F5D4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30" t="4048" r="21220" b="54794"/>
          <a:stretch/>
        </p:blipFill>
        <p:spPr>
          <a:xfrm>
            <a:off x="7411999" y="2447907"/>
            <a:ext cx="1167636" cy="169229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E2C488-A7A2-5649-EDB0-3CC5DAE7D4DE}"/>
              </a:ext>
            </a:extLst>
          </p:cNvPr>
          <p:cNvCxnSpPr>
            <a:cxnSpLocks/>
          </p:cNvCxnSpPr>
          <p:nvPr/>
        </p:nvCxnSpPr>
        <p:spPr>
          <a:xfrm flipV="1">
            <a:off x="6244363" y="3636391"/>
            <a:ext cx="1167636" cy="1154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91FC76A-18CF-B3F4-86EE-A55B6419DF1C}"/>
              </a:ext>
            </a:extLst>
          </p:cNvPr>
          <p:cNvSpPr txBox="1"/>
          <p:nvPr/>
        </p:nvSpPr>
        <p:spPr>
          <a:xfrm>
            <a:off x="7432134" y="4140200"/>
            <a:ext cx="3908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Taxi out correlates mainly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Sch_dep </a:t>
            </a:r>
            <a:r>
              <a:rPr lang="en-US" dirty="0"/>
              <a:t>(scheduled departure) with a positive correlation of </a:t>
            </a:r>
            <a:r>
              <a:rPr lang="en-US" b="1" dirty="0"/>
              <a:t>0.19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 Gust </a:t>
            </a:r>
            <a:r>
              <a:rPr lang="en-US" dirty="0"/>
              <a:t>with a positive correlation of </a:t>
            </a:r>
            <a:r>
              <a:rPr lang="en-US" b="1" dirty="0"/>
              <a:t>0.096</a:t>
            </a:r>
          </a:p>
        </p:txBody>
      </p:sp>
    </p:spTree>
    <p:extLst>
      <p:ext uri="{BB962C8B-B14F-4D97-AF65-F5344CB8AC3E}">
        <p14:creationId xmlns:p14="http://schemas.microsoft.com/office/powerpoint/2010/main" val="53344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Scatter plots depicting correlation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61A9C-286E-A55C-9270-87AC08AD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573" y="2056477"/>
            <a:ext cx="4889774" cy="3959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35F028-E690-2D20-F595-063E5226F56A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6D303-F3AF-3F21-154A-F9E13ACB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62" y="2056477"/>
            <a:ext cx="4889774" cy="39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62" y="637762"/>
            <a:ext cx="10257138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Creating a machine learning model to predict Taxi_Out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62" y="2080675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Independent variables, x : </a:t>
            </a:r>
          </a:p>
          <a:p>
            <a:r>
              <a:rPr lang="en-US" sz="2000" dirty="0"/>
              <a:t> Sch_dep</a:t>
            </a:r>
          </a:p>
          <a:p>
            <a:r>
              <a:rPr lang="en-US" sz="2000" dirty="0"/>
              <a:t> Wind Gust</a:t>
            </a:r>
          </a:p>
          <a:p>
            <a:pPr marL="0" indent="0">
              <a:buNone/>
            </a:pPr>
            <a:r>
              <a:rPr lang="en-US" sz="2000" dirty="0"/>
              <a:t>Dependent variable, y :</a:t>
            </a:r>
          </a:p>
          <a:p>
            <a:r>
              <a:rPr lang="en-US" sz="2000" dirty="0"/>
              <a:t> Taxi_Out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Using these data, we split the data into section :</a:t>
            </a:r>
          </a:p>
          <a:p>
            <a:r>
              <a:rPr lang="en-US" sz="2000" dirty="0"/>
              <a:t> </a:t>
            </a:r>
            <a:r>
              <a:rPr lang="en-US" sz="2000" b="1" dirty="0"/>
              <a:t>80% </a:t>
            </a:r>
            <a:r>
              <a:rPr lang="en-US" sz="2000" dirty="0"/>
              <a:t>of the data was used for </a:t>
            </a:r>
            <a:r>
              <a:rPr lang="en-US" sz="2000" b="1" dirty="0"/>
              <a:t>training</a:t>
            </a:r>
            <a:r>
              <a:rPr lang="en-US" sz="2000" dirty="0"/>
              <a:t> purposes</a:t>
            </a:r>
          </a:p>
          <a:p>
            <a:r>
              <a:rPr lang="en-US" sz="2000" dirty="0"/>
              <a:t> </a:t>
            </a:r>
            <a:r>
              <a:rPr lang="en-US" sz="2000" b="1" dirty="0"/>
              <a:t>20% </a:t>
            </a:r>
            <a:r>
              <a:rPr lang="en-US" sz="2000" dirty="0"/>
              <a:t>of the data was used for </a:t>
            </a:r>
            <a:r>
              <a:rPr lang="en-US" sz="2000" b="1" dirty="0"/>
              <a:t>testing</a:t>
            </a:r>
            <a:r>
              <a:rPr lang="en-US" sz="2000" dirty="0"/>
              <a:t> purposes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5F028-E690-2D20-F595-063E5226F56A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821B-3C22-869D-92F7-81F9016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62" y="637762"/>
            <a:ext cx="10257138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Linear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CC8CF4-6E14-B7D7-6A46-D0480E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63" y="2080675"/>
            <a:ext cx="6967838" cy="4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Linear regression was used to make predictions of Taxi_Out time 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5F028-E690-2D20-F595-063E5226F56A}"/>
              </a:ext>
            </a:extLst>
          </p:cNvPr>
          <p:cNvSpPr/>
          <p:nvPr/>
        </p:nvSpPr>
        <p:spPr>
          <a:xfrm>
            <a:off x="944262" y="1688641"/>
            <a:ext cx="884538" cy="425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9ECBB-5312-E1C6-BD97-764AA1A9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2" y="2673592"/>
            <a:ext cx="2374900" cy="3390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BB686-23C3-9EE1-C52A-28CF0E7C9E8C}"/>
              </a:ext>
            </a:extLst>
          </p:cNvPr>
          <p:cNvSpPr txBox="1">
            <a:spLocks/>
          </p:cNvSpPr>
          <p:nvPr/>
        </p:nvSpPr>
        <p:spPr>
          <a:xfrm>
            <a:off x="3522352" y="3221978"/>
            <a:ext cx="6015348" cy="284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predictions, although seem close for some, for majority are very far off.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indicates the correlation between Taxi_Out with sch_dep and Wind Gust is very poor.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can be shown with the R2 score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388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JFK Airport Taxi Out Times</vt:lpstr>
      <vt:lpstr>What is Taxi Out Time</vt:lpstr>
      <vt:lpstr>The data at hand</vt:lpstr>
      <vt:lpstr>Which variables could affect Taxi Out time</vt:lpstr>
      <vt:lpstr>Exploring the correlation</vt:lpstr>
      <vt:lpstr>Heatmap</vt:lpstr>
      <vt:lpstr>Scatter plots depicting correlation</vt:lpstr>
      <vt:lpstr>Creating a machine learning model to predict Taxi_Out</vt:lpstr>
      <vt:lpstr>Using Linear Regression</vt:lpstr>
      <vt:lpstr>Using Linear Regression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JFK Airport Taxi Out Times</dc:title>
  <dc:creator>Saqif Khan</dc:creator>
  <cp:lastModifiedBy>Saqif Khan</cp:lastModifiedBy>
  <cp:revision>9</cp:revision>
  <dcterms:created xsi:type="dcterms:W3CDTF">2023-10-13T10:39:35Z</dcterms:created>
  <dcterms:modified xsi:type="dcterms:W3CDTF">2023-10-13T14:58:19Z</dcterms:modified>
</cp:coreProperties>
</file>