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1" r:id="rId6"/>
    <p:sldId id="260" r:id="rId7"/>
    <p:sldId id="262" r:id="rId8"/>
    <p:sldId id="263" r:id="rId9"/>
    <p:sldId id="264" r:id="rId10"/>
    <p:sldId id="265" r:id="rId11"/>
    <p:sldId id="269" r:id="rId12"/>
    <p:sldId id="270" r:id="rId13"/>
    <p:sldId id="271" r:id="rId14"/>
    <p:sldId id="266" r:id="rId15"/>
    <p:sldId id="268" r:id="rId16"/>
    <p:sldId id="267"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Lst>
  <p:sldSz cx="9144000" cy="5143500" type="screen16x9"/>
  <p:notesSz cx="6858000" cy="9144000"/>
  <p:embeddedFontLst>
    <p:embeddedFont>
      <p:font typeface="Exo" panose="020B0604020202020204" charset="0"/>
      <p:regular r:id="rId35"/>
      <p:bold r:id="rId36"/>
      <p:italic r:id="rId37"/>
      <p:boldItalic r:id="rId38"/>
    </p:embeddedFont>
    <p:embeddedFont>
      <p:font typeface="Georgia" panose="02040502050405020303" pitchFamily="18" charset="0"/>
      <p:regular r:id="rId39"/>
      <p:bold r:id="rId40"/>
      <p:italic r:id="rId41"/>
      <p:boldItalic r:id="rId42"/>
    </p:embeddedFont>
    <p:embeddedFont>
      <p:font typeface="Lato" panose="020B0604020202020204" charset="0"/>
      <p:regular r:id="rId43"/>
      <p:bold r:id="rId44"/>
      <p:italic r:id="rId45"/>
      <p:boldItalic r:id="rId46"/>
    </p:embeddedFont>
    <p:embeddedFont>
      <p:font typeface="Raleway" panose="020B0604020202020204" charset="0"/>
      <p:regular r:id="rId47"/>
      <p:bold r:id="rId48"/>
      <p:italic r:id="rId49"/>
      <p:boldItalic r:id="rId50"/>
    </p:embeddedFont>
    <p:embeddedFont>
      <p:font typeface="Raleway Thin"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0cPthSv2lEnwzFghB8qk/w0Hx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p:scale>
          <a:sx n="83" d="100"/>
          <a:sy n="83" d="100"/>
        </p:scale>
        <p:origin x="78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eeb, Mohd" userId="78e52336-497f-4347-9142-65e5e1a95194" providerId="ADAL" clId="{55627162-0894-412D-8131-9816158732CA}"/>
    <pc:docChg chg="undo custSel modSld">
      <pc:chgData name="Shakeeb, Mohd" userId="78e52336-497f-4347-9142-65e5e1a95194" providerId="ADAL" clId="{55627162-0894-412D-8131-9816158732CA}" dt="2021-06-24T02:52:12.881" v="62" actId="20577"/>
      <pc:docMkLst>
        <pc:docMk/>
      </pc:docMkLst>
      <pc:sldChg chg="modSp mod">
        <pc:chgData name="Shakeeb, Mohd" userId="78e52336-497f-4347-9142-65e5e1a95194" providerId="ADAL" clId="{55627162-0894-412D-8131-9816158732CA}" dt="2021-06-23T19:29:28.563" v="0" actId="255"/>
        <pc:sldMkLst>
          <pc:docMk/>
          <pc:sldMk cId="0" sldId="261"/>
        </pc:sldMkLst>
        <pc:spChg chg="mod">
          <ac:chgData name="Shakeeb, Mohd" userId="78e52336-497f-4347-9142-65e5e1a95194" providerId="ADAL" clId="{55627162-0894-412D-8131-9816158732CA}" dt="2021-06-23T19:29:28.563" v="0" actId="255"/>
          <ac:spMkLst>
            <pc:docMk/>
            <pc:sldMk cId="0" sldId="261"/>
            <ac:spMk id="114" creationId="{00000000-0000-0000-0000-000000000000}"/>
          </ac:spMkLst>
        </pc:spChg>
      </pc:sldChg>
      <pc:sldChg chg="modSp mod">
        <pc:chgData name="Shakeeb, Mohd" userId="78e52336-497f-4347-9142-65e5e1a95194" providerId="ADAL" clId="{55627162-0894-412D-8131-9816158732CA}" dt="2021-06-24T02:52:12.881" v="62" actId="20577"/>
        <pc:sldMkLst>
          <pc:docMk/>
          <pc:sldMk cId="0" sldId="267"/>
        </pc:sldMkLst>
        <pc:spChg chg="mod">
          <ac:chgData name="Shakeeb, Mohd" userId="78e52336-497f-4347-9142-65e5e1a95194" providerId="ADAL" clId="{55627162-0894-412D-8131-9816158732CA}" dt="2021-06-24T02:52:12.881" v="62" actId="20577"/>
          <ac:spMkLst>
            <pc:docMk/>
            <pc:sldMk cId="0" sldId="267"/>
            <ac:spMk id="151" creationId="{00000000-0000-0000-0000-000000000000}"/>
          </ac:spMkLst>
        </pc:spChg>
      </pc:sldChg>
      <pc:sldChg chg="modSp mod">
        <pc:chgData name="Shakeeb, Mohd" userId="78e52336-497f-4347-9142-65e5e1a95194" providerId="ADAL" clId="{55627162-0894-412D-8131-9816158732CA}" dt="2021-06-24T02:48:04.705" v="35" actId="20577"/>
        <pc:sldMkLst>
          <pc:docMk/>
          <pc:sldMk cId="0" sldId="268"/>
        </pc:sldMkLst>
        <pc:spChg chg="mod">
          <ac:chgData name="Shakeeb, Mohd" userId="78e52336-497f-4347-9142-65e5e1a95194" providerId="ADAL" clId="{55627162-0894-412D-8131-9816158732CA}" dt="2021-06-24T02:48:04.705" v="35" actId="20577"/>
          <ac:spMkLst>
            <pc:docMk/>
            <pc:sldMk cId="0" sldId="268"/>
            <ac:spMk id="157" creationId="{00000000-0000-0000-0000-000000000000}"/>
          </ac:spMkLst>
        </pc:spChg>
      </pc:sldChg>
      <pc:sldChg chg="modSp mod">
        <pc:chgData name="Shakeeb, Mohd" userId="78e52336-497f-4347-9142-65e5e1a95194" providerId="ADAL" clId="{55627162-0894-412D-8131-9816158732CA}" dt="2021-06-24T02:20:31.236" v="1" actId="1076"/>
        <pc:sldMkLst>
          <pc:docMk/>
          <pc:sldMk cId="0" sldId="271"/>
        </pc:sldMkLst>
        <pc:spChg chg="mod">
          <ac:chgData name="Shakeeb, Mohd" userId="78e52336-497f-4347-9142-65e5e1a95194" providerId="ADAL" clId="{55627162-0894-412D-8131-9816158732CA}" dt="2021-06-24T02:20:31.236" v="1" actId="1076"/>
          <ac:spMkLst>
            <pc:docMk/>
            <pc:sldMk cId="0" sldId="271"/>
            <ac:spMk id="1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ddaea02e7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ddaea02e7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daea02e7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daea02e7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42"/>
          <p:cNvGrpSpPr/>
          <p:nvPr/>
        </p:nvGrpSpPr>
        <p:grpSpPr>
          <a:xfrm>
            <a:off x="830392" y="4169130"/>
            <a:ext cx="745763" cy="45826"/>
            <a:chOff x="4580561" y="2589004"/>
            <a:chExt cx="1064464" cy="25200"/>
          </a:xfrm>
        </p:grpSpPr>
        <p:sp>
          <p:nvSpPr>
            <p:cNvPr id="71" name="Google Shape;71;p4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4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4" name="Google Shape;74;p4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5" name="Google Shape;75;p4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1"/>
        <p:cNvGrpSpPr/>
        <p:nvPr/>
      </p:nvGrpSpPr>
      <p:grpSpPr>
        <a:xfrm>
          <a:off x="0" y="0"/>
          <a:ext cx="0" cy="0"/>
          <a:chOff x="0" y="0"/>
          <a:chExt cx="0" cy="0"/>
        </a:xfrm>
      </p:grpSpPr>
      <p:sp>
        <p:nvSpPr>
          <p:cNvPr id="12" name="Google Shape;12;p3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34"/>
          <p:cNvGrpSpPr/>
          <p:nvPr/>
        </p:nvGrpSpPr>
        <p:grpSpPr>
          <a:xfrm>
            <a:off x="830392" y="1191256"/>
            <a:ext cx="745763" cy="45826"/>
            <a:chOff x="4580561" y="2589004"/>
            <a:chExt cx="1064464" cy="25200"/>
          </a:xfrm>
        </p:grpSpPr>
        <p:sp>
          <p:nvSpPr>
            <p:cNvPr id="14" name="Google Shape;14;p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3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7" name="Google Shape;17;p3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8" name="Google Shape;18;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p35"/>
          <p:cNvGrpSpPr/>
          <p:nvPr/>
        </p:nvGrpSpPr>
        <p:grpSpPr>
          <a:xfrm>
            <a:off x="830392" y="1191256"/>
            <a:ext cx="745763" cy="45826"/>
            <a:chOff x="4580561" y="2589004"/>
            <a:chExt cx="1064464" cy="25200"/>
          </a:xfrm>
        </p:grpSpPr>
        <p:sp>
          <p:nvSpPr>
            <p:cNvPr id="22" name="Google Shape;22;p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 name="Google Shape;24;p3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5" name="Google Shape;25;p3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6" name="Google Shape;26;p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3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 name="Google Shape;29;p36"/>
          <p:cNvGrpSpPr/>
          <p:nvPr/>
        </p:nvGrpSpPr>
        <p:grpSpPr>
          <a:xfrm>
            <a:off x="830392" y="1191256"/>
            <a:ext cx="745763" cy="45826"/>
            <a:chOff x="4580561" y="2589004"/>
            <a:chExt cx="1064464" cy="25200"/>
          </a:xfrm>
        </p:grpSpPr>
        <p:sp>
          <p:nvSpPr>
            <p:cNvPr id="30" name="Google Shape;30;p3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3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3" name="Google Shape;33;p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3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37"/>
          <p:cNvGrpSpPr/>
          <p:nvPr/>
        </p:nvGrpSpPr>
        <p:grpSpPr>
          <a:xfrm>
            <a:off x="830392" y="1191256"/>
            <a:ext cx="745763" cy="45826"/>
            <a:chOff x="4580561" y="2589004"/>
            <a:chExt cx="1064464" cy="25200"/>
          </a:xfrm>
        </p:grpSpPr>
        <p:sp>
          <p:nvSpPr>
            <p:cNvPr id="37" name="Google Shape;37;p3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3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0" name="Google Shape;40;p3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1" name="Google Shape;41;p3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2" name="Google Shape;42;p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3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 name="Google Shape;45;p38"/>
          <p:cNvGrpSpPr/>
          <p:nvPr/>
        </p:nvGrpSpPr>
        <p:grpSpPr>
          <a:xfrm>
            <a:off x="830392" y="1191256"/>
            <a:ext cx="745763" cy="45826"/>
            <a:chOff x="4580561" y="2589004"/>
            <a:chExt cx="1064464" cy="25200"/>
          </a:xfrm>
        </p:grpSpPr>
        <p:sp>
          <p:nvSpPr>
            <p:cNvPr id="46" name="Google Shape;46;p3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 name="Google Shape;48;p3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9" name="Google Shape;49;p3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0" name="Google Shape;50;p3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1"/>
        <p:cNvGrpSpPr/>
        <p:nvPr/>
      </p:nvGrpSpPr>
      <p:grpSpPr>
        <a:xfrm>
          <a:off x="0" y="0"/>
          <a:ext cx="0" cy="0"/>
          <a:chOff x="0" y="0"/>
          <a:chExt cx="0" cy="0"/>
        </a:xfrm>
      </p:grpSpPr>
      <p:grpSp>
        <p:nvGrpSpPr>
          <p:cNvPr id="52" name="Google Shape;52;p39"/>
          <p:cNvGrpSpPr/>
          <p:nvPr/>
        </p:nvGrpSpPr>
        <p:grpSpPr>
          <a:xfrm>
            <a:off x="830392" y="4169130"/>
            <a:ext cx="745763" cy="45826"/>
            <a:chOff x="4580561" y="2589004"/>
            <a:chExt cx="1064464" cy="25200"/>
          </a:xfrm>
        </p:grpSpPr>
        <p:sp>
          <p:nvSpPr>
            <p:cNvPr id="53" name="Google Shape;53;p3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Google Shape;55;p3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56" name="Google Shape;56;p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4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 name="Google Shape;59;p40"/>
          <p:cNvGrpSpPr/>
          <p:nvPr/>
        </p:nvGrpSpPr>
        <p:grpSpPr>
          <a:xfrm>
            <a:off x="830392" y="1191256"/>
            <a:ext cx="745763" cy="45826"/>
            <a:chOff x="4580561" y="2589004"/>
            <a:chExt cx="1064464" cy="25200"/>
          </a:xfrm>
        </p:grpSpPr>
        <p:sp>
          <p:nvSpPr>
            <p:cNvPr id="60" name="Google Shape;60;p4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 name="Google Shape;62;p40"/>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3" name="Google Shape;63;p40"/>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4" name="Google Shape;64;p40"/>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5" name="Google Shape;65;p4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4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68" name="Google Shape;68;p4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researchgate.net/publication/331345883_Stock_Market_Prediction_Using_Machine_Learnin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researchgate.net/publication/340874376_Stock_market_analysis_using_candlestick_regression_and_market_trend_prediction_CKRM"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4C7DE">
            <a:alpha val="20392"/>
          </a:srgbClr>
        </a:solidFill>
        <a:effectLst/>
      </p:bgPr>
    </p:bg>
    <p:spTree>
      <p:nvGrpSpPr>
        <p:cNvPr id="1" name="Shape 79"/>
        <p:cNvGrpSpPr/>
        <p:nvPr/>
      </p:nvGrpSpPr>
      <p:grpSpPr>
        <a:xfrm>
          <a:off x="0" y="0"/>
          <a:ext cx="0" cy="0"/>
          <a:chOff x="0" y="0"/>
          <a:chExt cx="0" cy="0"/>
        </a:xfrm>
      </p:grpSpPr>
      <p:pic>
        <p:nvPicPr>
          <p:cNvPr id="80" name="Google Shape;80;p1"/>
          <p:cNvPicPr preferRelativeResize="0"/>
          <p:nvPr/>
        </p:nvPicPr>
        <p:blipFill rotWithShape="1">
          <a:blip r:embed="rId3">
            <a:alphaModFix/>
          </a:blip>
          <a:srcRect l="3773" r="3771"/>
          <a:stretch/>
        </p:blipFill>
        <p:spPr>
          <a:xfrm>
            <a:off x="0" y="0"/>
            <a:ext cx="7136296" cy="5145444"/>
          </a:xfrm>
          <a:custGeom>
            <a:avLst/>
            <a:gdLst/>
            <a:ahLst/>
            <a:cxnLst/>
            <a:rect l="l" t="t" r="r" b="b"/>
            <a:pathLst>
              <a:path w="9511468" h="6858000" extrusionOk="0">
                <a:moveTo>
                  <a:pt x="3705667" y="0"/>
                </a:moveTo>
                <a:lnTo>
                  <a:pt x="9511468" y="0"/>
                </a:lnTo>
                <a:lnTo>
                  <a:pt x="4549568" y="6858000"/>
                </a:lnTo>
                <a:lnTo>
                  <a:pt x="0" y="6858000"/>
                </a:lnTo>
                <a:lnTo>
                  <a:pt x="0" y="5121721"/>
                </a:lnTo>
                <a:close/>
              </a:path>
            </a:pathLst>
          </a:custGeom>
          <a:noFill/>
          <a:ln>
            <a:noFill/>
          </a:ln>
        </p:spPr>
      </p:pic>
      <p:pic>
        <p:nvPicPr>
          <p:cNvPr id="81" name="Google Shape;81;p1"/>
          <p:cNvPicPr preferRelativeResize="0"/>
          <p:nvPr/>
        </p:nvPicPr>
        <p:blipFill rotWithShape="1">
          <a:blip r:embed="rId4">
            <a:alphaModFix/>
          </a:blip>
          <a:srcRect/>
          <a:stretch/>
        </p:blipFill>
        <p:spPr>
          <a:xfrm>
            <a:off x="69574" y="0"/>
            <a:ext cx="1480929" cy="1581145"/>
          </a:xfrm>
          <a:prstGeom prst="rect">
            <a:avLst/>
          </a:prstGeom>
          <a:noFill/>
          <a:ln>
            <a:noFill/>
          </a:ln>
        </p:spPr>
      </p:pic>
      <p:sp>
        <p:nvSpPr>
          <p:cNvPr id="82" name="Google Shape;82;p1"/>
          <p:cNvSpPr txBox="1"/>
          <p:nvPr/>
        </p:nvSpPr>
        <p:spPr>
          <a:xfrm>
            <a:off x="2425147" y="244071"/>
            <a:ext cx="6649279" cy="553998"/>
          </a:xfrm>
          <a:prstGeom prst="rect">
            <a:avLst/>
          </a:prstGeom>
          <a:solidFill>
            <a:srgbClr val="303030">
              <a:alpha val="49411"/>
            </a:srgbClr>
          </a:solidFill>
          <a:ln>
            <a:noFill/>
          </a:ln>
        </p:spPr>
        <p:txBody>
          <a:bodyPr spcFirstLastPara="1" wrap="square" lIns="36000" tIns="0" rIns="3600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GB" sz="3600" b="1" i="0" u="none" strike="noStrike" cap="none">
                <a:solidFill>
                  <a:schemeClr val="lt1"/>
                </a:solidFill>
                <a:latin typeface="Lato"/>
                <a:ea typeface="Lato"/>
                <a:cs typeface="Lato"/>
                <a:sym typeface="Lato"/>
              </a:rPr>
              <a:t>Stock Market Prediction</a:t>
            </a:r>
            <a:endParaRPr sz="1400" b="0" i="0" u="none" strike="noStrike" cap="none">
              <a:solidFill>
                <a:srgbClr val="000000"/>
              </a:solidFill>
              <a:latin typeface="Arial"/>
              <a:ea typeface="Arial"/>
              <a:cs typeface="Arial"/>
              <a:sym typeface="Arial"/>
            </a:endParaRPr>
          </a:p>
        </p:txBody>
      </p:sp>
      <p:sp>
        <p:nvSpPr>
          <p:cNvPr id="83" name="Google Shape;83;p1"/>
          <p:cNvSpPr txBox="1"/>
          <p:nvPr/>
        </p:nvSpPr>
        <p:spPr>
          <a:xfrm>
            <a:off x="4641575" y="3526286"/>
            <a:ext cx="4502400" cy="118490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GB" sz="1300" b="1" i="0" u="sng" strike="noStrike" cap="none" dirty="0">
                <a:solidFill>
                  <a:srgbClr val="292929"/>
                </a:solidFill>
                <a:latin typeface="Lato"/>
                <a:ea typeface="Lato"/>
                <a:cs typeface="Lato"/>
                <a:sym typeface="Lato"/>
              </a:rPr>
              <a:t>Team Guide</a:t>
            </a:r>
            <a:r>
              <a:rPr lang="en-GB" sz="1300" b="1" i="0" u="none" strike="noStrike" cap="none" dirty="0">
                <a:solidFill>
                  <a:srgbClr val="292929"/>
                </a:solidFill>
                <a:latin typeface="Lato"/>
                <a:ea typeface="Lato"/>
                <a:cs typeface="Lato"/>
                <a:sym typeface="Lato"/>
              </a:rPr>
              <a:t>:  Ass</a:t>
            </a:r>
            <a:r>
              <a:rPr lang="en-GB" sz="1300" b="1" dirty="0">
                <a:solidFill>
                  <a:srgbClr val="292929"/>
                </a:solidFill>
                <a:latin typeface="Lato"/>
                <a:ea typeface="Lato"/>
                <a:cs typeface="Lato"/>
                <a:sym typeface="Lato"/>
              </a:rPr>
              <a:t>t.</a:t>
            </a:r>
            <a:r>
              <a:rPr lang="en-GB" sz="1300" b="1" i="0" u="none" strike="noStrike" cap="none" dirty="0">
                <a:solidFill>
                  <a:srgbClr val="292929"/>
                </a:solidFill>
                <a:latin typeface="Lato"/>
                <a:ea typeface="Lato"/>
                <a:cs typeface="Lato"/>
                <a:sym typeface="Lato"/>
              </a:rPr>
              <a:t> Prof. Mohd Abdul Raheem</a:t>
            </a:r>
            <a:endParaRPr sz="1300" b="0" i="0" u="none" strike="noStrike" cap="none" dirty="0">
              <a:solidFill>
                <a:srgbClr val="292929"/>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GB" sz="1300" b="1" i="0" u="sng" strike="noStrike" cap="none" dirty="0">
                <a:solidFill>
                  <a:srgbClr val="292929"/>
                </a:solidFill>
                <a:latin typeface="Lato"/>
                <a:ea typeface="Lato"/>
                <a:cs typeface="Lato"/>
                <a:sym typeface="Lato"/>
              </a:rPr>
              <a:t>Team members</a:t>
            </a:r>
            <a:r>
              <a:rPr lang="en-GB" sz="1300" b="1" i="0" u="none" strike="noStrike" cap="none" dirty="0">
                <a:solidFill>
                  <a:srgbClr val="292929"/>
                </a:solidFill>
                <a:latin typeface="Lato"/>
                <a:ea typeface="Lato"/>
                <a:cs typeface="Lato"/>
                <a:sym typeface="Lato"/>
              </a:rPr>
              <a:t>: </a:t>
            </a:r>
            <a:endParaRPr sz="1300" b="1" i="0" u="none" strike="noStrike" cap="none" dirty="0">
              <a:solidFill>
                <a:srgbClr val="292929"/>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GB" sz="1300" b="1" i="0" u="none" strike="noStrike" cap="none" dirty="0">
                <a:solidFill>
                  <a:srgbClr val="292929"/>
                </a:solidFill>
                <a:latin typeface="Lato"/>
                <a:ea typeface="Lato"/>
                <a:cs typeface="Lato"/>
                <a:sym typeface="Lato"/>
              </a:rPr>
              <a:t>SYED AHMED RAFAE		1604-17-733-020</a:t>
            </a:r>
            <a:endParaRPr sz="1300" b="1" i="0" u="none" strike="noStrike" cap="none" dirty="0">
              <a:solidFill>
                <a:srgbClr val="292929"/>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GB" sz="1300" b="1" i="0" u="none" strike="noStrike" cap="none" dirty="0">
                <a:solidFill>
                  <a:srgbClr val="292929"/>
                </a:solidFill>
                <a:latin typeface="Lato"/>
                <a:ea typeface="Lato"/>
                <a:cs typeface="Lato"/>
                <a:sym typeface="Lato"/>
              </a:rPr>
              <a:t>SYED OSMAN HUSSAIN	                             1604-17-733-030</a:t>
            </a:r>
            <a:endParaRPr sz="1300" b="1" i="0" u="none" strike="noStrike" cap="none" dirty="0">
              <a:solidFill>
                <a:srgbClr val="292929"/>
              </a:solidFill>
              <a:latin typeface="Lato"/>
              <a:ea typeface="Lato"/>
              <a:cs typeface="Lato"/>
              <a:sym typeface="Lato"/>
            </a:endParaRPr>
          </a:p>
          <a:p>
            <a:pPr marL="0" marR="0" lvl="0" indent="0" algn="l" rtl="0">
              <a:lnSpc>
                <a:spcPct val="100000"/>
              </a:lnSpc>
              <a:spcBef>
                <a:spcPts val="0"/>
              </a:spcBef>
              <a:spcAft>
                <a:spcPts val="0"/>
              </a:spcAft>
              <a:buClr>
                <a:srgbClr val="000000"/>
              </a:buClr>
              <a:buSzPts val="1300"/>
              <a:buFont typeface="Arial"/>
              <a:buNone/>
            </a:pPr>
            <a:r>
              <a:rPr lang="en-GB" sz="1300" b="1" i="0" u="none" strike="noStrike" cap="none" dirty="0">
                <a:solidFill>
                  <a:srgbClr val="292929"/>
                </a:solidFill>
                <a:latin typeface="Lato"/>
                <a:ea typeface="Lato"/>
                <a:cs typeface="Lato"/>
                <a:sym typeface="Lato"/>
              </a:rPr>
              <a:t>MOHD SHAKEEB		 1604-17-733-036</a:t>
            </a:r>
            <a:endParaRPr sz="1300" b="1" i="0" u="none" strike="noStrike" cap="none" dirty="0">
              <a:solidFill>
                <a:srgbClr val="292929"/>
              </a:solidFill>
              <a:latin typeface="Lato"/>
              <a:ea typeface="Lato"/>
              <a:cs typeface="Lato"/>
              <a:sym typeface="Lato"/>
            </a:endParaRPr>
          </a:p>
        </p:txBody>
      </p:sp>
      <p:sp>
        <p:nvSpPr>
          <p:cNvPr id="84" name="Google Shape;84;p1"/>
          <p:cNvSpPr txBox="1"/>
          <p:nvPr/>
        </p:nvSpPr>
        <p:spPr>
          <a:xfrm>
            <a:off x="5973416" y="1596137"/>
            <a:ext cx="2961862" cy="1107996"/>
          </a:xfrm>
          <a:prstGeom prst="rect">
            <a:avLst/>
          </a:prstGeom>
          <a:solidFill>
            <a:srgbClr val="303030">
              <a:alpha val="0"/>
            </a:srgbClr>
          </a:solidFill>
          <a:ln>
            <a:noFill/>
          </a:ln>
        </p:spPr>
        <p:txBody>
          <a:bodyPr spcFirstLastPara="1" wrap="square" lIns="36000" tIns="0" rIns="3600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GB" sz="3600" b="0" i="0" u="none" strike="noStrike" cap="none" dirty="0">
                <a:solidFill>
                  <a:schemeClr val="dk2"/>
                </a:solidFill>
                <a:latin typeface="Lato"/>
                <a:ea typeface="Lato"/>
                <a:cs typeface="Lato"/>
                <a:sym typeface="Lato"/>
              </a:rPr>
              <a:t>Major Project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GB" sz="3600" b="0" i="0" u="none" strike="noStrike" cap="none" dirty="0">
                <a:solidFill>
                  <a:schemeClr val="dk2"/>
                </a:solidFill>
                <a:latin typeface="Lato"/>
                <a:ea typeface="Lato"/>
                <a:cs typeface="Lato"/>
                <a:sym typeface="Lato"/>
              </a:rPr>
              <a:t>(PW761CS)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0"/>
          <p:cNvPicPr preferRelativeResize="0"/>
          <p:nvPr/>
        </p:nvPicPr>
        <p:blipFill rotWithShape="1">
          <a:blip r:embed="rId3">
            <a:alphaModFix/>
          </a:blip>
          <a:srcRect/>
          <a:stretch/>
        </p:blipFill>
        <p:spPr>
          <a:xfrm>
            <a:off x="1341783" y="1522343"/>
            <a:ext cx="6424407" cy="33812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a:spLocks noGrp="1"/>
          </p:cNvSpPr>
          <p:nvPr>
            <p:ph type="title"/>
          </p:nvPr>
        </p:nvSpPr>
        <p:spPr>
          <a:xfrm>
            <a:off x="536075" y="5142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Approach</a:t>
            </a:r>
            <a:endParaRPr/>
          </a:p>
        </p:txBody>
      </p:sp>
      <p:pic>
        <p:nvPicPr>
          <p:cNvPr id="163" name="Google Shape;163;p14"/>
          <p:cNvPicPr preferRelativeResize="0"/>
          <p:nvPr/>
        </p:nvPicPr>
        <p:blipFill rotWithShape="1">
          <a:blip r:embed="rId3">
            <a:alphaModFix/>
          </a:blip>
          <a:srcRect/>
          <a:stretch/>
        </p:blipFill>
        <p:spPr>
          <a:xfrm>
            <a:off x="536075" y="1594750"/>
            <a:ext cx="7522450" cy="30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System Architecture</a:t>
            </a:r>
            <a:endParaRPr/>
          </a:p>
        </p:txBody>
      </p:sp>
      <p:pic>
        <p:nvPicPr>
          <p:cNvPr id="169" name="Google Shape;169;p15"/>
          <p:cNvPicPr preferRelativeResize="0"/>
          <p:nvPr/>
        </p:nvPicPr>
        <p:blipFill rotWithShape="1">
          <a:blip r:embed="rId3">
            <a:alphaModFix/>
          </a:blip>
          <a:srcRect/>
          <a:stretch/>
        </p:blipFill>
        <p:spPr>
          <a:xfrm>
            <a:off x="1159476" y="1915101"/>
            <a:ext cx="5831700" cy="287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7276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Algorithm</a:t>
            </a:r>
            <a:endParaRPr/>
          </a:p>
        </p:txBody>
      </p:sp>
      <p:sp>
        <p:nvSpPr>
          <p:cNvPr id="175" name="Google Shape;175;p16"/>
          <p:cNvSpPr txBox="1">
            <a:spLocks noGrp="1"/>
          </p:cNvSpPr>
          <p:nvPr>
            <p:ph type="body" idx="1"/>
          </p:nvPr>
        </p:nvSpPr>
        <p:spPr>
          <a:xfrm>
            <a:off x="729450" y="1853850"/>
            <a:ext cx="7688700" cy="3359700"/>
          </a:xfrm>
          <a:prstGeom prst="rect">
            <a:avLst/>
          </a:prstGeom>
          <a:noFill/>
          <a:ln>
            <a:noFill/>
          </a:ln>
        </p:spPr>
        <p:txBody>
          <a:bodyPr spcFirstLastPara="1" wrap="square" lIns="91425" tIns="91425" rIns="91425" bIns="91425" anchor="t" anchorCtr="0">
            <a:normAutofit fontScale="92500" lnSpcReduction="10000"/>
          </a:bodyPr>
          <a:lstStyle/>
          <a:p>
            <a:pPr marL="457200" lvl="0" indent="-336550" algn="l" rtl="0">
              <a:lnSpc>
                <a:spcPct val="115000"/>
              </a:lnSpc>
              <a:spcBef>
                <a:spcPts val="0"/>
              </a:spcBef>
              <a:spcAft>
                <a:spcPts val="0"/>
              </a:spcAft>
              <a:buClr>
                <a:srgbClr val="292929"/>
              </a:buClr>
              <a:buSzPts val="1700"/>
              <a:buFont typeface="Raleway"/>
              <a:buAutoNum type="arabicPeriod"/>
            </a:pPr>
            <a:r>
              <a:rPr lang="en-GB" sz="1750" dirty="0">
                <a:solidFill>
                  <a:srgbClr val="292929"/>
                </a:solidFill>
                <a:highlight>
                  <a:srgbClr val="FFFFFF"/>
                </a:highlight>
                <a:latin typeface="Raleway"/>
                <a:ea typeface="Raleway"/>
                <a:cs typeface="Raleway"/>
                <a:sym typeface="Raleway"/>
              </a:rPr>
              <a:t>Import</a:t>
            </a:r>
            <a:endParaRPr sz="1750" dirty="0">
              <a:solidFill>
                <a:srgbClr val="292929"/>
              </a:solidFill>
              <a:highlight>
                <a:srgbClr val="FFFFFF"/>
              </a:highlight>
              <a:latin typeface="Raleway"/>
              <a:ea typeface="Raleway"/>
              <a:cs typeface="Raleway"/>
              <a:sym typeface="Raleway"/>
            </a:endParaRPr>
          </a:p>
          <a:p>
            <a:pPr marL="457200" lvl="0" indent="-339725" algn="l" rtl="0">
              <a:lnSpc>
                <a:spcPct val="115000"/>
              </a:lnSpc>
              <a:spcBef>
                <a:spcPts val="0"/>
              </a:spcBef>
              <a:spcAft>
                <a:spcPts val="0"/>
              </a:spcAft>
              <a:buClr>
                <a:srgbClr val="292929"/>
              </a:buClr>
              <a:buSzPts val="1750"/>
              <a:buFont typeface="Raleway"/>
              <a:buAutoNum type="arabicPeriod"/>
            </a:pPr>
            <a:r>
              <a:rPr lang="en-GB" sz="1750" dirty="0">
                <a:solidFill>
                  <a:srgbClr val="292929"/>
                </a:solidFill>
                <a:highlight>
                  <a:srgbClr val="FFFFFF"/>
                </a:highlight>
                <a:latin typeface="Raleway"/>
                <a:ea typeface="Raleway"/>
                <a:cs typeface="Raleway"/>
                <a:sym typeface="Raleway"/>
              </a:rPr>
              <a:t>Read the dataset</a:t>
            </a:r>
            <a:endParaRPr sz="1750" dirty="0">
              <a:solidFill>
                <a:srgbClr val="292929"/>
              </a:solidFill>
              <a:highlight>
                <a:srgbClr val="FFFFFF"/>
              </a:highlight>
              <a:latin typeface="Raleway"/>
              <a:ea typeface="Raleway"/>
              <a:cs typeface="Raleway"/>
              <a:sym typeface="Raleway"/>
            </a:endParaRPr>
          </a:p>
          <a:p>
            <a:pPr marL="457200" lvl="0" indent="-339725" algn="l" rtl="0">
              <a:lnSpc>
                <a:spcPct val="115000"/>
              </a:lnSpc>
              <a:spcBef>
                <a:spcPts val="0"/>
              </a:spcBef>
              <a:spcAft>
                <a:spcPts val="0"/>
              </a:spcAft>
              <a:buClr>
                <a:srgbClr val="292929"/>
              </a:buClr>
              <a:buSzPts val="1750"/>
              <a:buFont typeface="Raleway"/>
              <a:buAutoNum type="arabicPeriod"/>
            </a:pPr>
            <a:r>
              <a:rPr lang="en-GB" sz="1750" dirty="0" err="1">
                <a:solidFill>
                  <a:srgbClr val="292929"/>
                </a:solidFill>
                <a:highlight>
                  <a:srgbClr val="FFFFFF"/>
                </a:highlight>
                <a:latin typeface="Raleway"/>
                <a:ea typeface="Raleway"/>
                <a:cs typeface="Raleway"/>
                <a:sym typeface="Raleway"/>
              </a:rPr>
              <a:t>Analyze</a:t>
            </a:r>
            <a:r>
              <a:rPr lang="en-GB" sz="1750" dirty="0">
                <a:solidFill>
                  <a:srgbClr val="292929"/>
                </a:solidFill>
                <a:highlight>
                  <a:srgbClr val="FFFFFF"/>
                </a:highlight>
                <a:latin typeface="Raleway"/>
                <a:ea typeface="Raleway"/>
                <a:cs typeface="Raleway"/>
                <a:sym typeface="Raleway"/>
              </a:rPr>
              <a:t> the closing prices from </a:t>
            </a:r>
            <a:r>
              <a:rPr lang="en-GB" sz="1750" dirty="0" err="1">
                <a:solidFill>
                  <a:srgbClr val="292929"/>
                </a:solidFill>
                <a:highlight>
                  <a:srgbClr val="FFFFFF"/>
                </a:highlight>
                <a:latin typeface="Raleway"/>
                <a:ea typeface="Raleway"/>
                <a:cs typeface="Raleway"/>
                <a:sym typeface="Raleway"/>
              </a:rPr>
              <a:t>dataframe</a:t>
            </a:r>
            <a:endParaRPr sz="1750" dirty="0">
              <a:solidFill>
                <a:srgbClr val="292929"/>
              </a:solidFill>
              <a:highlight>
                <a:srgbClr val="FFFFFF"/>
              </a:highlight>
              <a:latin typeface="Raleway"/>
              <a:ea typeface="Raleway"/>
              <a:cs typeface="Raleway"/>
              <a:sym typeface="Raleway"/>
            </a:endParaRPr>
          </a:p>
          <a:p>
            <a:pPr marL="457200" lvl="0" indent="-339725" algn="l" rtl="0">
              <a:lnSpc>
                <a:spcPct val="115000"/>
              </a:lnSpc>
              <a:spcBef>
                <a:spcPts val="0"/>
              </a:spcBef>
              <a:spcAft>
                <a:spcPts val="0"/>
              </a:spcAft>
              <a:buClr>
                <a:srgbClr val="292929"/>
              </a:buClr>
              <a:buSzPts val="1750"/>
              <a:buFont typeface="Raleway"/>
              <a:buAutoNum type="arabicPeriod"/>
            </a:pPr>
            <a:r>
              <a:rPr lang="en-GB" sz="1750" dirty="0">
                <a:solidFill>
                  <a:srgbClr val="292929"/>
                </a:solidFill>
                <a:highlight>
                  <a:srgbClr val="FFFFFF"/>
                </a:highlight>
                <a:latin typeface="Raleway"/>
                <a:ea typeface="Raleway"/>
                <a:cs typeface="Raleway"/>
                <a:sym typeface="Raleway"/>
              </a:rPr>
              <a:t>Sort the dataset on date time and filter “Date” and “Close” columns</a:t>
            </a:r>
            <a:endParaRPr sz="1750" dirty="0">
              <a:solidFill>
                <a:srgbClr val="292929"/>
              </a:solidFill>
              <a:highlight>
                <a:srgbClr val="FFFFFF"/>
              </a:highlight>
              <a:latin typeface="Raleway"/>
              <a:ea typeface="Raleway"/>
              <a:cs typeface="Raleway"/>
              <a:sym typeface="Raleway"/>
            </a:endParaRPr>
          </a:p>
          <a:p>
            <a:pPr marL="457200" lvl="0" indent="-339725" algn="l" rtl="0">
              <a:lnSpc>
                <a:spcPct val="115000"/>
              </a:lnSpc>
              <a:spcBef>
                <a:spcPts val="0"/>
              </a:spcBef>
              <a:spcAft>
                <a:spcPts val="0"/>
              </a:spcAft>
              <a:buClr>
                <a:srgbClr val="292929"/>
              </a:buClr>
              <a:buSzPts val="1750"/>
              <a:buFont typeface="Raleway"/>
              <a:buAutoNum type="arabicPeriod"/>
            </a:pPr>
            <a:r>
              <a:rPr lang="en-GB" sz="1750" dirty="0">
                <a:solidFill>
                  <a:srgbClr val="292929"/>
                </a:solidFill>
                <a:highlight>
                  <a:srgbClr val="FFFFFF"/>
                </a:highlight>
                <a:latin typeface="Raleway"/>
                <a:ea typeface="Raleway"/>
                <a:cs typeface="Raleway"/>
                <a:sym typeface="Raleway"/>
              </a:rPr>
              <a:t>Normalize the new filtered dataset</a:t>
            </a:r>
            <a:endParaRPr sz="1750" dirty="0">
              <a:solidFill>
                <a:srgbClr val="292929"/>
              </a:solidFill>
              <a:highlight>
                <a:srgbClr val="FFFFFF"/>
              </a:highlight>
              <a:latin typeface="Raleway"/>
              <a:ea typeface="Raleway"/>
              <a:cs typeface="Raleway"/>
              <a:sym typeface="Raleway"/>
            </a:endParaRPr>
          </a:p>
          <a:p>
            <a:pPr marL="457200" lvl="0" indent="-339725" algn="l" rtl="0">
              <a:lnSpc>
                <a:spcPct val="115000"/>
              </a:lnSpc>
              <a:spcBef>
                <a:spcPts val="0"/>
              </a:spcBef>
              <a:spcAft>
                <a:spcPts val="0"/>
              </a:spcAft>
              <a:buClr>
                <a:srgbClr val="292929"/>
              </a:buClr>
              <a:buSzPts val="1750"/>
              <a:buFont typeface="Raleway"/>
              <a:buAutoNum type="arabicPeriod"/>
            </a:pPr>
            <a:r>
              <a:rPr lang="en-GB" sz="1750" dirty="0">
                <a:solidFill>
                  <a:srgbClr val="292929"/>
                </a:solidFill>
                <a:highlight>
                  <a:srgbClr val="FFFFFF"/>
                </a:highlight>
                <a:latin typeface="Raleway"/>
                <a:ea typeface="Raleway"/>
                <a:cs typeface="Raleway"/>
                <a:sym typeface="Raleway"/>
              </a:rPr>
              <a:t>Build and train the LSTM model</a:t>
            </a:r>
            <a:endParaRPr sz="1750" dirty="0">
              <a:solidFill>
                <a:srgbClr val="292929"/>
              </a:solidFill>
              <a:highlight>
                <a:srgbClr val="FFFFFF"/>
              </a:highlight>
              <a:latin typeface="Raleway"/>
              <a:ea typeface="Raleway"/>
              <a:cs typeface="Raleway"/>
              <a:sym typeface="Raleway"/>
            </a:endParaRPr>
          </a:p>
          <a:p>
            <a:pPr marL="457200" lvl="0" indent="-339725" algn="l" rtl="0">
              <a:lnSpc>
                <a:spcPct val="115000"/>
              </a:lnSpc>
              <a:spcBef>
                <a:spcPts val="0"/>
              </a:spcBef>
              <a:spcAft>
                <a:spcPts val="0"/>
              </a:spcAft>
              <a:buClr>
                <a:srgbClr val="292929"/>
              </a:buClr>
              <a:buSzPts val="1750"/>
              <a:buFont typeface="Raleway"/>
              <a:buAutoNum type="arabicPeriod"/>
            </a:pPr>
            <a:r>
              <a:rPr lang="en-GB" sz="1750" dirty="0">
                <a:solidFill>
                  <a:srgbClr val="292929"/>
                </a:solidFill>
                <a:highlight>
                  <a:srgbClr val="FFFFFF"/>
                </a:highlight>
                <a:latin typeface="Raleway"/>
                <a:ea typeface="Raleway"/>
                <a:cs typeface="Raleway"/>
                <a:sym typeface="Raleway"/>
              </a:rPr>
              <a:t>Take a sample of a dataset to make stock price predictions using the LSTM model</a:t>
            </a:r>
          </a:p>
          <a:p>
            <a:pPr marL="457200" lvl="0" indent="-339725" algn="l" rtl="0">
              <a:lnSpc>
                <a:spcPct val="115000"/>
              </a:lnSpc>
              <a:spcBef>
                <a:spcPts val="0"/>
              </a:spcBef>
              <a:spcAft>
                <a:spcPts val="0"/>
              </a:spcAft>
              <a:buClr>
                <a:srgbClr val="292929"/>
              </a:buClr>
              <a:buSzPts val="1750"/>
              <a:buFont typeface="Raleway"/>
              <a:buAutoNum type="arabicPeriod"/>
            </a:pPr>
            <a:r>
              <a:rPr lang="en-US" sz="1750" dirty="0">
                <a:solidFill>
                  <a:srgbClr val="292929"/>
                </a:solidFill>
                <a:highlight>
                  <a:srgbClr val="FFFFFF"/>
                </a:highlight>
                <a:latin typeface="Raleway"/>
                <a:ea typeface="Raleway"/>
                <a:cs typeface="Raleway"/>
                <a:sym typeface="Raleway"/>
              </a:rPr>
              <a:t>Save the model</a:t>
            </a:r>
            <a:endParaRPr sz="1750" dirty="0">
              <a:solidFill>
                <a:srgbClr val="292929"/>
              </a:solidFill>
              <a:highlight>
                <a:srgbClr val="FFFFFF"/>
              </a:highlight>
              <a:latin typeface="Raleway"/>
              <a:ea typeface="Raleway"/>
              <a:cs typeface="Raleway"/>
              <a:sym typeface="Raleway"/>
            </a:endParaRPr>
          </a:p>
          <a:p>
            <a:pPr marL="457200" lvl="0" indent="-339725" algn="l" rtl="0">
              <a:lnSpc>
                <a:spcPct val="115000"/>
              </a:lnSpc>
              <a:spcBef>
                <a:spcPts val="0"/>
              </a:spcBef>
              <a:spcAft>
                <a:spcPts val="0"/>
              </a:spcAft>
              <a:buClr>
                <a:srgbClr val="292929"/>
              </a:buClr>
              <a:buSzPts val="1750"/>
              <a:buFont typeface="Raleway"/>
              <a:buAutoNum type="arabicPeriod"/>
            </a:pPr>
            <a:r>
              <a:rPr lang="en-GB" sz="1750" dirty="0">
                <a:solidFill>
                  <a:srgbClr val="292929"/>
                </a:solidFill>
                <a:highlight>
                  <a:srgbClr val="FFFFFF"/>
                </a:highlight>
                <a:latin typeface="Raleway"/>
                <a:ea typeface="Raleway"/>
                <a:cs typeface="Raleway"/>
                <a:sym typeface="Raleway"/>
              </a:rPr>
              <a:t>Visualize the predicted stock costs with actual stock costs</a:t>
            </a:r>
            <a:endParaRPr sz="1750" dirty="0">
              <a:solidFill>
                <a:srgbClr val="292929"/>
              </a:solidFill>
              <a:highlight>
                <a:srgbClr val="FFFFFF"/>
              </a:highlight>
              <a:latin typeface="Raleway"/>
              <a:ea typeface="Raleway"/>
              <a:cs typeface="Raleway"/>
              <a:sym typeface="Raleway"/>
            </a:endParaRPr>
          </a:p>
          <a:p>
            <a:pPr marL="0" lvl="0" indent="0" algn="l" rtl="0">
              <a:lnSpc>
                <a:spcPct val="115000"/>
              </a:lnSpc>
              <a:spcBef>
                <a:spcPts val="1200"/>
              </a:spcBef>
              <a:spcAft>
                <a:spcPts val="0"/>
              </a:spcAft>
              <a:buSzPts val="1300"/>
              <a:buNone/>
            </a:pPr>
            <a:r>
              <a:rPr lang="en-GB" sz="1350" dirty="0">
                <a:solidFill>
                  <a:srgbClr val="444444"/>
                </a:solidFill>
                <a:highlight>
                  <a:srgbClr val="FFFFFF"/>
                </a:highlight>
                <a:latin typeface="Georgia"/>
                <a:ea typeface="Georgia"/>
                <a:cs typeface="Georgia"/>
                <a:sym typeface="Georgia"/>
              </a:rPr>
              <a:t>													</a:t>
            </a:r>
            <a:endParaRPr sz="2600" b="1" dirty="0">
              <a:solidFill>
                <a:schemeClr val="dk2"/>
              </a:solidFill>
              <a:latin typeface="Raleway"/>
              <a:ea typeface="Raleway"/>
              <a:cs typeface="Raleway"/>
              <a:sym typeface="Raleway"/>
            </a:endParaRPr>
          </a:p>
          <a:p>
            <a:pPr marL="0" lvl="0" indent="0" algn="l" rtl="0">
              <a:lnSpc>
                <a:spcPct val="115000"/>
              </a:lnSpc>
              <a:spcBef>
                <a:spcPts val="1200"/>
              </a:spcBef>
              <a:spcAft>
                <a:spcPts val="1200"/>
              </a:spcAft>
              <a:buSzPts val="1300"/>
              <a:buNone/>
            </a:pPr>
            <a:endParaRPr sz="1350" dirty="0">
              <a:solidFill>
                <a:srgbClr val="444444"/>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42"/>
        <p:cNvGrpSpPr/>
        <p:nvPr/>
      </p:nvGrpSpPr>
      <p:grpSpPr>
        <a:xfrm>
          <a:off x="0" y="0"/>
          <a:ext cx="0" cy="0"/>
          <a:chOff x="0" y="0"/>
          <a:chExt cx="0" cy="0"/>
        </a:xfrm>
      </p:grpSpPr>
      <p:sp>
        <p:nvSpPr>
          <p:cNvPr id="143" name="Google Shape;143;p11"/>
          <p:cNvSpPr txBox="1">
            <a:spLocks noGrp="1"/>
          </p:cNvSpPr>
          <p:nvPr>
            <p:ph type="ctrTitle"/>
          </p:nvPr>
        </p:nvSpPr>
        <p:spPr>
          <a:xfrm>
            <a:off x="729450" y="1322450"/>
            <a:ext cx="7688100" cy="899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GB" sz="2900"/>
              <a:t>Requirements</a:t>
            </a:r>
            <a:endParaRPr sz="2900"/>
          </a:p>
        </p:txBody>
      </p:sp>
      <p:sp>
        <p:nvSpPr>
          <p:cNvPr id="144" name="Google Shape;144;p11"/>
          <p:cNvSpPr txBox="1">
            <a:spLocks noGrp="1"/>
          </p:cNvSpPr>
          <p:nvPr>
            <p:ph type="subTitle" idx="1"/>
          </p:nvPr>
        </p:nvSpPr>
        <p:spPr>
          <a:xfrm>
            <a:off x="729450" y="2405475"/>
            <a:ext cx="7688100" cy="987900"/>
          </a:xfrm>
          <a:prstGeom prst="rect">
            <a:avLst/>
          </a:prstGeom>
          <a:noFill/>
          <a:ln>
            <a:noFill/>
          </a:ln>
        </p:spPr>
        <p:txBody>
          <a:bodyPr spcFirstLastPara="1" wrap="square" lIns="91425" tIns="91425" rIns="91425" bIns="91425" anchor="t" anchorCtr="0">
            <a:normAutofit lnSpcReduction="10000"/>
          </a:bodyPr>
          <a:lstStyle/>
          <a:p>
            <a:pPr marL="457200" lvl="0" indent="-349250" algn="l" rtl="0">
              <a:lnSpc>
                <a:spcPct val="100000"/>
              </a:lnSpc>
              <a:spcBef>
                <a:spcPts val="0"/>
              </a:spcBef>
              <a:spcAft>
                <a:spcPts val="0"/>
              </a:spcAft>
              <a:buClr>
                <a:srgbClr val="212121"/>
              </a:buClr>
              <a:buSzPts val="1900"/>
              <a:buChar char="➔"/>
            </a:pPr>
            <a:r>
              <a:rPr lang="en-GB" sz="1900">
                <a:solidFill>
                  <a:srgbClr val="212121"/>
                </a:solidFill>
              </a:rPr>
              <a:t> Minimum Hardware Requirements</a:t>
            </a:r>
            <a:endParaRPr sz="1900">
              <a:solidFill>
                <a:srgbClr val="212121"/>
              </a:solidFill>
            </a:endParaRPr>
          </a:p>
          <a:p>
            <a:pPr marL="457200" lvl="0" indent="0" algn="l" rtl="0">
              <a:lnSpc>
                <a:spcPct val="100000"/>
              </a:lnSpc>
              <a:spcBef>
                <a:spcPts val="0"/>
              </a:spcBef>
              <a:spcAft>
                <a:spcPts val="0"/>
              </a:spcAft>
              <a:buSzPts val="1600"/>
              <a:buNone/>
            </a:pPr>
            <a:endParaRPr sz="1900">
              <a:solidFill>
                <a:srgbClr val="212121"/>
              </a:solidFill>
            </a:endParaRPr>
          </a:p>
          <a:p>
            <a:pPr marL="457200" lvl="0" indent="-349250" algn="l" rtl="0">
              <a:lnSpc>
                <a:spcPct val="100000"/>
              </a:lnSpc>
              <a:spcBef>
                <a:spcPts val="0"/>
              </a:spcBef>
              <a:spcAft>
                <a:spcPts val="0"/>
              </a:spcAft>
              <a:buClr>
                <a:srgbClr val="212121"/>
              </a:buClr>
              <a:buSzPts val="1900"/>
              <a:buChar char="➔"/>
            </a:pPr>
            <a:r>
              <a:rPr lang="en-GB" sz="1900">
                <a:solidFill>
                  <a:srgbClr val="212121"/>
                </a:solidFill>
              </a:rPr>
              <a:t>Minimum Software Requirements</a:t>
            </a:r>
            <a:endParaRPr sz="1900">
              <a:solidFill>
                <a:srgbClr val="212121"/>
              </a:solidFill>
            </a:endParaRPr>
          </a:p>
        </p:txBody>
      </p:sp>
      <p:pic>
        <p:nvPicPr>
          <p:cNvPr id="145" name="Google Shape;145;p11"/>
          <p:cNvPicPr preferRelativeResize="0"/>
          <p:nvPr/>
        </p:nvPicPr>
        <p:blipFill rotWithShape="1">
          <a:blip r:embed="rId3">
            <a:alphaModFix/>
          </a:blip>
          <a:srcRect/>
          <a:stretch/>
        </p:blipFill>
        <p:spPr>
          <a:xfrm>
            <a:off x="0" y="4275217"/>
            <a:ext cx="9144000" cy="9464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dirty="0"/>
              <a:t>Minimum Software Requirements</a:t>
            </a:r>
            <a:endParaRPr dirty="0"/>
          </a:p>
        </p:txBody>
      </p:sp>
      <p:sp>
        <p:nvSpPr>
          <p:cNvPr id="157" name="Google Shape;157;p13"/>
          <p:cNvSpPr txBox="1">
            <a:spLocks noGrp="1"/>
          </p:cNvSpPr>
          <p:nvPr>
            <p:ph type="body" idx="1"/>
          </p:nvPr>
        </p:nvSpPr>
        <p:spPr>
          <a:xfrm>
            <a:off x="729450" y="2078875"/>
            <a:ext cx="7688700" cy="26358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SzPct val="62275"/>
              <a:buNone/>
            </a:pPr>
            <a:r>
              <a:rPr lang="en-GB" sz="8350" b="1" dirty="0">
                <a:solidFill>
                  <a:srgbClr val="212121"/>
                </a:solidFill>
                <a:highlight>
                  <a:srgbClr val="FFFFFF"/>
                </a:highlight>
                <a:latin typeface="Raleway"/>
                <a:ea typeface="Raleway"/>
                <a:cs typeface="Raleway"/>
                <a:sym typeface="Raleway"/>
              </a:rPr>
              <a:t>Programming Language</a:t>
            </a:r>
            <a:r>
              <a:rPr lang="en-GB" sz="8350" dirty="0">
                <a:solidFill>
                  <a:srgbClr val="212121"/>
                </a:solidFill>
                <a:highlight>
                  <a:srgbClr val="FFFFFF"/>
                </a:highlight>
                <a:latin typeface="Raleway"/>
                <a:ea typeface="Raleway"/>
                <a:cs typeface="Raleway"/>
                <a:sym typeface="Raleway"/>
              </a:rPr>
              <a:t>: Python</a:t>
            </a:r>
            <a:endParaRPr sz="8350" dirty="0">
              <a:solidFill>
                <a:srgbClr val="212121"/>
              </a:solidFill>
              <a:highlight>
                <a:srgbClr val="FFFFFF"/>
              </a:highlight>
              <a:latin typeface="Raleway"/>
              <a:ea typeface="Raleway"/>
              <a:cs typeface="Raleway"/>
              <a:sym typeface="Raleway"/>
            </a:endParaRPr>
          </a:p>
          <a:p>
            <a:pPr marL="0" lvl="0" indent="0" algn="l" rtl="0">
              <a:lnSpc>
                <a:spcPct val="115000"/>
              </a:lnSpc>
              <a:spcBef>
                <a:spcPts val="1200"/>
              </a:spcBef>
              <a:spcAft>
                <a:spcPts val="0"/>
              </a:spcAft>
              <a:buSzPct val="62275"/>
              <a:buNone/>
            </a:pPr>
            <a:r>
              <a:rPr lang="en-GB" sz="8350" b="1" dirty="0">
                <a:solidFill>
                  <a:srgbClr val="212121"/>
                </a:solidFill>
                <a:highlight>
                  <a:srgbClr val="FFFFFF"/>
                </a:highlight>
                <a:latin typeface="Raleway"/>
                <a:ea typeface="Raleway"/>
                <a:cs typeface="Raleway"/>
                <a:sym typeface="Raleway"/>
              </a:rPr>
              <a:t>Tools &amp; Libraries:</a:t>
            </a:r>
            <a:r>
              <a:rPr lang="en-GB" sz="8350" dirty="0">
                <a:solidFill>
                  <a:srgbClr val="212121"/>
                </a:solidFill>
                <a:highlight>
                  <a:srgbClr val="FFFFFF"/>
                </a:highlight>
                <a:latin typeface="Raleway"/>
                <a:ea typeface="Raleway"/>
                <a:cs typeface="Raleway"/>
                <a:sym typeface="Raleway"/>
              </a:rPr>
              <a:t> matplotlib, </a:t>
            </a:r>
            <a:r>
              <a:rPr lang="en-GB" sz="8350" dirty="0" err="1">
                <a:solidFill>
                  <a:srgbClr val="212121"/>
                </a:solidFill>
                <a:highlight>
                  <a:srgbClr val="FFFFFF"/>
                </a:highlight>
                <a:latin typeface="Raleway"/>
                <a:ea typeface="Raleway"/>
                <a:cs typeface="Raleway"/>
                <a:sym typeface="Raleway"/>
              </a:rPr>
              <a:t>Plotly</a:t>
            </a:r>
            <a:r>
              <a:rPr lang="en-GB" sz="8350" dirty="0">
                <a:solidFill>
                  <a:srgbClr val="212121"/>
                </a:solidFill>
                <a:highlight>
                  <a:srgbClr val="FFFFFF"/>
                </a:highlight>
                <a:latin typeface="Raleway"/>
                <a:ea typeface="Raleway"/>
                <a:cs typeface="Raleway"/>
                <a:sym typeface="Raleway"/>
              </a:rPr>
              <a:t> Dash, pandas </a:t>
            </a:r>
            <a:r>
              <a:rPr lang="en-GB" sz="8350" dirty="0" err="1">
                <a:solidFill>
                  <a:srgbClr val="212121"/>
                </a:solidFill>
                <a:highlight>
                  <a:srgbClr val="FFFFFF"/>
                </a:highlight>
                <a:latin typeface="Raleway"/>
                <a:ea typeface="Raleway"/>
                <a:cs typeface="Raleway"/>
                <a:sym typeface="Raleway"/>
              </a:rPr>
              <a:t>datareader</a:t>
            </a:r>
            <a:r>
              <a:rPr lang="en-GB" sz="8350" dirty="0">
                <a:solidFill>
                  <a:srgbClr val="212121"/>
                </a:solidFill>
                <a:highlight>
                  <a:srgbClr val="FFFFFF"/>
                </a:highlight>
                <a:latin typeface="Raleway"/>
                <a:ea typeface="Raleway"/>
                <a:cs typeface="Raleway"/>
                <a:sym typeface="Raleway"/>
              </a:rPr>
              <a:t>, </a:t>
            </a:r>
            <a:r>
              <a:rPr lang="en-GB" sz="8350" dirty="0" err="1">
                <a:solidFill>
                  <a:srgbClr val="212121"/>
                </a:solidFill>
                <a:highlight>
                  <a:srgbClr val="FFFFFF"/>
                </a:highlight>
                <a:latin typeface="Raleway"/>
                <a:ea typeface="Raleway"/>
                <a:cs typeface="Raleway"/>
                <a:sym typeface="Raleway"/>
              </a:rPr>
              <a:t>keras</a:t>
            </a:r>
            <a:endParaRPr sz="8350" dirty="0">
              <a:solidFill>
                <a:srgbClr val="212121"/>
              </a:solidFill>
              <a:highlight>
                <a:srgbClr val="FFFFFF"/>
              </a:highlight>
              <a:latin typeface="Raleway"/>
              <a:ea typeface="Raleway"/>
              <a:cs typeface="Raleway"/>
              <a:sym typeface="Raleway"/>
            </a:endParaRPr>
          </a:p>
          <a:p>
            <a:pPr marL="0" lvl="0" indent="0" algn="l" rtl="0">
              <a:lnSpc>
                <a:spcPct val="115000"/>
              </a:lnSpc>
              <a:spcBef>
                <a:spcPts val="1300"/>
              </a:spcBef>
              <a:spcAft>
                <a:spcPts val="0"/>
              </a:spcAft>
              <a:buSzPct val="62275"/>
              <a:buNone/>
            </a:pPr>
            <a:r>
              <a:rPr lang="en-GB" sz="8350" b="1" dirty="0">
                <a:solidFill>
                  <a:srgbClr val="212121"/>
                </a:solidFill>
                <a:highlight>
                  <a:srgbClr val="FFFFFF"/>
                </a:highlight>
                <a:latin typeface="Raleway"/>
                <a:ea typeface="Raleway"/>
                <a:cs typeface="Raleway"/>
                <a:sym typeface="Raleway"/>
              </a:rPr>
              <a:t>IDE:</a:t>
            </a:r>
            <a:r>
              <a:rPr lang="en-GB" sz="8350" dirty="0">
                <a:solidFill>
                  <a:srgbClr val="212121"/>
                </a:solidFill>
                <a:highlight>
                  <a:srgbClr val="FFFFFF"/>
                </a:highlight>
                <a:latin typeface="Raleway"/>
                <a:ea typeface="Raleway"/>
                <a:cs typeface="Raleway"/>
                <a:sym typeface="Raleway"/>
              </a:rPr>
              <a:t> Visual Studio Code</a:t>
            </a:r>
            <a:endParaRPr sz="8350" dirty="0">
              <a:solidFill>
                <a:srgbClr val="212121"/>
              </a:solidFill>
              <a:highlight>
                <a:srgbClr val="FFFFFF"/>
              </a:highlight>
              <a:latin typeface="Raleway"/>
              <a:ea typeface="Raleway"/>
              <a:cs typeface="Raleway"/>
              <a:sym typeface="Raleway"/>
            </a:endParaRPr>
          </a:p>
          <a:p>
            <a:pPr marL="0" lvl="0" indent="0" algn="l" rtl="0">
              <a:lnSpc>
                <a:spcPct val="115000"/>
              </a:lnSpc>
              <a:spcBef>
                <a:spcPts val="1300"/>
              </a:spcBef>
              <a:spcAft>
                <a:spcPts val="0"/>
              </a:spcAft>
              <a:buSzPct val="62275"/>
              <a:buNone/>
            </a:pPr>
            <a:r>
              <a:rPr lang="en-GB" sz="8350" b="1" dirty="0">
                <a:solidFill>
                  <a:srgbClr val="212121"/>
                </a:solidFill>
                <a:highlight>
                  <a:srgbClr val="FFFFFF"/>
                </a:highlight>
                <a:latin typeface="Raleway"/>
                <a:ea typeface="Raleway"/>
                <a:cs typeface="Raleway"/>
                <a:sym typeface="Raleway"/>
              </a:rPr>
              <a:t>User Interface</a:t>
            </a:r>
            <a:r>
              <a:rPr lang="en-GB" sz="8350" dirty="0">
                <a:solidFill>
                  <a:srgbClr val="212121"/>
                </a:solidFill>
                <a:highlight>
                  <a:srgbClr val="FFFFFF"/>
                </a:highlight>
                <a:latin typeface="Raleway"/>
                <a:ea typeface="Raleway"/>
                <a:cs typeface="Raleway"/>
                <a:sym typeface="Raleway"/>
              </a:rPr>
              <a:t>: </a:t>
            </a:r>
            <a:r>
              <a:rPr lang="en-GB" sz="8350" dirty="0" err="1">
                <a:solidFill>
                  <a:srgbClr val="212121"/>
                </a:solidFill>
                <a:highlight>
                  <a:srgbClr val="FFFFFF"/>
                </a:highlight>
                <a:latin typeface="Raleway"/>
                <a:ea typeface="Raleway"/>
                <a:cs typeface="Raleway"/>
                <a:sym typeface="Raleway"/>
              </a:rPr>
              <a:t>Plotly</a:t>
            </a:r>
            <a:r>
              <a:rPr lang="en-GB" sz="8350" dirty="0">
                <a:solidFill>
                  <a:srgbClr val="212121"/>
                </a:solidFill>
                <a:highlight>
                  <a:srgbClr val="FFFFFF"/>
                </a:highlight>
                <a:latin typeface="Raleway"/>
                <a:ea typeface="Raleway"/>
                <a:cs typeface="Raleway"/>
                <a:sym typeface="Raleway"/>
              </a:rPr>
              <a:t> Dash (for visualization)</a:t>
            </a:r>
            <a:endParaRPr sz="12750" dirty="0">
              <a:solidFill>
                <a:srgbClr val="212121"/>
              </a:solidFill>
              <a:highlight>
                <a:srgbClr val="FFFFFF"/>
              </a:highlight>
              <a:latin typeface="Raleway"/>
              <a:ea typeface="Raleway"/>
              <a:cs typeface="Raleway"/>
              <a:sym typeface="Raleway"/>
            </a:endParaRPr>
          </a:p>
          <a:p>
            <a:pPr marL="0" lvl="0" indent="0" algn="l" rtl="0">
              <a:lnSpc>
                <a:spcPct val="115000"/>
              </a:lnSpc>
              <a:spcBef>
                <a:spcPts val="1300"/>
              </a:spcBef>
              <a:spcAft>
                <a:spcPts val="0"/>
              </a:spcAft>
              <a:buSzPct val="61538"/>
              <a:buNone/>
            </a:pPr>
            <a:r>
              <a:rPr lang="en-GB" sz="8450" b="1" dirty="0">
                <a:solidFill>
                  <a:srgbClr val="212121"/>
                </a:solidFill>
                <a:highlight>
                  <a:srgbClr val="FFFFFF"/>
                </a:highlight>
                <a:latin typeface="Raleway"/>
                <a:ea typeface="Raleway"/>
                <a:cs typeface="Raleway"/>
                <a:sym typeface="Raleway"/>
              </a:rPr>
              <a:t>Prerequisites: </a:t>
            </a:r>
            <a:r>
              <a:rPr lang="en-GB" sz="8450" dirty="0">
                <a:solidFill>
                  <a:srgbClr val="212121"/>
                </a:solidFill>
                <a:highlight>
                  <a:srgbClr val="FFFFFF"/>
                </a:highlight>
                <a:latin typeface="Raleway"/>
                <a:ea typeface="Raleway"/>
                <a:cs typeface="Raleway"/>
                <a:sym typeface="Raleway"/>
              </a:rPr>
              <a:t>Python, Machine Learning, Deep Learning, Neural Networks</a:t>
            </a:r>
            <a:endParaRPr sz="13950" dirty="0">
              <a:solidFill>
                <a:srgbClr val="212121"/>
              </a:solidFill>
              <a:highlight>
                <a:srgbClr val="FFFFFF"/>
              </a:highlight>
              <a:latin typeface="Raleway"/>
              <a:ea typeface="Raleway"/>
              <a:cs typeface="Raleway"/>
              <a:sym typeface="Raleway"/>
            </a:endParaRPr>
          </a:p>
          <a:p>
            <a:pPr marL="0" lvl="0" indent="0" algn="l" rtl="0">
              <a:lnSpc>
                <a:spcPct val="115000"/>
              </a:lnSpc>
              <a:spcBef>
                <a:spcPts val="1300"/>
              </a:spcBef>
              <a:spcAft>
                <a:spcPts val="0"/>
              </a:spcAft>
              <a:buSzPct val="83870"/>
              <a:buNone/>
            </a:pPr>
            <a:endParaRPr sz="6200" b="1" dirty="0"/>
          </a:p>
          <a:p>
            <a:pPr marL="0" lvl="0" indent="0" algn="l" rtl="0">
              <a:lnSpc>
                <a:spcPct val="115000"/>
              </a:lnSpc>
              <a:spcBef>
                <a:spcPts val="1200"/>
              </a:spcBef>
              <a:spcAft>
                <a:spcPts val="0"/>
              </a:spcAft>
              <a:buSzPct val="91228"/>
              <a:buNone/>
            </a:pPr>
            <a:endParaRPr sz="5700" dirty="0"/>
          </a:p>
          <a:p>
            <a:pPr marL="0" lvl="0" indent="0" algn="l" rtl="0">
              <a:lnSpc>
                <a:spcPct val="115000"/>
              </a:lnSpc>
              <a:spcBef>
                <a:spcPts val="1200"/>
              </a:spcBef>
              <a:spcAft>
                <a:spcPts val="1200"/>
              </a:spcAft>
              <a:buSzPts val="13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Minimum Hardware Requirements</a:t>
            </a:r>
            <a:endParaRPr/>
          </a:p>
        </p:txBody>
      </p:sp>
      <p:sp>
        <p:nvSpPr>
          <p:cNvPr id="151" name="Google Shape;151;p12"/>
          <p:cNvSpPr txBox="1">
            <a:spLocks noGrp="1"/>
          </p:cNvSpPr>
          <p:nvPr>
            <p:ph type="body" idx="1"/>
          </p:nvPr>
        </p:nvSpPr>
        <p:spPr>
          <a:xfrm>
            <a:off x="729450" y="2129900"/>
            <a:ext cx="7913100" cy="2733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ct val="50061"/>
              <a:buNone/>
            </a:pPr>
            <a:r>
              <a:rPr lang="en-GB" sz="3055" b="1" dirty="0">
                <a:solidFill>
                  <a:srgbClr val="212121"/>
                </a:solidFill>
                <a:latin typeface="Raleway"/>
                <a:ea typeface="Raleway"/>
                <a:cs typeface="Raleway"/>
                <a:sym typeface="Raleway"/>
              </a:rPr>
              <a:t>ROM: </a:t>
            </a:r>
            <a:r>
              <a:rPr lang="en-GB" sz="3055" dirty="0">
                <a:solidFill>
                  <a:srgbClr val="212121"/>
                </a:solidFill>
                <a:latin typeface="Raleway"/>
                <a:ea typeface="Raleway"/>
                <a:cs typeface="Raleway"/>
                <a:sym typeface="Raleway"/>
              </a:rPr>
              <a:t>30 GB Hard Disk</a:t>
            </a:r>
            <a:endParaRPr sz="3055" dirty="0">
              <a:solidFill>
                <a:srgbClr val="212121"/>
              </a:solidFill>
              <a:latin typeface="Raleway"/>
              <a:ea typeface="Raleway"/>
              <a:cs typeface="Raleway"/>
              <a:sym typeface="Raleway"/>
            </a:endParaRPr>
          </a:p>
          <a:p>
            <a:pPr marL="0" lvl="0" indent="0" algn="l" rtl="0">
              <a:lnSpc>
                <a:spcPct val="115000"/>
              </a:lnSpc>
              <a:spcBef>
                <a:spcPts val="1200"/>
              </a:spcBef>
              <a:spcAft>
                <a:spcPts val="0"/>
              </a:spcAft>
              <a:buSzPct val="50061"/>
              <a:buNone/>
            </a:pPr>
            <a:r>
              <a:rPr lang="en-GB" sz="3055" b="1" dirty="0">
                <a:solidFill>
                  <a:srgbClr val="212121"/>
                </a:solidFill>
                <a:latin typeface="Raleway"/>
                <a:ea typeface="Raleway"/>
                <a:cs typeface="Raleway"/>
                <a:sym typeface="Raleway"/>
              </a:rPr>
              <a:t>RAM:  </a:t>
            </a:r>
            <a:r>
              <a:rPr lang="en-GB" sz="3055" dirty="0">
                <a:solidFill>
                  <a:srgbClr val="212121"/>
                </a:solidFill>
                <a:latin typeface="Raleway"/>
                <a:ea typeface="Raleway"/>
                <a:cs typeface="Raleway"/>
                <a:sym typeface="Raleway"/>
              </a:rPr>
              <a:t>8+ GB</a:t>
            </a:r>
            <a:endParaRPr sz="3055" dirty="0">
              <a:solidFill>
                <a:srgbClr val="212121"/>
              </a:solidFill>
              <a:latin typeface="Raleway"/>
              <a:ea typeface="Raleway"/>
              <a:cs typeface="Raleway"/>
              <a:sym typeface="Raleway"/>
            </a:endParaRPr>
          </a:p>
          <a:p>
            <a:pPr marL="0" lvl="0" indent="0" algn="l" rtl="0">
              <a:lnSpc>
                <a:spcPct val="115000"/>
              </a:lnSpc>
              <a:spcBef>
                <a:spcPts val="1200"/>
              </a:spcBef>
              <a:spcAft>
                <a:spcPts val="0"/>
              </a:spcAft>
              <a:buSzPct val="50061"/>
              <a:buNone/>
            </a:pPr>
            <a:r>
              <a:rPr lang="en-GB" sz="3055" b="1" dirty="0">
                <a:solidFill>
                  <a:srgbClr val="212121"/>
                </a:solidFill>
                <a:latin typeface="Raleway"/>
                <a:ea typeface="Raleway"/>
                <a:cs typeface="Raleway"/>
                <a:sym typeface="Raleway"/>
              </a:rPr>
              <a:t> Processor:  </a:t>
            </a:r>
            <a:r>
              <a:rPr lang="en-GB" sz="3055" dirty="0">
                <a:solidFill>
                  <a:srgbClr val="212121"/>
                </a:solidFill>
                <a:latin typeface="Raleway"/>
                <a:ea typeface="Raleway"/>
                <a:cs typeface="Raleway"/>
                <a:sym typeface="Raleway"/>
              </a:rPr>
              <a:t>i5</a:t>
            </a:r>
            <a:r>
              <a:rPr lang="en-GB" sz="3055" b="1" dirty="0">
                <a:solidFill>
                  <a:srgbClr val="212121"/>
                </a:solidFill>
                <a:latin typeface="Raleway"/>
                <a:ea typeface="Raleway"/>
                <a:cs typeface="Raleway"/>
                <a:sym typeface="Raleway"/>
              </a:rPr>
              <a:t>+ </a:t>
            </a:r>
            <a:endParaRPr sz="3055" b="1" dirty="0">
              <a:solidFill>
                <a:srgbClr val="212121"/>
              </a:solidFill>
              <a:latin typeface="Raleway"/>
              <a:ea typeface="Raleway"/>
              <a:cs typeface="Raleway"/>
              <a:sym typeface="Raleway"/>
            </a:endParaRPr>
          </a:p>
          <a:p>
            <a:pPr marL="0" lvl="0" indent="0" algn="l" rtl="0">
              <a:lnSpc>
                <a:spcPct val="115000"/>
              </a:lnSpc>
              <a:spcBef>
                <a:spcPts val="1200"/>
              </a:spcBef>
              <a:spcAft>
                <a:spcPts val="0"/>
              </a:spcAft>
              <a:buSzPct val="50061"/>
              <a:buNone/>
            </a:pPr>
            <a:r>
              <a:rPr lang="en-GB" sz="3055" b="1" dirty="0">
                <a:solidFill>
                  <a:srgbClr val="212121"/>
                </a:solidFill>
                <a:latin typeface="Raleway"/>
                <a:ea typeface="Raleway"/>
                <a:cs typeface="Raleway"/>
                <a:sym typeface="Raleway"/>
              </a:rPr>
              <a:t> I/O Devices: </a:t>
            </a:r>
            <a:r>
              <a:rPr lang="en-GB" sz="3055" dirty="0">
                <a:solidFill>
                  <a:srgbClr val="212121"/>
                </a:solidFill>
                <a:latin typeface="Raleway"/>
                <a:ea typeface="Raleway"/>
                <a:cs typeface="Raleway"/>
                <a:sym typeface="Raleway"/>
              </a:rPr>
              <a:t>Keyboard, Mouse, Laptop</a:t>
            </a:r>
            <a:r>
              <a:rPr lang="en-GB" sz="3055" b="1" dirty="0">
                <a:solidFill>
                  <a:srgbClr val="212121"/>
                </a:solidFill>
                <a:latin typeface="Raleway"/>
                <a:ea typeface="Raleway"/>
                <a:cs typeface="Raleway"/>
                <a:sym typeface="Raleway"/>
              </a:rPr>
              <a:t>.</a:t>
            </a:r>
            <a:endParaRPr sz="3055" b="1" dirty="0">
              <a:solidFill>
                <a:srgbClr val="212121"/>
              </a:solidFill>
              <a:latin typeface="Raleway"/>
              <a:ea typeface="Raleway"/>
              <a:cs typeface="Raleway"/>
              <a:sym typeface="Raleway"/>
            </a:endParaRPr>
          </a:p>
          <a:p>
            <a:pPr marL="0" lvl="0" indent="0" algn="l" rtl="0">
              <a:lnSpc>
                <a:spcPct val="115000"/>
              </a:lnSpc>
              <a:spcBef>
                <a:spcPts val="1200"/>
              </a:spcBef>
              <a:spcAft>
                <a:spcPts val="1200"/>
              </a:spcAft>
              <a:buSzPct val="117647"/>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597975" y="12857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dirty="0"/>
              <a:t>Steps</a:t>
            </a:r>
            <a:endParaRPr dirty="0"/>
          </a:p>
        </p:txBody>
      </p:sp>
      <p:sp>
        <p:nvSpPr>
          <p:cNvPr id="181" name="Google Shape;181;p17"/>
          <p:cNvSpPr txBox="1">
            <a:spLocks noGrp="1"/>
          </p:cNvSpPr>
          <p:nvPr>
            <p:ph type="body" idx="1"/>
          </p:nvPr>
        </p:nvSpPr>
        <p:spPr>
          <a:xfrm>
            <a:off x="729450" y="2078875"/>
            <a:ext cx="7688700" cy="24744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292929"/>
              </a:buClr>
              <a:buSzPts val="1700"/>
              <a:buFont typeface="Raleway"/>
              <a:buAutoNum type="arabicPeriod"/>
            </a:pPr>
            <a:r>
              <a:rPr lang="en-GB" sz="1700" dirty="0">
                <a:solidFill>
                  <a:srgbClr val="292929"/>
                </a:solidFill>
                <a:latin typeface="Raleway"/>
                <a:ea typeface="Raleway"/>
                <a:cs typeface="Raleway"/>
                <a:sym typeface="Raleway"/>
              </a:rPr>
              <a:t>Run Stock_pred_live_Apple.py</a:t>
            </a:r>
            <a:endParaRPr sz="1700" dirty="0">
              <a:solidFill>
                <a:srgbClr val="292929"/>
              </a:solidFill>
              <a:latin typeface="Raleway"/>
              <a:ea typeface="Raleway"/>
              <a:cs typeface="Raleway"/>
              <a:sym typeface="Raleway"/>
            </a:endParaRPr>
          </a:p>
          <a:p>
            <a:pPr marL="457200" lvl="0" indent="-336550" algn="l" rtl="0">
              <a:lnSpc>
                <a:spcPct val="115000"/>
              </a:lnSpc>
              <a:spcBef>
                <a:spcPts val="0"/>
              </a:spcBef>
              <a:spcAft>
                <a:spcPts val="0"/>
              </a:spcAft>
              <a:buClr>
                <a:srgbClr val="292929"/>
              </a:buClr>
              <a:buSzPts val="1700"/>
              <a:buFont typeface="Raleway"/>
              <a:buAutoNum type="arabicPeriod"/>
            </a:pPr>
            <a:r>
              <a:rPr lang="en-GB" sz="1700" dirty="0">
                <a:solidFill>
                  <a:srgbClr val="292929"/>
                </a:solidFill>
                <a:latin typeface="Raleway"/>
                <a:ea typeface="Raleway"/>
                <a:cs typeface="Raleway"/>
                <a:sym typeface="Raleway"/>
              </a:rPr>
              <a:t>Run Stock_pred_live_Tesla.py</a:t>
            </a:r>
            <a:endParaRPr sz="1700" dirty="0">
              <a:solidFill>
                <a:srgbClr val="292929"/>
              </a:solidFill>
              <a:latin typeface="Raleway"/>
              <a:ea typeface="Raleway"/>
              <a:cs typeface="Raleway"/>
              <a:sym typeface="Raleway"/>
            </a:endParaRPr>
          </a:p>
          <a:p>
            <a:pPr marL="457200" lvl="0" indent="-336550" algn="l" rtl="0">
              <a:lnSpc>
                <a:spcPct val="115000"/>
              </a:lnSpc>
              <a:spcBef>
                <a:spcPts val="0"/>
              </a:spcBef>
              <a:spcAft>
                <a:spcPts val="0"/>
              </a:spcAft>
              <a:buClr>
                <a:srgbClr val="292929"/>
              </a:buClr>
              <a:buSzPts val="1700"/>
              <a:buFont typeface="Raleway"/>
              <a:buAutoNum type="arabicPeriod"/>
            </a:pPr>
            <a:r>
              <a:rPr lang="en-GB" sz="1700" dirty="0">
                <a:solidFill>
                  <a:srgbClr val="292929"/>
                </a:solidFill>
                <a:latin typeface="Raleway"/>
                <a:ea typeface="Raleway"/>
                <a:cs typeface="Raleway"/>
                <a:sym typeface="Raleway"/>
              </a:rPr>
              <a:t>Run Stock_pred_live_Microsoft.py</a:t>
            </a:r>
            <a:endParaRPr sz="1700" dirty="0">
              <a:solidFill>
                <a:srgbClr val="292929"/>
              </a:solidFill>
              <a:latin typeface="Raleway"/>
              <a:ea typeface="Raleway"/>
              <a:cs typeface="Raleway"/>
              <a:sym typeface="Raleway"/>
            </a:endParaRPr>
          </a:p>
          <a:p>
            <a:pPr marL="457200" lvl="0" indent="-336550" algn="l" rtl="0">
              <a:lnSpc>
                <a:spcPct val="115000"/>
              </a:lnSpc>
              <a:spcBef>
                <a:spcPts val="0"/>
              </a:spcBef>
              <a:spcAft>
                <a:spcPts val="0"/>
              </a:spcAft>
              <a:buClr>
                <a:srgbClr val="292929"/>
              </a:buClr>
              <a:buSzPts val="1700"/>
              <a:buFont typeface="Raleway"/>
              <a:buAutoNum type="arabicPeriod"/>
            </a:pPr>
            <a:r>
              <a:rPr lang="en-GB" sz="1700" dirty="0">
                <a:solidFill>
                  <a:srgbClr val="292929"/>
                </a:solidFill>
                <a:latin typeface="Raleway"/>
                <a:ea typeface="Raleway"/>
                <a:cs typeface="Raleway"/>
                <a:sym typeface="Raleway"/>
              </a:rPr>
              <a:t>Run Stock_pred_live_Facebook.py</a:t>
            </a:r>
            <a:endParaRPr sz="1700" dirty="0">
              <a:solidFill>
                <a:srgbClr val="292929"/>
              </a:solidFill>
              <a:latin typeface="Raleway"/>
              <a:ea typeface="Raleway"/>
              <a:cs typeface="Raleway"/>
              <a:sym typeface="Raleway"/>
            </a:endParaRPr>
          </a:p>
          <a:p>
            <a:pPr marL="457200" lvl="0" indent="-336550" algn="l" rtl="0">
              <a:lnSpc>
                <a:spcPct val="115000"/>
              </a:lnSpc>
              <a:spcBef>
                <a:spcPts val="0"/>
              </a:spcBef>
              <a:spcAft>
                <a:spcPts val="0"/>
              </a:spcAft>
              <a:buClr>
                <a:srgbClr val="292929"/>
              </a:buClr>
              <a:buSzPts val="1700"/>
              <a:buFont typeface="Raleway"/>
              <a:buAutoNum type="arabicPeriod"/>
            </a:pPr>
            <a:r>
              <a:rPr lang="en-GB" sz="1700" dirty="0">
                <a:solidFill>
                  <a:srgbClr val="292929"/>
                </a:solidFill>
                <a:latin typeface="Raleway"/>
                <a:ea typeface="Raleway"/>
                <a:cs typeface="Raleway"/>
                <a:sym typeface="Raleway"/>
              </a:rPr>
              <a:t>It creates h5 files with models stored in each which will be used by Stock_app_live.py</a:t>
            </a:r>
            <a:endParaRPr sz="1700" dirty="0">
              <a:solidFill>
                <a:srgbClr val="292929"/>
              </a:solidFill>
              <a:latin typeface="Raleway"/>
              <a:ea typeface="Raleway"/>
              <a:cs typeface="Raleway"/>
              <a:sym typeface="Raleway"/>
            </a:endParaRPr>
          </a:p>
          <a:p>
            <a:pPr marL="457200" lvl="0" indent="-336550" algn="l" rtl="0">
              <a:lnSpc>
                <a:spcPct val="115000"/>
              </a:lnSpc>
              <a:spcBef>
                <a:spcPts val="0"/>
              </a:spcBef>
              <a:spcAft>
                <a:spcPts val="0"/>
              </a:spcAft>
              <a:buClr>
                <a:srgbClr val="292929"/>
              </a:buClr>
              <a:buSzPts val="1700"/>
              <a:buFont typeface="Raleway"/>
              <a:buAutoNum type="arabicPeriod"/>
            </a:pPr>
            <a:r>
              <a:rPr lang="en-GB" sz="1700" dirty="0">
                <a:solidFill>
                  <a:srgbClr val="292929"/>
                </a:solidFill>
                <a:latin typeface="Raleway"/>
                <a:ea typeface="Raleway"/>
                <a:cs typeface="Raleway"/>
                <a:sym typeface="Raleway"/>
              </a:rPr>
              <a:t>Run Stock_app_live.py</a:t>
            </a:r>
            <a:endParaRPr sz="1700" dirty="0">
              <a:solidFill>
                <a:srgbClr val="292929"/>
              </a:solidFill>
              <a:latin typeface="Raleway"/>
              <a:ea typeface="Raleway"/>
              <a:cs typeface="Raleway"/>
              <a:sym typeface="Raleway"/>
            </a:endParaRPr>
          </a:p>
          <a:p>
            <a:pPr marL="457200" lvl="0" indent="-336550" algn="l" rtl="0">
              <a:lnSpc>
                <a:spcPct val="115000"/>
              </a:lnSpc>
              <a:spcBef>
                <a:spcPts val="0"/>
              </a:spcBef>
              <a:spcAft>
                <a:spcPts val="0"/>
              </a:spcAft>
              <a:buClr>
                <a:srgbClr val="292929"/>
              </a:buClr>
              <a:buSzPts val="1700"/>
              <a:buFont typeface="Raleway"/>
              <a:buAutoNum type="arabicPeriod"/>
            </a:pPr>
            <a:r>
              <a:rPr lang="en-GB" sz="1700" dirty="0">
                <a:solidFill>
                  <a:srgbClr val="292929"/>
                </a:solidFill>
                <a:latin typeface="Raleway"/>
                <a:ea typeface="Raleway"/>
                <a:cs typeface="Raleway"/>
                <a:sym typeface="Raleway"/>
              </a:rPr>
              <a:t>Open link from terminal which is a locally hosted site. That is your target.</a:t>
            </a:r>
            <a:endParaRPr sz="1700" dirty="0">
              <a:solidFill>
                <a:srgbClr val="292929"/>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588250" y="0"/>
            <a:ext cx="76884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Dataset</a:t>
            </a:r>
            <a:endParaRPr/>
          </a:p>
        </p:txBody>
      </p:sp>
      <p:pic>
        <p:nvPicPr>
          <p:cNvPr id="193" name="Google Shape;193;p19"/>
          <p:cNvPicPr preferRelativeResize="0"/>
          <p:nvPr/>
        </p:nvPicPr>
        <p:blipFill rotWithShape="1">
          <a:blip r:embed="rId3">
            <a:alphaModFix/>
          </a:blip>
          <a:srcRect/>
          <a:stretch/>
        </p:blipFill>
        <p:spPr>
          <a:xfrm>
            <a:off x="1431753" y="733983"/>
            <a:ext cx="6001393" cy="42157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Datasets </a:t>
            </a:r>
            <a:endParaRPr/>
          </a:p>
        </p:txBody>
      </p:sp>
      <p:sp>
        <p:nvSpPr>
          <p:cNvPr id="187" name="Google Shape;187;p18"/>
          <p:cNvSpPr txBox="1">
            <a:spLocks noGrp="1"/>
          </p:cNvSpPr>
          <p:nvPr>
            <p:ph type="body" idx="1"/>
          </p:nvPr>
        </p:nvSpPr>
        <p:spPr>
          <a:xfrm>
            <a:off x="727650" y="2032125"/>
            <a:ext cx="7688700" cy="25566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0"/>
              </a:spcBef>
              <a:spcAft>
                <a:spcPts val="0"/>
              </a:spcAft>
              <a:buClr>
                <a:srgbClr val="212121"/>
              </a:buClr>
              <a:buSzPts val="1900"/>
              <a:buFont typeface="Raleway"/>
              <a:buChar char="➔"/>
            </a:pPr>
            <a:r>
              <a:rPr lang="en-GB" sz="1900">
                <a:solidFill>
                  <a:srgbClr val="212121"/>
                </a:solidFill>
                <a:latin typeface="Raleway"/>
                <a:ea typeface="Raleway"/>
                <a:cs typeface="Raleway"/>
                <a:sym typeface="Raleway"/>
              </a:rPr>
              <a:t>Used datasets of Apple, Microsoft, Tesla and Facebook.</a:t>
            </a:r>
            <a:endParaRPr sz="1900">
              <a:solidFill>
                <a:srgbClr val="212121"/>
              </a:solidFill>
              <a:latin typeface="Raleway"/>
              <a:ea typeface="Raleway"/>
              <a:cs typeface="Raleway"/>
              <a:sym typeface="Raleway"/>
            </a:endParaRPr>
          </a:p>
          <a:p>
            <a:pPr marL="457200" lvl="0" indent="-349250" algn="l" rtl="0">
              <a:lnSpc>
                <a:spcPct val="115000"/>
              </a:lnSpc>
              <a:spcBef>
                <a:spcPts val="0"/>
              </a:spcBef>
              <a:spcAft>
                <a:spcPts val="0"/>
              </a:spcAft>
              <a:buClr>
                <a:srgbClr val="212121"/>
              </a:buClr>
              <a:buSzPts val="1900"/>
              <a:buFont typeface="Raleway"/>
              <a:buChar char="➔"/>
            </a:pPr>
            <a:r>
              <a:rPr lang="en-GB" sz="1900">
                <a:solidFill>
                  <a:srgbClr val="212121"/>
                </a:solidFill>
                <a:latin typeface="Raleway"/>
                <a:ea typeface="Raleway"/>
                <a:cs typeface="Raleway"/>
                <a:sym typeface="Raleway"/>
              </a:rPr>
              <a:t>Used data of 5 years (2016-2021)</a:t>
            </a:r>
            <a:endParaRPr sz="1900">
              <a:solidFill>
                <a:srgbClr val="212121"/>
              </a:solidFill>
              <a:latin typeface="Raleway"/>
              <a:ea typeface="Raleway"/>
              <a:cs typeface="Raleway"/>
              <a:sym typeface="Raleway"/>
            </a:endParaRPr>
          </a:p>
          <a:p>
            <a:pPr marL="457200" lvl="0" indent="-349250" algn="l" rtl="0">
              <a:lnSpc>
                <a:spcPct val="115000"/>
              </a:lnSpc>
              <a:spcBef>
                <a:spcPts val="0"/>
              </a:spcBef>
              <a:spcAft>
                <a:spcPts val="0"/>
              </a:spcAft>
              <a:buClr>
                <a:srgbClr val="212121"/>
              </a:buClr>
              <a:buSzPts val="1900"/>
              <a:buFont typeface="Raleway"/>
              <a:buChar char="➔"/>
            </a:pPr>
            <a:r>
              <a:rPr lang="en-GB" sz="1900">
                <a:solidFill>
                  <a:srgbClr val="212121"/>
                </a:solidFill>
                <a:latin typeface="Raleway"/>
                <a:ea typeface="Raleway"/>
                <a:cs typeface="Raleway"/>
                <a:sym typeface="Raleway"/>
              </a:rPr>
              <a:t>80 percent data used to train and 20 percent to test.</a:t>
            </a:r>
            <a:endParaRPr sz="1900">
              <a:solidFill>
                <a:srgbClr val="212121"/>
              </a:solidFill>
              <a:latin typeface="Raleway"/>
              <a:ea typeface="Raleway"/>
              <a:cs typeface="Raleway"/>
              <a:sym typeface="Raleway"/>
            </a:endParaRPr>
          </a:p>
          <a:p>
            <a:pPr marL="457200" lvl="0" indent="-349250" algn="l" rtl="0">
              <a:lnSpc>
                <a:spcPct val="115000"/>
              </a:lnSpc>
              <a:spcBef>
                <a:spcPts val="0"/>
              </a:spcBef>
              <a:spcAft>
                <a:spcPts val="0"/>
              </a:spcAft>
              <a:buClr>
                <a:srgbClr val="212121"/>
              </a:buClr>
              <a:buSzPts val="1900"/>
              <a:buFont typeface="Raleway"/>
              <a:buChar char="➔"/>
            </a:pPr>
            <a:r>
              <a:rPr lang="en-GB" sz="1900">
                <a:solidFill>
                  <a:srgbClr val="212121"/>
                </a:solidFill>
                <a:latin typeface="Raleway"/>
                <a:ea typeface="Raleway"/>
                <a:cs typeface="Raleway"/>
                <a:sym typeface="Raleway"/>
              </a:rPr>
              <a:t>Used </a:t>
            </a:r>
            <a:r>
              <a:rPr lang="en-GB" sz="1900" b="1">
                <a:solidFill>
                  <a:srgbClr val="212121"/>
                </a:solidFill>
                <a:latin typeface="Raleway"/>
                <a:ea typeface="Raleway"/>
                <a:cs typeface="Raleway"/>
                <a:sym typeface="Raleway"/>
              </a:rPr>
              <a:t>Yahoo finance</a:t>
            </a:r>
            <a:r>
              <a:rPr lang="en-GB" sz="1900">
                <a:solidFill>
                  <a:srgbClr val="212121"/>
                </a:solidFill>
                <a:latin typeface="Raleway"/>
                <a:ea typeface="Raleway"/>
                <a:cs typeface="Raleway"/>
                <a:sym typeface="Raleway"/>
              </a:rPr>
              <a:t> to get the accurate data with the help of pandas data-reader library of python</a:t>
            </a:r>
            <a:endParaRPr sz="1900">
              <a:solidFill>
                <a:srgbClr val="212121"/>
              </a:solidFill>
              <a:latin typeface="Raleway"/>
              <a:ea typeface="Raleway"/>
              <a:cs typeface="Raleway"/>
              <a:sym typeface="Raleway"/>
            </a:endParaRPr>
          </a:p>
          <a:p>
            <a:pPr marL="0" lvl="0" indent="0" algn="l" rtl="0">
              <a:lnSpc>
                <a:spcPct val="115000"/>
              </a:lnSpc>
              <a:spcBef>
                <a:spcPts val="1200"/>
              </a:spcBef>
              <a:spcAft>
                <a:spcPts val="1200"/>
              </a:spcAft>
              <a:buSzPts val="13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88"/>
        <p:cNvGrpSpPr/>
        <p:nvPr/>
      </p:nvGrpSpPr>
      <p:grpSpPr>
        <a:xfrm>
          <a:off x="0" y="0"/>
          <a:ext cx="0" cy="0"/>
          <a:chOff x="0" y="0"/>
          <a:chExt cx="0" cy="0"/>
        </a:xfrm>
      </p:grpSpPr>
      <p:sp>
        <p:nvSpPr>
          <p:cNvPr id="89" name="Google Shape;89;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GB"/>
              <a:t>Contents</a:t>
            </a:r>
            <a:endParaRPr/>
          </a:p>
        </p:txBody>
      </p:sp>
      <p:sp>
        <p:nvSpPr>
          <p:cNvPr id="90" name="Google Shape;90;p2"/>
          <p:cNvSpPr txBox="1">
            <a:spLocks noGrp="1"/>
          </p:cNvSpPr>
          <p:nvPr>
            <p:ph type="subTitle" idx="1"/>
          </p:nvPr>
        </p:nvSpPr>
        <p:spPr>
          <a:xfrm>
            <a:off x="727950" y="2389734"/>
            <a:ext cx="7688100" cy="1988316"/>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None/>
            </a:pPr>
            <a:r>
              <a:rPr lang="en-GB" dirty="0">
                <a:solidFill>
                  <a:srgbClr val="292929"/>
                </a:solidFill>
                <a:latin typeface="Raleway"/>
                <a:ea typeface="Raleway"/>
                <a:cs typeface="Raleway"/>
                <a:sym typeface="Raleway"/>
              </a:rPr>
              <a:t>Introduction</a:t>
            </a:r>
            <a:endParaRPr dirty="0">
              <a:solidFill>
                <a:srgbClr val="292929"/>
              </a:solidFill>
              <a:latin typeface="Raleway"/>
              <a:ea typeface="Raleway"/>
              <a:cs typeface="Raleway"/>
              <a:sym typeface="Raleway"/>
            </a:endParaRPr>
          </a:p>
          <a:p>
            <a:pPr marL="0" lvl="0" indent="0" algn="l" rtl="0">
              <a:lnSpc>
                <a:spcPct val="115000"/>
              </a:lnSpc>
              <a:spcBef>
                <a:spcPts val="0"/>
              </a:spcBef>
              <a:spcAft>
                <a:spcPts val="0"/>
              </a:spcAft>
              <a:buNone/>
            </a:pPr>
            <a:r>
              <a:rPr lang="en-GB" dirty="0">
                <a:solidFill>
                  <a:srgbClr val="292929"/>
                </a:solidFill>
                <a:latin typeface="Raleway"/>
                <a:ea typeface="Raleway"/>
                <a:cs typeface="Raleway"/>
                <a:sym typeface="Raleway"/>
              </a:rPr>
              <a:t>Objective</a:t>
            </a:r>
            <a:endParaRPr dirty="0">
              <a:solidFill>
                <a:srgbClr val="292929"/>
              </a:solidFill>
              <a:latin typeface="Raleway"/>
              <a:ea typeface="Raleway"/>
              <a:cs typeface="Raleway"/>
              <a:sym typeface="Raleway"/>
            </a:endParaRPr>
          </a:p>
          <a:p>
            <a:pPr marL="0" lvl="0" indent="0" algn="l" rtl="0">
              <a:lnSpc>
                <a:spcPct val="115000"/>
              </a:lnSpc>
              <a:spcBef>
                <a:spcPts val="0"/>
              </a:spcBef>
              <a:spcAft>
                <a:spcPts val="0"/>
              </a:spcAft>
              <a:buNone/>
            </a:pPr>
            <a:r>
              <a:rPr lang="en-GB" dirty="0">
                <a:solidFill>
                  <a:srgbClr val="292929"/>
                </a:solidFill>
                <a:latin typeface="Raleway"/>
                <a:ea typeface="Raleway"/>
                <a:cs typeface="Raleway"/>
                <a:sym typeface="Raleway"/>
              </a:rPr>
              <a:t>Research</a:t>
            </a:r>
            <a:endParaRPr dirty="0">
              <a:solidFill>
                <a:srgbClr val="292929"/>
              </a:solidFill>
              <a:latin typeface="Raleway"/>
              <a:ea typeface="Raleway"/>
              <a:cs typeface="Raleway"/>
              <a:sym typeface="Raleway"/>
            </a:endParaRPr>
          </a:p>
          <a:p>
            <a:pPr marL="0" lvl="0" indent="0" algn="l" rtl="0">
              <a:lnSpc>
                <a:spcPct val="115000"/>
              </a:lnSpc>
              <a:spcBef>
                <a:spcPts val="0"/>
              </a:spcBef>
              <a:spcAft>
                <a:spcPts val="0"/>
              </a:spcAft>
              <a:buNone/>
            </a:pPr>
            <a:r>
              <a:rPr lang="en-GB" dirty="0">
                <a:solidFill>
                  <a:srgbClr val="292929"/>
                </a:solidFill>
                <a:latin typeface="Raleway"/>
                <a:ea typeface="Raleway"/>
                <a:cs typeface="Raleway"/>
                <a:sym typeface="Raleway"/>
              </a:rPr>
              <a:t>Requirements</a:t>
            </a:r>
          </a:p>
          <a:p>
            <a:pPr marL="0" lvl="0" indent="0" algn="l" rtl="0">
              <a:lnSpc>
                <a:spcPct val="115000"/>
              </a:lnSpc>
              <a:spcBef>
                <a:spcPts val="0"/>
              </a:spcBef>
              <a:spcAft>
                <a:spcPts val="0"/>
              </a:spcAft>
              <a:buNone/>
            </a:pPr>
            <a:r>
              <a:rPr lang="en-US" dirty="0">
                <a:solidFill>
                  <a:srgbClr val="292929"/>
                </a:solidFill>
                <a:latin typeface="Raleway"/>
                <a:ea typeface="Raleway"/>
                <a:cs typeface="Raleway"/>
                <a:sym typeface="Raleway"/>
              </a:rPr>
              <a:t>Implementation</a:t>
            </a:r>
          </a:p>
          <a:p>
            <a:pPr marL="0" lvl="0" indent="0" algn="l" rtl="0">
              <a:lnSpc>
                <a:spcPct val="115000"/>
              </a:lnSpc>
              <a:spcBef>
                <a:spcPts val="0"/>
              </a:spcBef>
              <a:spcAft>
                <a:spcPts val="0"/>
              </a:spcAft>
              <a:buNone/>
            </a:pPr>
            <a:r>
              <a:rPr lang="en-US" dirty="0">
                <a:solidFill>
                  <a:srgbClr val="292929"/>
                </a:solidFill>
                <a:latin typeface="Raleway"/>
                <a:ea typeface="Raleway"/>
                <a:cs typeface="Raleway"/>
                <a:sym typeface="Raleway"/>
              </a:rPr>
              <a:t>Future Works</a:t>
            </a:r>
            <a:endParaRPr dirty="0">
              <a:solidFill>
                <a:srgbClr val="292929"/>
              </a:solidFill>
              <a:latin typeface="Raleway"/>
              <a:ea typeface="Raleway"/>
              <a:cs typeface="Raleway"/>
              <a:sym typeface="Raleway"/>
            </a:endParaRPr>
          </a:p>
          <a:p>
            <a:pPr marL="0" lvl="0" indent="0" algn="l" rtl="0">
              <a:lnSpc>
                <a:spcPct val="115000"/>
              </a:lnSpc>
              <a:spcBef>
                <a:spcPts val="0"/>
              </a:spcBef>
              <a:spcAft>
                <a:spcPts val="0"/>
              </a:spcAft>
              <a:buNone/>
            </a:pPr>
            <a:r>
              <a:rPr lang="en-GB" dirty="0">
                <a:solidFill>
                  <a:srgbClr val="292929"/>
                </a:solidFill>
                <a:latin typeface="Raleway"/>
                <a:ea typeface="Raleway"/>
                <a:cs typeface="Raleway"/>
                <a:sym typeface="Raleway"/>
              </a:rPr>
              <a:t>References</a:t>
            </a:r>
            <a:endParaRPr dirty="0">
              <a:solidFill>
                <a:srgbClr val="292929"/>
              </a:solidFill>
              <a:latin typeface="Raleway"/>
              <a:ea typeface="Raleway"/>
              <a:cs typeface="Raleway"/>
              <a:sym typeface="Raleway"/>
            </a:endParaRPr>
          </a:p>
        </p:txBody>
      </p:sp>
      <p:pic>
        <p:nvPicPr>
          <p:cNvPr id="91" name="Google Shape;91;p2"/>
          <p:cNvPicPr preferRelativeResize="0"/>
          <p:nvPr/>
        </p:nvPicPr>
        <p:blipFill rotWithShape="1">
          <a:blip r:embed="rId3">
            <a:alphaModFix/>
          </a:blip>
          <a:srcRect/>
          <a:stretch/>
        </p:blipFill>
        <p:spPr>
          <a:xfrm>
            <a:off x="0" y="4275217"/>
            <a:ext cx="9144000" cy="9464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995100" y="59225"/>
            <a:ext cx="7153800" cy="46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GB" sz="2240"/>
              <a:t>Microsoft Stock Prediction</a:t>
            </a:r>
            <a:endParaRPr sz="2240"/>
          </a:p>
        </p:txBody>
      </p:sp>
      <p:pic>
        <p:nvPicPr>
          <p:cNvPr id="199" name="Google Shape;199;p20"/>
          <p:cNvPicPr preferRelativeResize="0"/>
          <p:nvPr/>
        </p:nvPicPr>
        <p:blipFill rotWithShape="1">
          <a:blip r:embed="rId3">
            <a:alphaModFix/>
          </a:blip>
          <a:srcRect/>
          <a:stretch/>
        </p:blipFill>
        <p:spPr>
          <a:xfrm>
            <a:off x="51768" y="621827"/>
            <a:ext cx="9001526" cy="4544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647800" y="0"/>
            <a:ext cx="7688400" cy="535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990"/>
              <a:buNone/>
            </a:pPr>
            <a:r>
              <a:rPr lang="en-GB" sz="2240"/>
              <a:t>Facebook Stock Prediction</a:t>
            </a:r>
            <a:endParaRPr sz="2240"/>
          </a:p>
        </p:txBody>
      </p:sp>
      <p:pic>
        <p:nvPicPr>
          <p:cNvPr id="205" name="Google Shape;205;p21"/>
          <p:cNvPicPr preferRelativeResize="0"/>
          <p:nvPr/>
        </p:nvPicPr>
        <p:blipFill rotWithShape="1">
          <a:blip r:embed="rId3">
            <a:alphaModFix/>
          </a:blip>
          <a:srcRect/>
          <a:stretch/>
        </p:blipFill>
        <p:spPr>
          <a:xfrm>
            <a:off x="152400" y="535200"/>
            <a:ext cx="8349906" cy="4455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474325" y="0"/>
            <a:ext cx="7688400" cy="535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990"/>
              <a:buNone/>
            </a:pPr>
            <a:r>
              <a:rPr lang="en-GB" sz="2240"/>
              <a:t>Apple Stock Prediction</a:t>
            </a:r>
            <a:endParaRPr sz="2240"/>
          </a:p>
        </p:txBody>
      </p:sp>
      <p:pic>
        <p:nvPicPr>
          <p:cNvPr id="211" name="Google Shape;211;p22"/>
          <p:cNvPicPr preferRelativeResize="0"/>
          <p:nvPr/>
        </p:nvPicPr>
        <p:blipFill rotWithShape="1">
          <a:blip r:embed="rId3">
            <a:alphaModFix/>
          </a:blip>
          <a:srcRect/>
          <a:stretch/>
        </p:blipFill>
        <p:spPr>
          <a:xfrm>
            <a:off x="152400" y="535200"/>
            <a:ext cx="8568900" cy="4455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title"/>
          </p:nvPr>
        </p:nvSpPr>
        <p:spPr>
          <a:xfrm>
            <a:off x="566175" y="0"/>
            <a:ext cx="7688400" cy="535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990"/>
              <a:buNone/>
            </a:pPr>
            <a:r>
              <a:rPr lang="en-GB" sz="2140"/>
              <a:t>Tesla Stock Prediction</a:t>
            </a:r>
            <a:endParaRPr sz="2140"/>
          </a:p>
        </p:txBody>
      </p:sp>
      <p:pic>
        <p:nvPicPr>
          <p:cNvPr id="217" name="Google Shape;217;p23"/>
          <p:cNvPicPr preferRelativeResize="0"/>
          <p:nvPr/>
        </p:nvPicPr>
        <p:blipFill rotWithShape="1">
          <a:blip r:embed="rId3">
            <a:alphaModFix/>
          </a:blip>
          <a:srcRect/>
          <a:stretch/>
        </p:blipFill>
        <p:spPr>
          <a:xfrm>
            <a:off x="203425" y="697825"/>
            <a:ext cx="8100706" cy="430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4"/>
          <p:cNvPicPr preferRelativeResize="0"/>
          <p:nvPr/>
        </p:nvPicPr>
        <p:blipFill rotWithShape="1">
          <a:blip r:embed="rId3">
            <a:alphaModFix/>
          </a:blip>
          <a:srcRect/>
          <a:stretch/>
        </p:blipFill>
        <p:spPr>
          <a:xfrm>
            <a:off x="152400" y="152400"/>
            <a:ext cx="8839200" cy="464518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5"/>
          <p:cNvPicPr preferRelativeResize="0"/>
          <p:nvPr/>
        </p:nvPicPr>
        <p:blipFill rotWithShape="1">
          <a:blip r:embed="rId3">
            <a:alphaModFix/>
          </a:blip>
          <a:srcRect r="1125"/>
          <a:stretch/>
        </p:blipFill>
        <p:spPr>
          <a:xfrm>
            <a:off x="76450" y="1007625"/>
            <a:ext cx="8771026" cy="35559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652100" y="9248"/>
            <a:ext cx="7553400" cy="504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GB" sz="2240"/>
              <a:t>Comparison of Stocks</a:t>
            </a:r>
            <a:endParaRPr sz="2240"/>
          </a:p>
        </p:txBody>
      </p:sp>
      <p:pic>
        <p:nvPicPr>
          <p:cNvPr id="233" name="Google Shape;233;p26"/>
          <p:cNvPicPr preferRelativeResize="0"/>
          <p:nvPr/>
        </p:nvPicPr>
        <p:blipFill rotWithShape="1">
          <a:blip r:embed="rId3">
            <a:alphaModFix/>
          </a:blip>
          <a:srcRect/>
          <a:stretch/>
        </p:blipFill>
        <p:spPr>
          <a:xfrm>
            <a:off x="652100" y="832727"/>
            <a:ext cx="7938926" cy="4234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dirty="0">
                <a:latin typeface="Exo"/>
                <a:ea typeface="Exo"/>
                <a:cs typeface="Exo"/>
                <a:sym typeface="Exo"/>
              </a:rPr>
              <a:t>Accuracy measure of Predicted Stock</a:t>
            </a:r>
            <a:endParaRPr dirty="0">
              <a:latin typeface="Exo"/>
              <a:ea typeface="Exo"/>
              <a:cs typeface="Exo"/>
              <a:sym typeface="Exo"/>
            </a:endParaRPr>
          </a:p>
        </p:txBody>
      </p:sp>
      <p:pic>
        <p:nvPicPr>
          <p:cNvPr id="239" name="Google Shape;239;p27"/>
          <p:cNvPicPr preferRelativeResize="0"/>
          <p:nvPr/>
        </p:nvPicPr>
        <p:blipFill rotWithShape="1">
          <a:blip r:embed="rId3">
            <a:alphaModFix/>
          </a:blip>
          <a:srcRect/>
          <a:stretch/>
        </p:blipFill>
        <p:spPr>
          <a:xfrm>
            <a:off x="2124524" y="1853850"/>
            <a:ext cx="4894952" cy="3137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ddaea02e79_0_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245" name="Google Shape;245;gddaea02e79_0_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rgbClr val="212121"/>
                </a:solidFill>
                <a:latin typeface="Raleway"/>
                <a:ea typeface="Raleway"/>
                <a:cs typeface="Raleway"/>
                <a:sym typeface="Raleway"/>
              </a:rPr>
              <a:t>We implement the application of Artificial Neural Network to the task of stock </a:t>
            </a:r>
            <a:endParaRPr dirty="0">
              <a:solidFill>
                <a:srgbClr val="212121"/>
              </a:solidFill>
              <a:latin typeface="Raleway"/>
              <a:ea typeface="Raleway"/>
              <a:cs typeface="Raleway"/>
              <a:sym typeface="Raleway"/>
            </a:endParaRPr>
          </a:p>
          <a:p>
            <a:pPr marL="0" lvl="0" indent="0" algn="l" rtl="0">
              <a:spcBef>
                <a:spcPts val="0"/>
              </a:spcBef>
              <a:spcAft>
                <a:spcPts val="0"/>
              </a:spcAft>
              <a:buNone/>
            </a:pPr>
            <a:r>
              <a:rPr lang="en-GB" dirty="0">
                <a:solidFill>
                  <a:srgbClr val="212121"/>
                </a:solidFill>
                <a:latin typeface="Raleway"/>
                <a:ea typeface="Raleway"/>
                <a:cs typeface="Raleway"/>
                <a:sym typeface="Raleway"/>
              </a:rPr>
              <a:t>market prediction and ANN model and salient feature. Our initial analysis show </a:t>
            </a:r>
            <a:endParaRPr dirty="0">
              <a:solidFill>
                <a:srgbClr val="212121"/>
              </a:solidFill>
              <a:latin typeface="Raleway"/>
              <a:ea typeface="Raleway"/>
              <a:cs typeface="Raleway"/>
              <a:sym typeface="Raleway"/>
            </a:endParaRPr>
          </a:p>
          <a:p>
            <a:pPr marL="0" lvl="0" indent="0" algn="l" rtl="0">
              <a:spcBef>
                <a:spcPts val="0"/>
              </a:spcBef>
              <a:spcAft>
                <a:spcPts val="0"/>
              </a:spcAft>
              <a:buNone/>
            </a:pPr>
            <a:r>
              <a:rPr lang="en-GB" dirty="0">
                <a:solidFill>
                  <a:srgbClr val="212121"/>
                </a:solidFill>
                <a:latin typeface="Raleway"/>
                <a:ea typeface="Raleway"/>
                <a:cs typeface="Raleway"/>
                <a:sym typeface="Raleway"/>
              </a:rPr>
              <a:t>significant correlation between different input parameter. The result obtained in </a:t>
            </a:r>
            <a:endParaRPr dirty="0">
              <a:solidFill>
                <a:srgbClr val="212121"/>
              </a:solidFill>
              <a:latin typeface="Raleway"/>
              <a:ea typeface="Raleway"/>
              <a:cs typeface="Raleway"/>
              <a:sym typeface="Raleway"/>
            </a:endParaRPr>
          </a:p>
          <a:p>
            <a:pPr marL="0" lvl="0" indent="0" algn="l" rtl="0">
              <a:spcBef>
                <a:spcPts val="0"/>
              </a:spcBef>
              <a:spcAft>
                <a:spcPts val="0"/>
              </a:spcAft>
              <a:buNone/>
            </a:pPr>
            <a:r>
              <a:rPr lang="en-GB" dirty="0">
                <a:solidFill>
                  <a:srgbClr val="212121"/>
                </a:solidFill>
                <a:latin typeface="Raleway"/>
                <a:ea typeface="Raleway"/>
                <a:cs typeface="Raleway"/>
                <a:sym typeface="Raleway"/>
              </a:rPr>
              <a:t>both the cases was fairly accurate. The prediction is fairly accurate unless there is huge and sudden variation in the actual data. On other hand, this also proves the hypothesis that stock market are actually unpredictable. </a:t>
            </a:r>
            <a:endParaRPr dirty="0">
              <a:solidFill>
                <a:srgbClr val="212121"/>
              </a:solidFill>
              <a:latin typeface="Raleway"/>
              <a:ea typeface="Raleway"/>
              <a:cs typeface="Raleway"/>
              <a:sym typeface="Raleway"/>
            </a:endParaRPr>
          </a:p>
          <a:p>
            <a:pPr marL="0" lvl="0" indent="0" algn="l" rtl="0">
              <a:spcBef>
                <a:spcPts val="0"/>
              </a:spcBef>
              <a:spcAft>
                <a:spcPts val="0"/>
              </a:spcAft>
              <a:buNone/>
            </a:pPr>
            <a:r>
              <a:rPr lang="en-GB" dirty="0">
                <a:solidFill>
                  <a:srgbClr val="212121"/>
                </a:solidFill>
                <a:latin typeface="Raleway"/>
                <a:ea typeface="Raleway"/>
                <a:cs typeface="Raleway"/>
                <a:sym typeface="Raleway"/>
              </a:rPr>
              <a:t>After the phase of prediction and analysis, the result will be displayed to users in the </a:t>
            </a:r>
            <a:endParaRPr dirty="0">
              <a:solidFill>
                <a:srgbClr val="212121"/>
              </a:solidFill>
              <a:latin typeface="Raleway"/>
              <a:ea typeface="Raleway"/>
              <a:cs typeface="Raleway"/>
              <a:sym typeface="Raleway"/>
            </a:endParaRPr>
          </a:p>
          <a:p>
            <a:pPr marL="0" lvl="0" indent="0" algn="l" rtl="0">
              <a:spcBef>
                <a:spcPts val="0"/>
              </a:spcBef>
              <a:spcAft>
                <a:spcPts val="0"/>
              </a:spcAft>
              <a:buNone/>
            </a:pPr>
            <a:r>
              <a:rPr lang="en-GB" dirty="0">
                <a:solidFill>
                  <a:srgbClr val="212121"/>
                </a:solidFill>
                <a:latin typeface="Raleway"/>
                <a:ea typeface="Raleway"/>
                <a:cs typeface="Raleway"/>
                <a:sym typeface="Raleway"/>
              </a:rPr>
              <a:t>form web pages</a:t>
            </a:r>
            <a:endParaRPr dirty="0">
              <a:solidFill>
                <a:srgbClr val="21212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ddaea02e79_0_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sz="2650">
                <a:solidFill>
                  <a:srgbClr val="212121"/>
                </a:solidFill>
              </a:rPr>
              <a:t>Future scope of improvement</a:t>
            </a:r>
            <a:r>
              <a:rPr lang="en-GB" sz="1855">
                <a:solidFill>
                  <a:schemeClr val="accent1"/>
                </a:solidFill>
              </a:rPr>
              <a:t> </a:t>
            </a:r>
            <a:endParaRPr sz="3155"/>
          </a:p>
        </p:txBody>
      </p:sp>
      <p:sp>
        <p:nvSpPr>
          <p:cNvPr id="251" name="Google Shape;251;gddaea02e79_0_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sz="1600" dirty="0">
                <a:latin typeface="Raleway"/>
                <a:ea typeface="Raleway"/>
                <a:cs typeface="Raleway"/>
                <a:sym typeface="Raleway"/>
              </a:rPr>
              <a:t>• Potential improvement can be made to our data collection and analysis method.</a:t>
            </a:r>
            <a:endParaRPr sz="1600" dirty="0">
              <a:latin typeface="Raleway"/>
              <a:ea typeface="Raleway"/>
              <a:cs typeface="Raleway"/>
              <a:sym typeface="Raleway"/>
            </a:endParaRPr>
          </a:p>
          <a:p>
            <a:pPr marL="0" lvl="0" indent="0" algn="l" rtl="0">
              <a:spcBef>
                <a:spcPts val="0"/>
              </a:spcBef>
              <a:spcAft>
                <a:spcPts val="0"/>
              </a:spcAft>
              <a:buNone/>
            </a:pPr>
            <a:r>
              <a:rPr lang="en-GB" sz="1600" dirty="0">
                <a:latin typeface="Raleway"/>
                <a:ea typeface="Raleway"/>
                <a:cs typeface="Raleway"/>
                <a:sym typeface="Raleway"/>
              </a:rPr>
              <a:t>• Future research can be done with possible improvement such as more refined data and more accurate algorithm.</a:t>
            </a:r>
            <a:endParaRPr sz="1600" dirty="0">
              <a:latin typeface="Raleway"/>
              <a:ea typeface="Raleway"/>
              <a:cs typeface="Raleway"/>
              <a:sym typeface="Raleway"/>
            </a:endParaRPr>
          </a:p>
          <a:p>
            <a:pPr marL="0" lvl="0" indent="0" algn="l" rtl="0">
              <a:spcBef>
                <a:spcPts val="0"/>
              </a:spcBef>
              <a:spcAft>
                <a:spcPts val="0"/>
              </a:spcAft>
              <a:buNone/>
            </a:pPr>
            <a:r>
              <a:rPr lang="en-GB" sz="1600" dirty="0">
                <a:latin typeface="Raleway"/>
                <a:ea typeface="Raleway"/>
                <a:cs typeface="Raleway"/>
                <a:sym typeface="Raleway"/>
              </a:rPr>
              <a:t>• Implementation of discussion forums and economic news portal including other sector apart from hydropower and going in national level.</a:t>
            </a:r>
            <a:endParaRPr sz="1600" dirty="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Abstract</a:t>
            </a:r>
            <a:endParaRPr/>
          </a:p>
        </p:txBody>
      </p:sp>
      <p:sp>
        <p:nvSpPr>
          <p:cNvPr id="97" name="Google Shape;97;p3"/>
          <p:cNvSpPr txBox="1">
            <a:spLocks noGrp="1"/>
          </p:cNvSpPr>
          <p:nvPr>
            <p:ph type="body" idx="1"/>
          </p:nvPr>
        </p:nvSpPr>
        <p:spPr>
          <a:xfrm>
            <a:off x="729450" y="1853850"/>
            <a:ext cx="7688700" cy="328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300"/>
              <a:buNone/>
            </a:pPr>
            <a:r>
              <a:rPr lang="en-GB" sz="2000">
                <a:solidFill>
                  <a:srgbClr val="292929"/>
                </a:solidFill>
                <a:latin typeface="Raleway"/>
                <a:ea typeface="Raleway"/>
                <a:cs typeface="Raleway"/>
                <a:sym typeface="Raleway"/>
              </a:rPr>
              <a:t>Stock market data is a time-series data in which stock value varies depends on time. Prediction of the stock market is an endeavour to assess the future value of a company’s stock rate which will increase the investor’s proﬁt. The proposed system predicts the stock price of any company mentioned by the user for the next few days. Using the predicted stock price and datasets collected from various sources regarding certain equity, the overall sentiment of the stock is predicted.</a:t>
            </a:r>
            <a:endParaRPr sz="2000">
              <a:solidFill>
                <a:srgbClr val="292929"/>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729450" y="12043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References</a:t>
            </a:r>
            <a:endParaRPr/>
          </a:p>
        </p:txBody>
      </p:sp>
      <p:sp>
        <p:nvSpPr>
          <p:cNvPr id="264" name="Google Shape;264;p29"/>
          <p:cNvSpPr txBox="1">
            <a:spLocks noGrp="1"/>
          </p:cNvSpPr>
          <p:nvPr>
            <p:ph type="body" idx="1"/>
          </p:nvPr>
        </p:nvSpPr>
        <p:spPr>
          <a:xfrm>
            <a:off x="682700" y="1683450"/>
            <a:ext cx="7688700" cy="3225900"/>
          </a:xfrm>
          <a:prstGeom prst="rect">
            <a:avLst/>
          </a:prstGeom>
          <a:noFill/>
          <a:ln>
            <a:noFill/>
          </a:ln>
        </p:spPr>
        <p:txBody>
          <a:bodyPr spcFirstLastPara="1" wrap="square" lIns="91425" tIns="91425" rIns="91425" bIns="91425" anchor="t" anchorCtr="0">
            <a:noAutofit/>
          </a:bodyPr>
          <a:lstStyle/>
          <a:p>
            <a:pPr marL="457200" lvl="0" indent="-228599" algn="l" rtl="0">
              <a:lnSpc>
                <a:spcPct val="95000"/>
              </a:lnSpc>
              <a:spcBef>
                <a:spcPts val="0"/>
              </a:spcBef>
              <a:spcAft>
                <a:spcPts val="0"/>
              </a:spcAft>
              <a:buClr>
                <a:srgbClr val="000000"/>
              </a:buClr>
              <a:buSzPts val="425"/>
              <a:buFont typeface="Raleway"/>
              <a:buNone/>
            </a:pPr>
            <a:endParaRPr sz="1701">
              <a:latin typeface="Raleway"/>
              <a:ea typeface="Raleway"/>
              <a:cs typeface="Raleway"/>
              <a:sym typeface="Raleway"/>
            </a:endParaRPr>
          </a:p>
          <a:p>
            <a:pPr marL="457200" lvl="0" indent="-330322" algn="l" rtl="0">
              <a:lnSpc>
                <a:spcPct val="95000"/>
              </a:lnSpc>
              <a:spcBef>
                <a:spcPts val="0"/>
              </a:spcBef>
              <a:spcAft>
                <a:spcPts val="0"/>
              </a:spcAft>
              <a:buClr>
                <a:srgbClr val="000000"/>
              </a:buClr>
              <a:buSzPts val="1602"/>
              <a:buFont typeface="Raleway"/>
              <a:buChar char="➔"/>
            </a:pPr>
            <a:r>
              <a:rPr lang="en-GB" sz="1601" u="sng">
                <a:solidFill>
                  <a:schemeClr val="hlink"/>
                </a:solidFill>
                <a:latin typeface="Raleway"/>
                <a:ea typeface="Raleway"/>
                <a:cs typeface="Raleway"/>
                <a:sym typeface="Raleway"/>
                <a:hlinkClick r:id="rId3"/>
              </a:rPr>
              <a:t>https://www.researchgate.net/publication/331345883_Stock_Market_Prediction_Using_Machine_Learning</a:t>
            </a:r>
            <a:endParaRPr sz="1601">
              <a:latin typeface="Raleway"/>
              <a:ea typeface="Raleway"/>
              <a:cs typeface="Raleway"/>
              <a:sym typeface="Raleway"/>
            </a:endParaRPr>
          </a:p>
          <a:p>
            <a:pPr marL="457200" lvl="0" indent="0" algn="l" rtl="0">
              <a:lnSpc>
                <a:spcPct val="95000"/>
              </a:lnSpc>
              <a:spcBef>
                <a:spcPts val="1200"/>
              </a:spcBef>
              <a:spcAft>
                <a:spcPts val="0"/>
              </a:spcAft>
              <a:buSzPts val="1300"/>
              <a:buNone/>
            </a:pPr>
            <a:endParaRPr sz="1601">
              <a:latin typeface="Raleway"/>
              <a:ea typeface="Raleway"/>
              <a:cs typeface="Raleway"/>
              <a:sym typeface="Raleway"/>
            </a:endParaRPr>
          </a:p>
          <a:p>
            <a:pPr marL="457200" lvl="0" indent="-330322" algn="l" rtl="0">
              <a:lnSpc>
                <a:spcPct val="95000"/>
              </a:lnSpc>
              <a:spcBef>
                <a:spcPts val="1200"/>
              </a:spcBef>
              <a:spcAft>
                <a:spcPts val="0"/>
              </a:spcAft>
              <a:buClr>
                <a:srgbClr val="000000"/>
              </a:buClr>
              <a:buSzPts val="1602"/>
              <a:buFont typeface="Raleway"/>
              <a:buChar char="➔"/>
            </a:pPr>
            <a:r>
              <a:rPr lang="en-GB" sz="1625" u="sng">
                <a:solidFill>
                  <a:schemeClr val="accent5"/>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h</a:t>
            </a:r>
            <a:r>
              <a:rPr lang="en-GB" sz="1601" u="sng">
                <a:solidFill>
                  <a:schemeClr val="accent5"/>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ttps://www.researchgate.net/publication/340874376_Stock_market_analysis_using_candlestick_regression_and_market_trend_prediction_CKRM</a:t>
            </a:r>
            <a:endParaRPr sz="1601">
              <a:latin typeface="Raleway"/>
              <a:ea typeface="Raleway"/>
              <a:cs typeface="Raleway"/>
              <a:sym typeface="Raleway"/>
            </a:endParaRPr>
          </a:p>
          <a:p>
            <a:pPr marL="457200" lvl="0" indent="0" algn="l" rtl="0">
              <a:lnSpc>
                <a:spcPct val="95000"/>
              </a:lnSpc>
              <a:spcBef>
                <a:spcPts val="1200"/>
              </a:spcBef>
              <a:spcAft>
                <a:spcPts val="0"/>
              </a:spcAft>
              <a:buSzPts val="1300"/>
              <a:buNone/>
            </a:pPr>
            <a:endParaRPr sz="1601">
              <a:latin typeface="Raleway"/>
              <a:ea typeface="Raleway"/>
              <a:cs typeface="Raleway"/>
              <a:sym typeface="Raleway"/>
            </a:endParaRPr>
          </a:p>
          <a:p>
            <a:pPr marL="457200" lvl="0" indent="-330322" algn="l" rtl="0">
              <a:lnSpc>
                <a:spcPct val="95000"/>
              </a:lnSpc>
              <a:spcBef>
                <a:spcPts val="1200"/>
              </a:spcBef>
              <a:spcAft>
                <a:spcPts val="0"/>
              </a:spcAft>
              <a:buClr>
                <a:srgbClr val="000000"/>
              </a:buClr>
              <a:buSzPts val="1602"/>
              <a:buFont typeface="Raleway"/>
              <a:buChar char="➔"/>
            </a:pPr>
            <a:r>
              <a:rPr lang="en-GB" sz="1601">
                <a:solidFill>
                  <a:srgbClr val="000000"/>
                </a:solidFill>
                <a:latin typeface="Raleway"/>
                <a:ea typeface="Raleway"/>
                <a:cs typeface="Raleway"/>
                <a:sym typeface="Raleway"/>
              </a:rPr>
              <a:t>M. Usmani, S. H. Adil,  K. Raza and S. S.  A. Ali, "Stock market  prediction  using  machine  learning techniques," 2016  3rd  International  Conference  on Computer  and Information  Sciences  (ICCOINS),  Kuala Lumpur, 2016, pp. 322-327.</a:t>
            </a:r>
            <a:endParaRPr sz="1601">
              <a:solidFill>
                <a:srgbClr val="000000"/>
              </a:solidFill>
              <a:latin typeface="Raleway"/>
              <a:ea typeface="Raleway"/>
              <a:cs typeface="Raleway"/>
              <a:sym typeface="Raleway"/>
            </a:endParaRPr>
          </a:p>
          <a:p>
            <a:pPr marL="457200" lvl="0" indent="0" algn="l" rtl="0">
              <a:lnSpc>
                <a:spcPct val="95000"/>
              </a:lnSpc>
              <a:spcBef>
                <a:spcPts val="1200"/>
              </a:spcBef>
              <a:spcAft>
                <a:spcPts val="0"/>
              </a:spcAft>
              <a:buSzPts val="275"/>
              <a:buNone/>
            </a:pPr>
            <a:endParaRPr sz="1501"/>
          </a:p>
          <a:p>
            <a:pPr marL="0" lvl="0" indent="0" algn="l" rtl="0">
              <a:lnSpc>
                <a:spcPct val="95000"/>
              </a:lnSpc>
              <a:spcBef>
                <a:spcPts val="1200"/>
              </a:spcBef>
              <a:spcAft>
                <a:spcPts val="0"/>
              </a:spcAft>
              <a:buSzPts val="275"/>
              <a:buNone/>
            </a:pPr>
            <a:endParaRPr sz="1501"/>
          </a:p>
          <a:p>
            <a:pPr marL="457200" lvl="0" indent="0" algn="l" rtl="0">
              <a:lnSpc>
                <a:spcPct val="95000"/>
              </a:lnSpc>
              <a:spcBef>
                <a:spcPts val="1200"/>
              </a:spcBef>
              <a:spcAft>
                <a:spcPts val="0"/>
              </a:spcAft>
              <a:buSzPts val="275"/>
              <a:buNone/>
            </a:pPr>
            <a:endParaRPr sz="325"/>
          </a:p>
          <a:p>
            <a:pPr marL="457200" lvl="0" indent="0" algn="l" rtl="0">
              <a:lnSpc>
                <a:spcPct val="95000"/>
              </a:lnSpc>
              <a:spcBef>
                <a:spcPts val="1200"/>
              </a:spcBef>
              <a:spcAft>
                <a:spcPts val="0"/>
              </a:spcAft>
              <a:buSzPts val="275"/>
              <a:buNone/>
            </a:pPr>
            <a:endParaRPr sz="325"/>
          </a:p>
          <a:p>
            <a:pPr marL="0" lvl="0" indent="0" algn="l" rtl="0">
              <a:lnSpc>
                <a:spcPct val="95000"/>
              </a:lnSpc>
              <a:spcBef>
                <a:spcPts val="1200"/>
              </a:spcBef>
              <a:spcAft>
                <a:spcPts val="1200"/>
              </a:spcAft>
              <a:buSzPts val="275"/>
              <a:buNone/>
            </a:pPr>
            <a:endParaRPr sz="325"/>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p:nvPr/>
        </p:nvSpPr>
        <p:spPr>
          <a:xfrm>
            <a:off x="291000" y="187200"/>
            <a:ext cx="8562000" cy="5064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rgbClr val="000000"/>
              </a:buClr>
              <a:buSzPts val="1500"/>
              <a:buFont typeface="Raleway"/>
              <a:buChar char="➔"/>
            </a:pPr>
            <a:r>
              <a:rPr lang="en-GB" sz="1500" b="0" i="0" u="none" strike="noStrike" cap="none">
                <a:solidFill>
                  <a:srgbClr val="000000"/>
                </a:solidFill>
                <a:latin typeface="Raleway"/>
                <a:ea typeface="Raleway"/>
                <a:cs typeface="Raleway"/>
                <a:sym typeface="Raleway"/>
              </a:rPr>
              <a:t>K. A. Althelaya, E. M. El-Alfy and S. Mohammed, "Evaluation of bidirectional LSTM for short-and long-term stock market prediction," 2018 9th International Conference on Information and Communication Systems (ICICS), 2018, pp. 151-156, doi: 10.1109/IACS.2018.8355458</a:t>
            </a:r>
            <a:endParaRPr sz="15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Raleway"/>
              <a:ea typeface="Raleway"/>
              <a:cs typeface="Raleway"/>
              <a:sym typeface="Raleway"/>
            </a:endParaRPr>
          </a:p>
          <a:p>
            <a:pPr marL="457200" marR="0" lvl="0" indent="-323850" algn="l" rtl="0">
              <a:lnSpc>
                <a:spcPct val="100000"/>
              </a:lnSpc>
              <a:spcBef>
                <a:spcPts val="0"/>
              </a:spcBef>
              <a:spcAft>
                <a:spcPts val="0"/>
              </a:spcAft>
              <a:buClr>
                <a:srgbClr val="000000"/>
              </a:buClr>
              <a:buSzPts val="1500"/>
              <a:buFont typeface="Raleway"/>
              <a:buChar char="➔"/>
            </a:pPr>
            <a:r>
              <a:rPr lang="en-GB" sz="1500" b="0" i="0" u="none" strike="noStrike" cap="none">
                <a:solidFill>
                  <a:srgbClr val="000000"/>
                </a:solidFill>
                <a:latin typeface="Raleway"/>
                <a:ea typeface="Raleway"/>
                <a:cs typeface="Raleway"/>
                <a:sym typeface="Raleway"/>
              </a:rPr>
              <a:t>Forecasting directional movements of stock prices for intraday trading using LSTM and random forests by Pushpendu Ghosh ,  Ariel Neufeld ,  Jajati Keshari Sahoo</a:t>
            </a:r>
            <a:endParaRPr sz="15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Raleway"/>
              <a:ea typeface="Raleway"/>
              <a:cs typeface="Raleway"/>
              <a:sym typeface="Raleway"/>
            </a:endParaRPr>
          </a:p>
          <a:p>
            <a:pPr marL="457200" marR="0" lvl="0" indent="-323850" algn="l" rtl="0">
              <a:lnSpc>
                <a:spcPct val="100000"/>
              </a:lnSpc>
              <a:spcBef>
                <a:spcPts val="0"/>
              </a:spcBef>
              <a:spcAft>
                <a:spcPts val="0"/>
              </a:spcAft>
              <a:buClr>
                <a:srgbClr val="000000"/>
              </a:buClr>
              <a:buSzPts val="1500"/>
              <a:buFont typeface="Raleway"/>
              <a:buChar char="➔"/>
            </a:pPr>
            <a:r>
              <a:rPr lang="en-GB" sz="1500" b="0" i="0" u="none" strike="noStrike" cap="none">
                <a:solidFill>
                  <a:srgbClr val="000000"/>
                </a:solidFill>
                <a:latin typeface="Raleway"/>
                <a:ea typeface="Raleway"/>
                <a:cs typeface="Raleway"/>
                <a:sym typeface="Raleway"/>
              </a:rPr>
              <a:t>S. Liu, G. Liao and Y. Ding, "Stock transaction prediction modeling and analysis based on LSTM," 2018 13th IEEE Conference on Industrial Electronics and Applications (ICIEA), 2018, pp. 2787-2790, doi: 10.1109/ICIEA.2018.8398183.</a:t>
            </a:r>
            <a:endParaRPr sz="15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Raleway"/>
              <a:ea typeface="Raleway"/>
              <a:cs typeface="Raleway"/>
              <a:sym typeface="Raleway"/>
            </a:endParaRPr>
          </a:p>
          <a:p>
            <a:pPr marL="457200" marR="0" lvl="0" indent="-323850" algn="l" rtl="0">
              <a:lnSpc>
                <a:spcPct val="100000"/>
              </a:lnSpc>
              <a:spcBef>
                <a:spcPts val="0"/>
              </a:spcBef>
              <a:spcAft>
                <a:spcPts val="0"/>
              </a:spcAft>
              <a:buClr>
                <a:srgbClr val="000000"/>
              </a:buClr>
              <a:buSzPts val="1500"/>
              <a:buFont typeface="Raleway"/>
              <a:buChar char="➔"/>
            </a:pPr>
            <a:r>
              <a:rPr lang="en-GB" sz="1500" b="0" i="0" u="none" strike="noStrike" cap="none">
                <a:solidFill>
                  <a:srgbClr val="000000"/>
                </a:solidFill>
                <a:latin typeface="Raleway"/>
                <a:ea typeface="Raleway"/>
                <a:cs typeface="Raleway"/>
                <a:sym typeface="Raleway"/>
              </a:rPr>
              <a:t>Alex Sherstinsky, Fundamentals of Recurrent Neural Network (RNN) and Long Short-Term Memory (LSTM) network, https://doi.org/10.1016/j.physd.2019.132306.</a:t>
            </a:r>
            <a:endParaRPr sz="15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Raleway"/>
              <a:ea typeface="Raleway"/>
              <a:cs typeface="Raleway"/>
              <a:sym typeface="Raleway"/>
            </a:endParaRPr>
          </a:p>
          <a:p>
            <a:pPr marL="457200" marR="0" lvl="0" indent="-323850" algn="l" rtl="0">
              <a:lnSpc>
                <a:spcPct val="100000"/>
              </a:lnSpc>
              <a:spcBef>
                <a:spcPts val="0"/>
              </a:spcBef>
              <a:spcAft>
                <a:spcPts val="0"/>
              </a:spcAft>
              <a:buClr>
                <a:srgbClr val="000000"/>
              </a:buClr>
              <a:buSzPts val="1500"/>
              <a:buFont typeface="Lato"/>
              <a:buChar char="➔"/>
            </a:pPr>
            <a:r>
              <a:rPr lang="en-GB" sz="1500" b="0" i="0" u="none" strike="noStrike" cap="none">
                <a:solidFill>
                  <a:srgbClr val="000000"/>
                </a:solidFill>
                <a:latin typeface="Raleway"/>
                <a:ea typeface="Raleway"/>
                <a:cs typeface="Raleway"/>
                <a:sym typeface="Raleway"/>
              </a:rPr>
              <a:t>C. R. Madhuri, M. Chinta and V.V.N.V.P. Kumar, "Stock Market Prediction for Time-series Forecasting using Prophet upon ARIMA," 2020 7th International Conference on Smart Structures and Systems (ICSSS), 2020, pp. 1-5, doi: 10.1109/ICSSS49621.2020.9202042.C. R. Madhuri, M. Chinta and V.V.N.V.P. Kumar, "Stock Market Prediction for Time-series Forecasting using Prophet upon ARIMA,"</a:t>
            </a:r>
            <a:r>
              <a:rPr lang="en-GB" sz="1600" b="0" i="0" u="none" strike="noStrike" cap="none">
                <a:solidFill>
                  <a:srgbClr val="000000"/>
                </a:solidFill>
                <a:latin typeface="Lato"/>
                <a:ea typeface="Lato"/>
                <a:cs typeface="Lato"/>
                <a:sym typeface="Lato"/>
              </a:rPr>
              <a:t> </a:t>
            </a:r>
            <a:endParaRPr sz="1600" b="0" i="0" u="none" strike="noStrike" cap="none">
              <a:solidFill>
                <a:srgbClr val="000000"/>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0E0E3">
            <a:alpha val="80000"/>
          </a:srgbClr>
        </a:solidFill>
        <a:effectLst/>
      </p:bgPr>
    </p:bg>
    <p:spTree>
      <p:nvGrpSpPr>
        <p:cNvPr id="1" name="Shape 273"/>
        <p:cNvGrpSpPr/>
        <p:nvPr/>
      </p:nvGrpSpPr>
      <p:grpSpPr>
        <a:xfrm>
          <a:off x="0" y="0"/>
          <a:ext cx="0" cy="0"/>
          <a:chOff x="0" y="0"/>
          <a:chExt cx="0" cy="0"/>
        </a:xfrm>
      </p:grpSpPr>
      <p:sp>
        <p:nvSpPr>
          <p:cNvPr id="274" name="Google Shape;274;p31"/>
          <p:cNvSpPr txBox="1"/>
          <p:nvPr/>
        </p:nvSpPr>
        <p:spPr>
          <a:xfrm>
            <a:off x="727800" y="2120775"/>
            <a:ext cx="7688400" cy="760200"/>
          </a:xfrm>
          <a:prstGeom prst="rect">
            <a:avLst/>
          </a:prstGeom>
          <a:no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chemeClr val="dk2"/>
              </a:buClr>
              <a:buSzPts val="4200"/>
              <a:buFont typeface="Raleway"/>
              <a:buNone/>
            </a:pPr>
            <a:r>
              <a:rPr lang="en-GB" sz="4200" b="1" i="0" u="none" strike="noStrike" cap="none">
                <a:solidFill>
                  <a:schemeClr val="dk2"/>
                </a:solidFill>
                <a:latin typeface="Raleway"/>
                <a:ea typeface="Raleway"/>
                <a:cs typeface="Raleway"/>
                <a:sym typeface="Raleway"/>
              </a:rPr>
              <a:t>Thank You</a:t>
            </a:r>
            <a:endParaRPr sz="1400" b="0" i="0" u="none" strike="noStrike" cap="none">
              <a:solidFill>
                <a:srgbClr val="000000"/>
              </a:solidFill>
              <a:latin typeface="Arial"/>
              <a:ea typeface="Arial"/>
              <a:cs typeface="Arial"/>
              <a:sym typeface="Arial"/>
            </a:endParaRPr>
          </a:p>
        </p:txBody>
      </p:sp>
      <p:pic>
        <p:nvPicPr>
          <p:cNvPr id="275" name="Google Shape;275;p31"/>
          <p:cNvPicPr preferRelativeResize="0"/>
          <p:nvPr/>
        </p:nvPicPr>
        <p:blipFill rotWithShape="1">
          <a:blip r:embed="rId3">
            <a:alphaModFix/>
          </a:blip>
          <a:srcRect/>
          <a:stretch/>
        </p:blipFill>
        <p:spPr>
          <a:xfrm>
            <a:off x="0" y="4275217"/>
            <a:ext cx="9144000" cy="9464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None/>
            </a:pPr>
            <a:r>
              <a:rPr lang="en-GB"/>
              <a:t>Introduction</a:t>
            </a:r>
            <a:endParaRPr/>
          </a:p>
        </p:txBody>
      </p:sp>
      <p:sp>
        <p:nvSpPr>
          <p:cNvPr id="103" name="Google Shape;103;p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300"/>
              <a:buNone/>
            </a:pPr>
            <a:r>
              <a:rPr lang="en-GB" sz="1800">
                <a:solidFill>
                  <a:srgbClr val="292929"/>
                </a:solidFill>
                <a:latin typeface="Raleway"/>
                <a:ea typeface="Raleway"/>
                <a:cs typeface="Raleway"/>
                <a:sym typeface="Raleway"/>
              </a:rPr>
              <a:t>The stock prices are volatile in nature and are hard to predict them. The market price movement changes due to various reasons and the sentiment of the market depend on the current issues and decision was taken not only by a single person but also a lot more who invest their money in this. All the people who invest in the market should be able to decide where to invest their money. Predicting time series data to forecast stock prices is one of the applications of machine learning techniques.</a:t>
            </a:r>
            <a:endParaRPr sz="1800">
              <a:solidFill>
                <a:srgbClr val="292929"/>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68783"/>
              <a:buNone/>
            </a:pPr>
            <a:r>
              <a:rPr lang="en-GB" sz="3200" dirty="0"/>
              <a:t>Problem Statement</a:t>
            </a:r>
            <a:endParaRPr sz="3200" dirty="0"/>
          </a:p>
        </p:txBody>
      </p:sp>
      <p:sp>
        <p:nvSpPr>
          <p:cNvPr id="115" name="Google Shape;115;p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GB" sz="1800" dirty="0">
                <a:solidFill>
                  <a:srgbClr val="212121"/>
                </a:solidFill>
                <a:latin typeface="Raleway"/>
                <a:ea typeface="Raleway"/>
                <a:cs typeface="Raleway"/>
                <a:sym typeface="Raleway"/>
              </a:rPr>
              <a:t>Because of usefulness and needs from the people, opinion mining became an active research area. </a:t>
            </a:r>
            <a:endParaRPr sz="1800" dirty="0">
              <a:solidFill>
                <a:srgbClr val="212121"/>
              </a:solidFill>
              <a:latin typeface="Raleway"/>
              <a:ea typeface="Raleway"/>
              <a:cs typeface="Raleway"/>
              <a:sym typeface="Raleway"/>
            </a:endParaRPr>
          </a:p>
          <a:p>
            <a:pPr marL="0" lvl="0" indent="0" algn="l" rtl="0">
              <a:lnSpc>
                <a:spcPct val="115000"/>
              </a:lnSpc>
              <a:spcBef>
                <a:spcPts val="1200"/>
              </a:spcBef>
              <a:spcAft>
                <a:spcPts val="0"/>
              </a:spcAft>
              <a:buSzPts val="1300"/>
              <a:buNone/>
            </a:pPr>
            <a:r>
              <a:rPr lang="en-GB" sz="1800" dirty="0">
                <a:solidFill>
                  <a:srgbClr val="212121"/>
                </a:solidFill>
                <a:latin typeface="Raleway"/>
                <a:ea typeface="Raleway"/>
                <a:cs typeface="Raleway"/>
                <a:sym typeface="Raleway"/>
              </a:rPr>
              <a:t>As the volume of the opinionated data increases, </a:t>
            </a:r>
            <a:r>
              <a:rPr lang="en-GB" sz="1800" dirty="0" err="1">
                <a:solidFill>
                  <a:srgbClr val="212121"/>
                </a:solidFill>
                <a:latin typeface="Raleway"/>
                <a:ea typeface="Raleway"/>
                <a:cs typeface="Raleway"/>
                <a:sym typeface="Raleway"/>
              </a:rPr>
              <a:t>analyzing</a:t>
            </a:r>
            <a:r>
              <a:rPr lang="en-GB" sz="1800" dirty="0">
                <a:solidFill>
                  <a:srgbClr val="212121"/>
                </a:solidFill>
                <a:latin typeface="Raleway"/>
                <a:ea typeface="Raleway"/>
                <a:cs typeface="Raleway"/>
                <a:sym typeface="Raleway"/>
              </a:rPr>
              <a:t> and summarizing opinionated data is becoming more important. To satisfy these needs, many kinds of opinion summarization techniques are proposed.</a:t>
            </a:r>
            <a:endParaRPr sz="1800" dirty="0">
              <a:solidFill>
                <a:srgbClr val="212121"/>
              </a:solidFill>
              <a:latin typeface="Raleway"/>
              <a:ea typeface="Raleway"/>
              <a:cs typeface="Raleway"/>
              <a:sym typeface="Raleway"/>
            </a:endParaRPr>
          </a:p>
          <a:p>
            <a:pPr marL="0" lvl="0" indent="0" algn="l" rtl="0">
              <a:lnSpc>
                <a:spcPct val="115000"/>
              </a:lnSpc>
              <a:spcBef>
                <a:spcPts val="1200"/>
              </a:spcBef>
              <a:spcAft>
                <a:spcPts val="1200"/>
              </a:spcAft>
              <a:buSzPts val="13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Objective</a:t>
            </a:r>
            <a:endParaRPr/>
          </a:p>
        </p:txBody>
      </p:sp>
      <p:sp>
        <p:nvSpPr>
          <p:cNvPr id="109" name="Google Shape;109;p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000000"/>
              </a:buClr>
              <a:buSzPts val="1800"/>
              <a:buFont typeface="Raleway"/>
              <a:buChar char="➔"/>
            </a:pPr>
            <a:r>
              <a:rPr lang="en-GB" sz="1800">
                <a:solidFill>
                  <a:srgbClr val="000000"/>
                </a:solidFill>
                <a:latin typeface="Raleway"/>
                <a:ea typeface="Raleway"/>
                <a:cs typeface="Raleway"/>
                <a:sym typeface="Raleway"/>
              </a:rPr>
              <a:t>To make a reliable prediction tool that is better and more accurate than the ones the market provides</a:t>
            </a:r>
            <a:endParaRPr sz="1800">
              <a:solidFill>
                <a:srgbClr val="000000"/>
              </a:solidFill>
              <a:latin typeface="Raleway"/>
              <a:ea typeface="Raleway"/>
              <a:cs typeface="Raleway"/>
              <a:sym typeface="Raleway"/>
            </a:endParaRPr>
          </a:p>
          <a:p>
            <a:pPr marL="457200" lvl="0" indent="-342900" algn="l" rtl="0">
              <a:lnSpc>
                <a:spcPct val="115000"/>
              </a:lnSpc>
              <a:spcBef>
                <a:spcPts val="0"/>
              </a:spcBef>
              <a:spcAft>
                <a:spcPts val="0"/>
              </a:spcAft>
              <a:buClr>
                <a:srgbClr val="000000"/>
              </a:buClr>
              <a:buSzPts val="1800"/>
              <a:buFont typeface="Raleway"/>
              <a:buChar char="➔"/>
            </a:pPr>
            <a:r>
              <a:rPr lang="en-GB" sz="1800">
                <a:solidFill>
                  <a:srgbClr val="000000"/>
                </a:solidFill>
                <a:latin typeface="Raleway"/>
                <a:ea typeface="Raleway"/>
                <a:cs typeface="Raleway"/>
                <a:sym typeface="Raleway"/>
              </a:rPr>
              <a:t>To make a simple UI/UX that makes it easy for non-programmers to use the tool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body" idx="1"/>
          </p:nvPr>
        </p:nvSpPr>
        <p:spPr>
          <a:xfrm>
            <a:off x="727650" y="1301250"/>
            <a:ext cx="8144100" cy="3695400"/>
          </a:xfrm>
          <a:prstGeom prst="rect">
            <a:avLst/>
          </a:prstGeom>
          <a:noFill/>
          <a:ln>
            <a:noFill/>
          </a:ln>
        </p:spPr>
        <p:txBody>
          <a:bodyPr spcFirstLastPara="1" wrap="square" lIns="91425" tIns="91425" rIns="91425" bIns="91425" anchor="t" anchorCtr="0">
            <a:normAutofit fontScale="25000" lnSpcReduction="20000"/>
          </a:bodyPr>
          <a:lstStyle/>
          <a:p>
            <a:pPr marL="457200" lvl="0" indent="0" algn="l" rtl="0">
              <a:lnSpc>
                <a:spcPct val="100000"/>
              </a:lnSpc>
              <a:spcBef>
                <a:spcPts val="0"/>
              </a:spcBef>
              <a:spcAft>
                <a:spcPts val="0"/>
              </a:spcAft>
              <a:buSzPct val="83870"/>
              <a:buNone/>
            </a:pPr>
            <a:endParaRPr sz="6200">
              <a:solidFill>
                <a:srgbClr val="000000"/>
              </a:solidFill>
              <a:latin typeface="Raleway"/>
              <a:ea typeface="Raleway"/>
              <a:cs typeface="Raleway"/>
              <a:sym typeface="Raleway"/>
            </a:endParaRPr>
          </a:p>
          <a:p>
            <a:pPr marL="457200" lvl="0" indent="0" algn="l" rtl="0">
              <a:lnSpc>
                <a:spcPct val="100000"/>
              </a:lnSpc>
              <a:spcBef>
                <a:spcPts val="0"/>
              </a:spcBef>
              <a:spcAft>
                <a:spcPts val="0"/>
              </a:spcAft>
              <a:buSzPct val="83870"/>
              <a:buNone/>
            </a:pPr>
            <a:endParaRPr sz="6200">
              <a:solidFill>
                <a:srgbClr val="000000"/>
              </a:solidFill>
              <a:latin typeface="Raleway"/>
              <a:ea typeface="Raleway"/>
              <a:cs typeface="Raleway"/>
              <a:sym typeface="Raleway"/>
            </a:endParaRPr>
          </a:p>
          <a:p>
            <a:pPr marL="457200" lvl="0" indent="-333374" algn="l" rtl="0">
              <a:lnSpc>
                <a:spcPct val="100000"/>
              </a:lnSpc>
              <a:spcBef>
                <a:spcPts val="0"/>
              </a:spcBef>
              <a:spcAft>
                <a:spcPts val="0"/>
              </a:spcAft>
              <a:buClr>
                <a:srgbClr val="000000"/>
              </a:buClr>
              <a:buSzPct val="106450"/>
              <a:buFont typeface="Raleway"/>
              <a:buChar char="➔"/>
            </a:pPr>
            <a:r>
              <a:rPr lang="en-GB" sz="6200">
                <a:solidFill>
                  <a:srgbClr val="000000"/>
                </a:solidFill>
                <a:latin typeface="Raleway"/>
                <a:ea typeface="Raleway"/>
                <a:cs typeface="Raleway"/>
                <a:sym typeface="Raleway"/>
              </a:rPr>
              <a:t>Roondiwala, Murtaza, H. Patel and Shraddha Varma. “Predicting Stock Prices Using LSTM.” (2017).</a:t>
            </a:r>
            <a:endParaRPr sz="6200">
              <a:solidFill>
                <a:srgbClr val="000000"/>
              </a:solidFill>
              <a:latin typeface="Raleway"/>
              <a:ea typeface="Raleway"/>
              <a:cs typeface="Raleway"/>
              <a:sym typeface="Raleway"/>
            </a:endParaRPr>
          </a:p>
          <a:p>
            <a:pPr marL="457200" lvl="0" indent="-321357" algn="l" rtl="0">
              <a:lnSpc>
                <a:spcPct val="150000"/>
              </a:lnSpc>
              <a:spcBef>
                <a:spcPts val="0"/>
              </a:spcBef>
              <a:spcAft>
                <a:spcPts val="0"/>
              </a:spcAft>
              <a:buClr>
                <a:srgbClr val="000000"/>
              </a:buClr>
              <a:buSzPct val="93592"/>
              <a:buFont typeface="Raleway"/>
              <a:buChar char="➔"/>
            </a:pPr>
            <a:r>
              <a:rPr lang="en-GB" sz="6243">
                <a:solidFill>
                  <a:srgbClr val="000000"/>
                </a:solidFill>
                <a:latin typeface="Raleway"/>
                <a:ea typeface="Raleway"/>
                <a:cs typeface="Raleway"/>
                <a:sym typeface="Raleway"/>
              </a:rPr>
              <a:t>Kannan, Sekar, Sathik and P. Arumugam in  used data mining technology to discover the hidden patterns from the historic data that have probable predictive capability in their investment decisions.</a:t>
            </a:r>
            <a:endParaRPr sz="6243">
              <a:solidFill>
                <a:srgbClr val="000000"/>
              </a:solidFill>
              <a:latin typeface="Raleway"/>
              <a:ea typeface="Raleway"/>
              <a:cs typeface="Raleway"/>
              <a:sym typeface="Raleway"/>
            </a:endParaRPr>
          </a:p>
          <a:p>
            <a:pPr marL="457200" lvl="0" indent="-321357" algn="l" rtl="0">
              <a:lnSpc>
                <a:spcPct val="150000"/>
              </a:lnSpc>
              <a:spcBef>
                <a:spcPts val="0"/>
              </a:spcBef>
              <a:spcAft>
                <a:spcPts val="0"/>
              </a:spcAft>
              <a:buClr>
                <a:srgbClr val="000000"/>
              </a:buClr>
              <a:buSzPct val="93592"/>
              <a:buFont typeface="Raleway"/>
              <a:buChar char="➔"/>
            </a:pPr>
            <a:r>
              <a:rPr lang="en-GB" sz="6243">
                <a:solidFill>
                  <a:srgbClr val="000000"/>
                </a:solidFill>
                <a:latin typeface="Raleway"/>
                <a:ea typeface="Raleway"/>
                <a:cs typeface="Raleway"/>
                <a:sym typeface="Raleway"/>
              </a:rPr>
              <a:t>The prediction of stock market is challenging task of financial time series predictions.</a:t>
            </a:r>
            <a:endParaRPr sz="6243">
              <a:solidFill>
                <a:srgbClr val="000000"/>
              </a:solidFill>
              <a:latin typeface="Raleway"/>
              <a:ea typeface="Raleway"/>
              <a:cs typeface="Raleway"/>
              <a:sym typeface="Raleway"/>
            </a:endParaRPr>
          </a:p>
          <a:p>
            <a:pPr marL="457200" lvl="0" indent="-321357" algn="l" rtl="0">
              <a:lnSpc>
                <a:spcPct val="150000"/>
              </a:lnSpc>
              <a:spcBef>
                <a:spcPts val="0"/>
              </a:spcBef>
              <a:spcAft>
                <a:spcPts val="0"/>
              </a:spcAft>
              <a:buClr>
                <a:srgbClr val="000000"/>
              </a:buClr>
              <a:buSzPct val="93592"/>
              <a:buFont typeface="Raleway"/>
              <a:buChar char="➔"/>
            </a:pPr>
            <a:r>
              <a:rPr lang="en-GB" sz="6243">
                <a:solidFill>
                  <a:srgbClr val="000000"/>
                </a:solidFill>
                <a:latin typeface="Raleway"/>
                <a:ea typeface="Raleway"/>
                <a:cs typeface="Raleway"/>
                <a:sym typeface="Raleway"/>
              </a:rPr>
              <a:t>There are five Methods namely Typical price(TP),Bollinger bands, Relative strength index (RSI), CMI and MA used to analyzed the stock index. </a:t>
            </a:r>
            <a:endParaRPr sz="6200">
              <a:solidFill>
                <a:srgbClr val="000000"/>
              </a:solidFill>
              <a:latin typeface="Raleway"/>
              <a:ea typeface="Raleway"/>
              <a:cs typeface="Raleway"/>
              <a:sym typeface="Raleway"/>
            </a:endParaRPr>
          </a:p>
          <a:p>
            <a:pPr marL="457200" lvl="0" indent="0" algn="l" rtl="0">
              <a:lnSpc>
                <a:spcPct val="150000"/>
              </a:lnSpc>
              <a:spcBef>
                <a:spcPts val="1200"/>
              </a:spcBef>
              <a:spcAft>
                <a:spcPts val="0"/>
              </a:spcAft>
              <a:buSzPct val="83293"/>
              <a:buNone/>
            </a:pPr>
            <a:endParaRPr sz="6243">
              <a:solidFill>
                <a:srgbClr val="292929"/>
              </a:solidFill>
              <a:latin typeface="Raleway Thin"/>
              <a:ea typeface="Raleway Thin"/>
              <a:cs typeface="Raleway Thin"/>
              <a:sym typeface="Raleway Thin"/>
            </a:endParaRPr>
          </a:p>
          <a:p>
            <a:pPr marL="0" lvl="0" indent="0" algn="l" rtl="0">
              <a:lnSpc>
                <a:spcPct val="115000"/>
              </a:lnSpc>
              <a:spcBef>
                <a:spcPts val="1200"/>
              </a:spcBef>
              <a:spcAft>
                <a:spcPts val="1200"/>
              </a:spcAft>
              <a:buSzPts val="1300"/>
              <a:buNone/>
            </a:pPr>
            <a:endParaRPr/>
          </a:p>
        </p:txBody>
      </p:sp>
      <p:sp>
        <p:nvSpPr>
          <p:cNvPr id="121" name="Google Shape;121;p7"/>
          <p:cNvSpPr txBox="1">
            <a:spLocks noGrp="1"/>
          </p:cNvSpPr>
          <p:nvPr>
            <p:ph type="title"/>
          </p:nvPr>
        </p:nvSpPr>
        <p:spPr>
          <a:xfrm>
            <a:off x="727650" y="60712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Literature survey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288575" y="0"/>
            <a:ext cx="7607400" cy="529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Methods for prediction</a:t>
            </a:r>
            <a:endParaRPr/>
          </a:p>
          <a:p>
            <a:pPr marL="0" lvl="0" indent="0" algn="l" rtl="0">
              <a:lnSpc>
                <a:spcPct val="100000"/>
              </a:lnSpc>
              <a:spcBef>
                <a:spcPts val="0"/>
              </a:spcBef>
              <a:spcAft>
                <a:spcPts val="0"/>
              </a:spcAft>
              <a:buSzPct val="111111"/>
              <a:buNone/>
            </a:pPr>
            <a:endParaRPr/>
          </a:p>
        </p:txBody>
      </p:sp>
      <p:pic>
        <p:nvPicPr>
          <p:cNvPr id="127" name="Google Shape;127;p8"/>
          <p:cNvPicPr preferRelativeResize="0"/>
          <p:nvPr/>
        </p:nvPicPr>
        <p:blipFill rotWithShape="1">
          <a:blip r:embed="rId3">
            <a:alphaModFix/>
          </a:blip>
          <a:srcRect r="-1091" b="-1163"/>
          <a:stretch/>
        </p:blipFill>
        <p:spPr>
          <a:xfrm>
            <a:off x="1683349" y="608609"/>
            <a:ext cx="6404677" cy="449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LSTM</a:t>
            </a:r>
            <a:endParaRPr/>
          </a:p>
        </p:txBody>
      </p:sp>
      <p:sp>
        <p:nvSpPr>
          <p:cNvPr id="133" name="Google Shape;133;p9"/>
          <p:cNvSpPr txBox="1">
            <a:spLocks noGrp="1"/>
          </p:cNvSpPr>
          <p:nvPr>
            <p:ph type="body" idx="1"/>
          </p:nvPr>
        </p:nvSpPr>
        <p:spPr>
          <a:xfrm>
            <a:off x="729450" y="1908250"/>
            <a:ext cx="7770000" cy="3136200"/>
          </a:xfrm>
          <a:prstGeom prst="rect">
            <a:avLst/>
          </a:prstGeom>
          <a:noFill/>
          <a:ln>
            <a:noFill/>
          </a:ln>
        </p:spPr>
        <p:txBody>
          <a:bodyPr spcFirstLastPara="1" wrap="square" lIns="91425" tIns="91425" rIns="91425" bIns="91425" anchor="t" anchorCtr="0">
            <a:noAutofit/>
          </a:bodyPr>
          <a:lstStyle/>
          <a:p>
            <a:pPr marL="285750" indent="-285750" algn="just">
              <a:lnSpc>
                <a:spcPct val="95000"/>
              </a:lnSpc>
              <a:spcBef>
                <a:spcPts val="1200"/>
              </a:spcBef>
              <a:buSzPts val="770"/>
            </a:pPr>
            <a:r>
              <a:rPr lang="en-GB" sz="1488" dirty="0">
                <a:solidFill>
                  <a:srgbClr val="000000"/>
                </a:solidFill>
                <a:latin typeface="Raleway"/>
                <a:ea typeface="Raleway"/>
                <a:cs typeface="Raleway"/>
                <a:sym typeface="Raleway"/>
              </a:rPr>
              <a:t>Long-Short-Term Memory Recurrent Neural Network belongs to the family of deep learning algorithms. It is a recurrent network because of the feedback connections in its architecture. It has an advantage over traditional neural networks due to its capability to process the entire sequence of data. </a:t>
            </a:r>
            <a:endParaRPr sz="1488" dirty="0">
              <a:solidFill>
                <a:srgbClr val="000000"/>
              </a:solidFill>
              <a:latin typeface="Raleway"/>
              <a:ea typeface="Raleway"/>
              <a:cs typeface="Raleway"/>
              <a:sym typeface="Raleway"/>
            </a:endParaRPr>
          </a:p>
          <a:p>
            <a:pPr marL="285750" indent="-285750">
              <a:spcBef>
                <a:spcPts val="1200"/>
              </a:spcBef>
            </a:pPr>
            <a:r>
              <a:rPr lang="en-GB" sz="1488" dirty="0">
                <a:solidFill>
                  <a:srgbClr val="000000"/>
                </a:solidFill>
                <a:latin typeface="Raleway"/>
                <a:ea typeface="Raleway"/>
                <a:cs typeface="Raleway"/>
                <a:sym typeface="Raleway"/>
              </a:rPr>
              <a:t>LSTMs are very powerful in sequence prediction problems because they’re able to store past information. This is important in our case because the previous price of a stock is crucial in predicting its future price.</a:t>
            </a:r>
            <a:endParaRPr sz="1488" dirty="0">
              <a:solidFill>
                <a:srgbClr val="000000"/>
              </a:solidFill>
              <a:latin typeface="Raleway"/>
              <a:ea typeface="Raleway"/>
              <a:cs typeface="Raleway"/>
              <a:sym typeface="Raleway"/>
            </a:endParaRPr>
          </a:p>
          <a:p>
            <a:pPr marL="285750" indent="-285750" algn="just">
              <a:lnSpc>
                <a:spcPct val="95000"/>
              </a:lnSpc>
              <a:spcBef>
                <a:spcPts val="1200"/>
              </a:spcBef>
              <a:buSzPts val="770"/>
            </a:pPr>
            <a:r>
              <a:rPr lang="en-GB" sz="1488" dirty="0">
                <a:solidFill>
                  <a:srgbClr val="000000"/>
                </a:solidFill>
                <a:latin typeface="Raleway"/>
                <a:ea typeface="Raleway"/>
                <a:cs typeface="Raleway"/>
                <a:sym typeface="Raleway"/>
              </a:rPr>
              <a:t>LSTM Networks are popularly used on time-series data for classification, processing, and making predictions. The reason for its popularity in time-series application is that there can be several lags of unknown duration between important events in a time series.</a:t>
            </a:r>
            <a:endParaRPr sz="1488" dirty="0">
              <a:solidFill>
                <a:srgbClr val="000000"/>
              </a:solidFill>
              <a:latin typeface="Raleway"/>
              <a:ea typeface="Raleway"/>
              <a:cs typeface="Raleway"/>
              <a:sym typeface="Raleway"/>
            </a:endParaRPr>
          </a:p>
          <a:p>
            <a:pPr marL="0" lvl="0" indent="0" algn="l" rtl="0">
              <a:lnSpc>
                <a:spcPct val="95000"/>
              </a:lnSpc>
              <a:spcBef>
                <a:spcPts val="1200"/>
              </a:spcBef>
              <a:spcAft>
                <a:spcPts val="1200"/>
              </a:spcAft>
              <a:buSzPts val="770"/>
              <a:buNone/>
            </a:pPr>
            <a:endParaRPr sz="101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TotalTime>
  <Words>1388</Words>
  <Application>Microsoft Office PowerPoint</Application>
  <PresentationFormat>On-screen Show (16:9)</PresentationFormat>
  <Paragraphs>119</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Georgia</vt:lpstr>
      <vt:lpstr>Exo</vt:lpstr>
      <vt:lpstr>Lato</vt:lpstr>
      <vt:lpstr>Raleway</vt:lpstr>
      <vt:lpstr>Raleway Thin</vt:lpstr>
      <vt:lpstr>Arial</vt:lpstr>
      <vt:lpstr>Streamline</vt:lpstr>
      <vt:lpstr>PowerPoint Presentation</vt:lpstr>
      <vt:lpstr>Contents</vt:lpstr>
      <vt:lpstr>Abstract</vt:lpstr>
      <vt:lpstr>Introduction</vt:lpstr>
      <vt:lpstr>Problem Statement</vt:lpstr>
      <vt:lpstr>Objective</vt:lpstr>
      <vt:lpstr>Literature survey</vt:lpstr>
      <vt:lpstr>Methods for prediction </vt:lpstr>
      <vt:lpstr>LSTM</vt:lpstr>
      <vt:lpstr>PowerPoint Presentation</vt:lpstr>
      <vt:lpstr>Approach</vt:lpstr>
      <vt:lpstr>System Architecture</vt:lpstr>
      <vt:lpstr>Algorithm</vt:lpstr>
      <vt:lpstr>Requirements</vt:lpstr>
      <vt:lpstr>Minimum Software Requirements</vt:lpstr>
      <vt:lpstr>Minimum Hardware Requirements</vt:lpstr>
      <vt:lpstr>Steps</vt:lpstr>
      <vt:lpstr>Dataset</vt:lpstr>
      <vt:lpstr>Datasets </vt:lpstr>
      <vt:lpstr>Microsoft Stock Prediction</vt:lpstr>
      <vt:lpstr>Facebook Stock Prediction</vt:lpstr>
      <vt:lpstr>Apple Stock Prediction</vt:lpstr>
      <vt:lpstr>Tesla Stock Prediction</vt:lpstr>
      <vt:lpstr>PowerPoint Presentation</vt:lpstr>
      <vt:lpstr>PowerPoint Presentation</vt:lpstr>
      <vt:lpstr>Comparison of Stocks</vt:lpstr>
      <vt:lpstr>Accuracy measure of Predicted Stock</vt:lpstr>
      <vt:lpstr>Conclusion</vt:lpstr>
      <vt:lpstr>Future scope of improvement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Shakeeb, Mohd</dc:creator>
  <cp:lastModifiedBy>Shakeeb, Mohd</cp:lastModifiedBy>
  <cp:revision>11</cp:revision>
  <dcterms:modified xsi:type="dcterms:W3CDTF">2021-06-24T02:52:17Z</dcterms:modified>
</cp:coreProperties>
</file>