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oboto Slab"/>
      <p:regular r:id="rId15"/>
    </p:embeddedFont>
    <p:embeddedFont>
      <p:font typeface="Roboto Slab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65453" y="1626870"/>
            <a:ext cx="13099494" cy="4100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100"/>
              </a:lnSpc>
              <a:buNone/>
            </a:pPr>
            <a:r>
              <a:rPr lang="en-US" sz="129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Political Literacy Project (PLP)</a:t>
            </a:r>
            <a:endParaRPr lang="en-US" sz="12900" dirty="0"/>
          </a:p>
        </p:txBody>
      </p:sp>
      <p:sp>
        <p:nvSpPr>
          <p:cNvPr id="5" name="Text 2"/>
          <p:cNvSpPr/>
          <p:nvPr/>
        </p:nvSpPr>
        <p:spPr>
          <a:xfrm>
            <a:off x="3748326" y="6055876"/>
            <a:ext cx="7133749" cy="546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00"/>
              </a:lnSpc>
              <a:buNone/>
            </a:pPr>
            <a:r>
              <a:rPr lang="en-US" sz="34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Empowering Informed Citizenship</a:t>
            </a:r>
            <a:endParaRPr lang="en-US" sz="3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7357" y="595908"/>
            <a:ext cx="5410200" cy="676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Agenda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57357" y="1704975"/>
            <a:ext cx="6476643" cy="649129"/>
          </a:xfrm>
          <a:prstGeom prst="roundRect">
            <a:avLst>
              <a:gd name="adj" fmla="val 480070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3833336" y="1826657"/>
            <a:ext cx="324564" cy="405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973693" y="2570440"/>
            <a:ext cx="3342442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Website &amp; Platform Vision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973693" y="3038356"/>
            <a:ext cx="6043970" cy="692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Exploring the core structure and key features for an engaging user experience.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7396282" y="1704975"/>
            <a:ext cx="6476762" cy="649129"/>
          </a:xfrm>
          <a:prstGeom prst="roundRect">
            <a:avLst>
              <a:gd name="adj" fmla="val 480070"/>
            </a:avLst>
          </a:prstGeom>
          <a:solidFill>
            <a:srgbClr val="E9ECF2"/>
          </a:solidFill>
          <a:ln/>
        </p:spPr>
      </p:sp>
      <p:sp>
        <p:nvSpPr>
          <p:cNvPr id="8" name="Text 6"/>
          <p:cNvSpPr/>
          <p:nvPr/>
        </p:nvSpPr>
        <p:spPr>
          <a:xfrm>
            <a:off x="10472380" y="1826657"/>
            <a:ext cx="324564" cy="405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7612618" y="2570440"/>
            <a:ext cx="2835473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Monetisation Strategy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7612618" y="3038356"/>
            <a:ext cx="6044089" cy="692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Unveiling diverse income streams and a sustainable financial model.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757357" y="4109442"/>
            <a:ext cx="6476643" cy="649129"/>
          </a:xfrm>
          <a:prstGeom prst="roundRect">
            <a:avLst>
              <a:gd name="adj" fmla="val 480070"/>
            </a:avLst>
          </a:prstGeom>
          <a:solidFill>
            <a:srgbClr val="E9ECF2"/>
          </a:solidFill>
          <a:ln/>
        </p:spPr>
      </p:sp>
      <p:sp>
        <p:nvSpPr>
          <p:cNvPr id="12" name="Text 10"/>
          <p:cNvSpPr/>
          <p:nvPr/>
        </p:nvSpPr>
        <p:spPr>
          <a:xfrm>
            <a:off x="3833336" y="4231124"/>
            <a:ext cx="324564" cy="405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550" dirty="0"/>
          </a:p>
        </p:txBody>
      </p:sp>
      <p:sp>
        <p:nvSpPr>
          <p:cNvPr id="13" name="Text 11"/>
          <p:cNvSpPr/>
          <p:nvPr/>
        </p:nvSpPr>
        <p:spPr>
          <a:xfrm>
            <a:off x="973693" y="4974908"/>
            <a:ext cx="3011329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Branding &amp; Community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973693" y="5442823"/>
            <a:ext cx="6043970" cy="692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Building a movement and fostering identity around political literacy.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396282" y="4109442"/>
            <a:ext cx="6476762" cy="649129"/>
          </a:xfrm>
          <a:prstGeom prst="roundRect">
            <a:avLst>
              <a:gd name="adj" fmla="val 480070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10472380" y="4231124"/>
            <a:ext cx="324564" cy="405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7612618" y="4974908"/>
            <a:ext cx="3762613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LMS &amp; Membership Structure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7612618" y="5442823"/>
            <a:ext cx="60440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Detailing the learning platform and tiered access for users.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757357" y="6594991"/>
            <a:ext cx="13115687" cy="1038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outlines PLP's strategic roadmap for expanding its reach, impact, and sustainability. We will cover the foundational elements of our digital presence, diverse revenue generation, community-building efforts, and the technical infrastructure supporting our educational mission.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1349"/>
            <a:ext cx="77444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Website &amp; Platform Structure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436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PLP website will be a central hub, establishing a strong organisational brand over a personal one. This builds long-term credibility, facilitates partnerships, and simplifies team expansion.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8004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prominent hero section will articulate PLP's value proposition.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851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Testimonials and quotes will highlight the importance of political literacy.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79024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"Impact Page" will showcase the organisation's educational contributions and where donations are directed, such as supporting humanitarian causes.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575441"/>
            <a:ext cx="2286000" cy="22860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599521" y="5116592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features include a main landing page with clear navigation, integrated social media links via a banner, and an "About Us" section featuring the founder to add a personal touch.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669" y="616744"/>
            <a:ext cx="6403658" cy="699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Diverse Income Streams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83669" y="1764268"/>
            <a:ext cx="4205049" cy="4880253"/>
          </a:xfrm>
          <a:prstGeom prst="roundRect">
            <a:avLst>
              <a:gd name="adj" fmla="val 3479"/>
            </a:avLst>
          </a:prstGeom>
          <a:solidFill>
            <a:srgbClr val="FBFCFE"/>
          </a:solidFill>
          <a:ln w="30480">
            <a:solidFill>
              <a:srgbClr val="CFD2D8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89" y="1764268"/>
            <a:ext cx="121920" cy="48802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29427" y="2018586"/>
            <a:ext cx="2799040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Direct Monetisation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29427" y="2502694"/>
            <a:ext cx="3604974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Paid courses (one-off or bundles)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29427" y="3297555"/>
            <a:ext cx="3604974" cy="1074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Membership/subscription programs (donations with benefits)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29427" y="4450675"/>
            <a:ext cx="3604974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sales of educational kits (e-guides, PDFs)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29427" y="5245537"/>
            <a:ext cx="3604974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Flexible donation options (one-time, monthly)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212556" y="1764268"/>
            <a:ext cx="4205168" cy="4880253"/>
          </a:xfrm>
          <a:prstGeom prst="roundRect">
            <a:avLst>
              <a:gd name="adj" fmla="val 3479"/>
            </a:avLst>
          </a:prstGeom>
          <a:solidFill>
            <a:srgbClr val="FBFCFE"/>
          </a:solidFill>
          <a:ln w="30480">
            <a:solidFill>
              <a:srgbClr val="CFD2D8"/>
            </a:solidFill>
            <a:prstDash val="solid"/>
          </a:ln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76" y="1764268"/>
            <a:ext cx="121920" cy="488025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558314" y="2018586"/>
            <a:ext cx="353139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Social Media Monetisation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5558314" y="2502694"/>
            <a:ext cx="3605093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Patreon memberships (tiered content)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5558314" y="3297555"/>
            <a:ext cx="360509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YouTube Premium subscriptions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5558314" y="3734157"/>
            <a:ext cx="3605093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Donations via live streams (Instagram, TikTok, Twitch)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5558314" y="4529018"/>
            <a:ext cx="3605093" cy="1074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Brand partnerships and sponsorships aligned with political values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9641562" y="1764268"/>
            <a:ext cx="4205168" cy="4880253"/>
          </a:xfrm>
          <a:prstGeom prst="roundRect">
            <a:avLst>
              <a:gd name="adj" fmla="val 3479"/>
            </a:avLst>
          </a:prstGeom>
          <a:solidFill>
            <a:srgbClr val="FBFCFE"/>
          </a:solidFill>
          <a:ln w="30480">
            <a:solidFill>
              <a:srgbClr val="CFD2D8"/>
            </a:solidFill>
            <a:prstDash val="solid"/>
          </a:ln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082" y="1764268"/>
            <a:ext cx="121920" cy="4880253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987320" y="2018586"/>
            <a:ext cx="3605093" cy="69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Indirect Social Media Income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987320" y="2852499"/>
            <a:ext cx="360509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YouTube ad revenue</a:t>
            </a:r>
            <a:endParaRPr lang="en-US" sz="1750" dirty="0"/>
          </a:p>
        </p:txBody>
      </p:sp>
      <p:sp>
        <p:nvSpPr>
          <p:cNvPr id="21" name="Text 16"/>
          <p:cNvSpPr/>
          <p:nvPr/>
        </p:nvSpPr>
        <p:spPr>
          <a:xfrm>
            <a:off x="9987320" y="3289102"/>
            <a:ext cx="3605093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TikTok Creator Fund earnings</a:t>
            </a:r>
            <a:endParaRPr lang="en-US" sz="1750" dirty="0"/>
          </a:p>
        </p:txBody>
      </p:sp>
      <p:sp>
        <p:nvSpPr>
          <p:cNvPr id="22" name="Text 17"/>
          <p:cNvSpPr/>
          <p:nvPr/>
        </p:nvSpPr>
        <p:spPr>
          <a:xfrm>
            <a:off x="9987320" y="3725704"/>
            <a:ext cx="3605093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Twitch monetisation (ads, donations)</a:t>
            </a:r>
            <a:endParaRPr lang="en-US" sz="1750" dirty="0"/>
          </a:p>
        </p:txBody>
      </p:sp>
      <p:sp>
        <p:nvSpPr>
          <p:cNvPr id="23" name="Text 18"/>
          <p:cNvSpPr/>
          <p:nvPr/>
        </p:nvSpPr>
        <p:spPr>
          <a:xfrm>
            <a:off x="9987320" y="4520565"/>
            <a:ext cx="3605093" cy="1074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Podcast ads and affiliate marketing (Spotify, Apple/Google)</a:t>
            </a:r>
            <a:endParaRPr lang="en-US" sz="1750" dirty="0"/>
          </a:p>
        </p:txBody>
      </p:sp>
      <p:sp>
        <p:nvSpPr>
          <p:cNvPr id="24" name="Text 19"/>
          <p:cNvSpPr/>
          <p:nvPr/>
        </p:nvSpPr>
        <p:spPr>
          <a:xfrm>
            <a:off x="9987320" y="5673685"/>
            <a:ext cx="3605093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Podcast sponsorships (mid-roll ads)</a:t>
            </a:r>
            <a:endParaRPr lang="en-US" sz="1750" dirty="0"/>
          </a:p>
        </p:txBody>
      </p:sp>
      <p:sp>
        <p:nvSpPr>
          <p:cNvPr id="25" name="Text 20"/>
          <p:cNvSpPr/>
          <p:nvPr/>
        </p:nvSpPr>
        <p:spPr>
          <a:xfrm>
            <a:off x="783669" y="6896338"/>
            <a:ext cx="13063061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PLP aims for financial sustainability through a diversified approach, blending direct sales, subscription models, and social media advertising. This multi-pronged strategy ensures resilience and consistent funding for our mission.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735" y="595908"/>
            <a:ext cx="6003369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Reusable Content Model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39735" y="1679019"/>
            <a:ext cx="13150929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content strategy focuses on maximising reach and value through a layered free/premium model.</a:t>
            </a:r>
            <a:endParaRPr lang="en-US" sz="16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35" y="2254925"/>
            <a:ext cx="6575465" cy="8454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51071" y="3311723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Core Video Content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51071" y="3768685"/>
            <a:ext cx="6152793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Record a guest conversation at a university.</a:t>
            </a:r>
            <a:endParaRPr lang="en-US" sz="16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254925"/>
            <a:ext cx="6575465" cy="8454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26536" y="3311723"/>
            <a:ext cx="3424238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Multi-Platform Distribution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7526536" y="3768685"/>
            <a:ext cx="615279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full version to YouTube; share clips on TikTok &amp; Instagram Reels.</a:t>
            </a:r>
            <a:endParaRPr lang="en-US" sz="16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5" y="4656296"/>
            <a:ext cx="6575465" cy="84546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51071" y="5713095"/>
            <a:ext cx="3017758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Audio &amp; Live Extensions</a:t>
            </a:r>
            <a:endParaRPr lang="en-US" sz="2050" dirty="0"/>
          </a:p>
        </p:txBody>
      </p:sp>
      <p:sp>
        <p:nvSpPr>
          <p:cNvPr id="12" name="Text 7"/>
          <p:cNvSpPr/>
          <p:nvPr/>
        </p:nvSpPr>
        <p:spPr>
          <a:xfrm>
            <a:off x="951071" y="6170057"/>
            <a:ext cx="6152793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Publish audio on Spotify/Apple Podcasts; stream Q&amp;A on Twitch.</a:t>
            </a:r>
            <a:endParaRPr lang="en-US" sz="16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656296"/>
            <a:ext cx="6575465" cy="84546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526536" y="5713095"/>
            <a:ext cx="3459956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Written &amp; Premium Content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7526536" y="6170057"/>
            <a:ext cx="6152793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Transcribe highlights into newsletters; offer full notes to premium members.</a:t>
            </a:r>
            <a:endParaRPr lang="en-US" sz="1650" dirty="0"/>
          </a:p>
        </p:txBody>
      </p:sp>
      <p:sp>
        <p:nvSpPr>
          <p:cNvPr id="16" name="Text 10"/>
          <p:cNvSpPr/>
          <p:nvPr/>
        </p:nvSpPr>
        <p:spPr>
          <a:xfrm>
            <a:off x="739735" y="7295436"/>
            <a:ext cx="13150929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systematic approach ensures content longevity and appeals to various audience segments, from casual viewers to dedicated members.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4337"/>
            <a:ext cx="105926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Building Our Brand: A Social Movement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17351"/>
            <a:ext cx="760428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PLP seeks to establish itself as a social movement, inspiring youth engagement in political literacy. Our branding will be rebellious and youth-focused, using slogans like "We Have a Voice" and "Umma needs to participate in politics to empower the community."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73034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elements include: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40010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Clearly defined mission and vision statements.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82208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Compelling video/course covers explaining implications and takeaways.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24406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Detailed course information and previews.</a:t>
            </a:r>
            <a:endParaRPr lang="en-US" sz="17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096" y="2668429"/>
            <a:ext cx="2286000" cy="228600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8959096" y="5209580"/>
            <a:ext cx="48850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approach fosters community identity, encourages student-led initiatives, and sets the stage for future monetisation through merchandise, live events, and direct donations.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4609" y="537924"/>
            <a:ext cx="6801564" cy="611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LMS &amp; Membership Structure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684609" y="1638300"/>
            <a:ext cx="4473178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Learning Platform: LearnWorlds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684609" y="2200751"/>
            <a:ext cx="6391989" cy="625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recommend LearnWorlds over Thinkific for its robust features tailored to building an educational movement.</a:t>
            </a:r>
            <a:endParaRPr lang="en-US" sz="1500" dirty="0"/>
          </a:p>
        </p:txBody>
      </p:sp>
      <p:sp>
        <p:nvSpPr>
          <p:cNvPr id="5" name="Shape 3"/>
          <p:cNvSpPr/>
          <p:nvPr/>
        </p:nvSpPr>
        <p:spPr>
          <a:xfrm>
            <a:off x="684609" y="3046571"/>
            <a:ext cx="6391989" cy="2395180"/>
          </a:xfrm>
          <a:prstGeom prst="roundRect">
            <a:avLst>
              <a:gd name="adj" fmla="val 1225"/>
            </a:avLst>
          </a:prstGeom>
          <a:solidFill>
            <a:srgbClr val="FBFCFE"/>
          </a:solidFill>
          <a:ln w="22860">
            <a:solidFill>
              <a:srgbClr val="CFD2D8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03089" y="3265051"/>
            <a:ext cx="2445306" cy="305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03089" y="3766304"/>
            <a:ext cx="5955030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Built-in community feed + learner profiles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03089" y="4147661"/>
            <a:ext cx="5955030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Interactive content (quizzes, videos, eBooks)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903089" y="4529018"/>
            <a:ext cx="5955030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Strong marketing tools (popups, funnels)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903089" y="4910376"/>
            <a:ext cx="5955030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Option for branded mobile app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684609" y="5637371"/>
            <a:ext cx="6391989" cy="1632466"/>
          </a:xfrm>
          <a:prstGeom prst="roundRect">
            <a:avLst>
              <a:gd name="adj" fmla="val 1798"/>
            </a:avLst>
          </a:prstGeom>
          <a:solidFill>
            <a:srgbClr val="FBFCFE"/>
          </a:solidFill>
          <a:ln w="22860">
            <a:solidFill>
              <a:srgbClr val="CFD2D8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03089" y="5855851"/>
            <a:ext cx="2445306" cy="305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Cons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903089" y="6357104"/>
            <a:ext cx="5955030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Slightly steeper learning curve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903089" y="6738461"/>
            <a:ext cx="5955030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Some features on higher plans only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7561421" y="1638300"/>
            <a:ext cx="3456980" cy="36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Market Research: Udemy</a:t>
            </a:r>
            <a:endParaRPr lang="en-US" sz="2300" dirty="0"/>
          </a:p>
        </p:txBody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1421" y="2225159"/>
            <a:ext cx="2286000" cy="2286000"/>
          </a:xfrm>
          <a:prstGeom prst="rect">
            <a:avLst/>
          </a:prstGeom>
        </p:spPr>
      </p:pic>
      <p:sp>
        <p:nvSpPr>
          <p:cNvPr id="17" name="Text 14"/>
          <p:cNvSpPr/>
          <p:nvPr/>
        </p:nvSpPr>
        <p:spPr>
          <a:xfrm>
            <a:off x="7561421" y="4731187"/>
            <a:ext cx="6391989" cy="12515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Research on Udemy shows that niche topics like "Islam and Politics" attract a smaller student base (5-20 per course). This underscores the need for PLP to cultivate its own dedicated platform and community to thrive.</a:t>
            </a: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7561421" y="6158746"/>
            <a:ext cx="639198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 of courses offered: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7561421" y="6647617"/>
            <a:ext cx="639198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Explaining How Government Works (Local to National)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7561421" y="7028974"/>
            <a:ext cx="639198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How to Write to Your MP – step-by-step guidance</a:t>
            </a:r>
            <a:endParaRPr lang="en-US" sz="1500" dirty="0"/>
          </a:p>
        </p:txBody>
      </p:sp>
      <p:sp>
        <p:nvSpPr>
          <p:cNvPr id="21" name="Text 18"/>
          <p:cNvSpPr/>
          <p:nvPr/>
        </p:nvSpPr>
        <p:spPr>
          <a:xfrm>
            <a:off x="7561421" y="7410331"/>
            <a:ext cx="639198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Understanding the Party System or Media Bias &amp; Propaganda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1857" y="449223"/>
            <a:ext cx="5315188" cy="510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Tiered Membership System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571857" y="1286470"/>
            <a:ext cx="163354" cy="980242"/>
          </a:xfrm>
          <a:prstGeom prst="roundRect">
            <a:avLst>
              <a:gd name="adj" fmla="val 15003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898565" y="1449824"/>
            <a:ext cx="2042279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Tier 1: Casual Viewer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898565" y="1802963"/>
            <a:ext cx="13159978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Discovers PLP via social media. Goal: Hook interest with engaging content on YouTube, TikTok, Instagram.</a:t>
            </a:r>
            <a:endParaRPr lang="en-US" sz="1250" dirty="0"/>
          </a:p>
        </p:txBody>
      </p:sp>
      <p:sp>
        <p:nvSpPr>
          <p:cNvPr id="6" name="Shape 4"/>
          <p:cNvSpPr/>
          <p:nvPr/>
        </p:nvSpPr>
        <p:spPr>
          <a:xfrm>
            <a:off x="816888" y="2389227"/>
            <a:ext cx="163354" cy="980242"/>
          </a:xfrm>
          <a:prstGeom prst="roundRect">
            <a:avLst>
              <a:gd name="adj" fmla="val 15003"/>
            </a:avLst>
          </a:prstGeom>
          <a:solidFill>
            <a:srgbClr val="E9ECF2"/>
          </a:solidFill>
          <a:ln/>
        </p:spPr>
      </p:sp>
      <p:sp>
        <p:nvSpPr>
          <p:cNvPr id="7" name="Text 5"/>
          <p:cNvSpPr/>
          <p:nvPr/>
        </p:nvSpPr>
        <p:spPr>
          <a:xfrm>
            <a:off x="1143595" y="2552581"/>
            <a:ext cx="2365177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Tier 2: Engaged Follower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143595" y="2905720"/>
            <a:ext cx="12914948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Consistently follows, attends events, completes free series. Goal: Turn interest into consistent engagement on Discord, Email list, Website.</a:t>
            </a:r>
            <a:endParaRPr lang="en-US" sz="1250" dirty="0"/>
          </a:p>
        </p:txBody>
      </p:sp>
      <p:sp>
        <p:nvSpPr>
          <p:cNvPr id="9" name="Shape 7"/>
          <p:cNvSpPr/>
          <p:nvPr/>
        </p:nvSpPr>
        <p:spPr>
          <a:xfrm>
            <a:off x="1061918" y="3491984"/>
            <a:ext cx="163354" cy="980242"/>
          </a:xfrm>
          <a:prstGeom prst="roundRect">
            <a:avLst>
              <a:gd name="adj" fmla="val 15003"/>
            </a:avLst>
          </a:prstGeom>
          <a:solidFill>
            <a:srgbClr val="E9ECF2"/>
          </a:solidFill>
          <a:ln/>
        </p:spPr>
      </p:sp>
      <p:sp>
        <p:nvSpPr>
          <p:cNvPr id="10" name="Text 8"/>
          <p:cNvSpPr/>
          <p:nvPr/>
        </p:nvSpPr>
        <p:spPr>
          <a:xfrm>
            <a:off x="1388626" y="3655338"/>
            <a:ext cx="2591991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Tier 3: One-Time Supporter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388626" y="4008477"/>
            <a:ext cx="12669917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Believes in the project, donates occasionally. Goal: Offer frictionless donation via Buy Me A Coffee, PayPal, Patreon.</a:t>
            </a:r>
            <a:endParaRPr lang="en-US" sz="1250" dirty="0"/>
          </a:p>
        </p:txBody>
      </p:sp>
      <p:sp>
        <p:nvSpPr>
          <p:cNvPr id="12" name="Shape 10"/>
          <p:cNvSpPr/>
          <p:nvPr/>
        </p:nvSpPr>
        <p:spPr>
          <a:xfrm>
            <a:off x="1307068" y="4594741"/>
            <a:ext cx="163354" cy="980242"/>
          </a:xfrm>
          <a:prstGeom prst="roundRect">
            <a:avLst>
              <a:gd name="adj" fmla="val 15003"/>
            </a:avLst>
          </a:prstGeom>
          <a:solidFill>
            <a:srgbClr val="E9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1633776" y="4758095"/>
            <a:ext cx="2127052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Tier 4: Active Member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633776" y="5111234"/>
            <a:ext cx="12424767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Monthly supporter with exclusive access to content and workshops. Goal: Build trust and retention through Patreon, private playlists, Discord roles.</a:t>
            </a:r>
            <a:endParaRPr lang="en-US" sz="1250" dirty="0"/>
          </a:p>
        </p:txBody>
      </p:sp>
      <p:sp>
        <p:nvSpPr>
          <p:cNvPr id="15" name="Shape 13"/>
          <p:cNvSpPr/>
          <p:nvPr/>
        </p:nvSpPr>
        <p:spPr>
          <a:xfrm>
            <a:off x="1061918" y="5697498"/>
            <a:ext cx="163354" cy="980242"/>
          </a:xfrm>
          <a:prstGeom prst="roundRect">
            <a:avLst>
              <a:gd name="adj" fmla="val 15003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1388626" y="5860852"/>
            <a:ext cx="298025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Tier 5: Course/Workshop Buyer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388626" y="6213991"/>
            <a:ext cx="12669917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Active members interested in purchasing one-off courses directly from PLP's LMS.</a:t>
            </a:r>
            <a:endParaRPr lang="en-US" sz="1250" dirty="0"/>
          </a:p>
        </p:txBody>
      </p:sp>
      <p:sp>
        <p:nvSpPr>
          <p:cNvPr id="18" name="Shape 16"/>
          <p:cNvSpPr/>
          <p:nvPr/>
        </p:nvSpPr>
        <p:spPr>
          <a:xfrm>
            <a:off x="816888" y="6800255"/>
            <a:ext cx="163354" cy="980242"/>
          </a:xfrm>
          <a:prstGeom prst="roundRect">
            <a:avLst>
              <a:gd name="adj" fmla="val 15003"/>
            </a:avLst>
          </a:prstGeom>
          <a:solidFill>
            <a:srgbClr val="E9ECF2"/>
          </a:solidFill>
          <a:ln/>
        </p:spPr>
      </p:sp>
      <p:sp>
        <p:nvSpPr>
          <p:cNvPr id="19" name="Text 17"/>
          <p:cNvSpPr/>
          <p:nvPr/>
        </p:nvSpPr>
        <p:spPr>
          <a:xfrm>
            <a:off x="1143595" y="6963608"/>
            <a:ext cx="3554254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Tier 6: Community Advocate (Future)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1143595" y="7316748"/>
            <a:ext cx="12914948" cy="261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Promotes the movement, wears merch, leads chapters. Goal: Empower with tools, recognition, and leadership roles.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2025-07-30T11:47:18Z</dcterms:created>
  <dcterms:modified xsi:type="dcterms:W3CDTF">2025-07-30T11:47:18Z</dcterms:modified>
</cp:coreProperties>
</file>