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1_A16BEB33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8" r:id="rId3"/>
    <p:sldId id="289" r:id="rId4"/>
    <p:sldId id="310" r:id="rId5"/>
    <p:sldId id="319" r:id="rId6"/>
    <p:sldId id="262" r:id="rId7"/>
    <p:sldId id="301" r:id="rId8"/>
    <p:sldId id="304" r:id="rId9"/>
    <p:sldId id="305" r:id="rId10"/>
    <p:sldId id="306" r:id="rId11"/>
    <p:sldId id="307" r:id="rId12"/>
    <p:sldId id="308" r:id="rId13"/>
    <p:sldId id="287" r:id="rId14"/>
    <p:sldId id="312" r:id="rId15"/>
    <p:sldId id="315" r:id="rId16"/>
    <p:sldId id="316" r:id="rId17"/>
    <p:sldId id="317" r:id="rId18"/>
    <p:sldId id="273" r:id="rId19"/>
    <p:sldId id="313" r:id="rId20"/>
    <p:sldId id="314" r:id="rId21"/>
    <p:sldId id="296" r:id="rId22"/>
    <p:sldId id="295" r:id="rId23"/>
    <p:sldId id="279" r:id="rId24"/>
    <p:sldId id="294" r:id="rId25"/>
    <p:sldId id="303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EFF128-76C0-810C-C0AF-2C0A6E4AC7F0}" name="Ismail Musa Ahsan" initials="IA" userId="S::ex22137@qmul.ac.uk::3aad03ad-4376-44f6-b0b6-78ef061128d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E2841"/>
    <a:srgbClr val="741F89"/>
    <a:srgbClr val="EBB6E6"/>
    <a:srgbClr val="FFE5FD"/>
    <a:srgbClr val="FFF2FE"/>
    <a:srgbClr val="7030A0"/>
    <a:srgbClr val="F3BDF9"/>
    <a:srgbClr val="EC8EF5"/>
    <a:srgbClr val="144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CFDCEB-3E52-80DE-255B-927724879CBD}" v="1" dt="2025-04-21T11:57:34.8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117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21_A16BEB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A9BF2C-4E11-4176-9C24-4CB890CDDEC2}" authorId="{11EFF128-76C0-810C-C0AF-2C0A6E4AC7F0}" created="2024-08-26T16:18:03.675">
    <pc:sldMkLst xmlns:pc="http://schemas.microsoft.com/office/powerpoint/2013/main/command">
      <pc:docMk/>
      <pc:sldMk cId="2708204339" sldId="289"/>
    </pc:sldMkLst>
    <p188:txBody>
      <a:bodyPr/>
      <a:lstStyle/>
      <a:p>
        <a:r>
          <a:rPr lang="en-GB"/>
          <a:t>@zaid when saying the lines say why it is helpful for prospHER quick 2 words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D293-46D1-4106-AE36-916667951961}" type="datetimeFigureOut">
              <a:rPr lang="en-GB" smtClean="0"/>
              <a:t>21/04/2025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D3C19-79E9-40DF-95A2-954AFAAFF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05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170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latin typeface="Questrial" pitchFamily="2" charset="0"/>
                <a:ea typeface="Questrial"/>
                <a:cs typeface="Questrial"/>
              </a:rPr>
              <a:t>1- </a:t>
            </a:r>
            <a:r>
              <a:rPr lang="en-US" sz="1200" b="1">
                <a:latin typeface="Questrial" pitchFamily="2" charset="0"/>
                <a:ea typeface="+mn-lt"/>
                <a:cs typeface="+mn-lt"/>
              </a:rPr>
              <a:t>Radical Carbon Reduction:</a:t>
            </a:r>
            <a:endParaRPr lang="en-US" sz="1200">
              <a:latin typeface="Questrial" pitchFamily="2" charset="0"/>
              <a:ea typeface="Questrial"/>
              <a:cs typeface="Questrial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Remote Work Mandate: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Slash emissions by reducing commutes.</a:t>
            </a:r>
            <a:endParaRPr lang="en-US" sz="1200">
              <a:latin typeface="Questrial" pitchFamily="2" charset="0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Energy Efficiency Overhaul: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Upgrade all facilities.</a:t>
            </a:r>
            <a:endParaRPr lang="en-US" sz="1200">
              <a:latin typeface="Questrial" pitchFamily="2" charset="0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Carbon Offsetting Commitment: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Neutralize our operational footprint.</a:t>
            </a:r>
            <a:endParaRPr lang="en-US" sz="1200">
              <a:latin typeface="Questrial" pitchFamily="2" charset="0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200">
              <a:latin typeface="Questrial" pitchFamily="2" charset="0"/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2- Transformative Eco-Friendly Operations:</a:t>
            </a:r>
            <a:endParaRPr lang="en-US" sz="1200">
              <a:latin typeface="Questrial" pitchFamily="2" charset="0"/>
            </a:endParaRPr>
          </a:p>
          <a:p>
            <a:pPr>
              <a:buFont typeface="Arial"/>
              <a:buChar char="•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Total Digital Shift: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Eliminate paper use.</a:t>
            </a:r>
            <a:endParaRPr lang="en-US" sz="1200">
              <a:latin typeface="Questrial" pitchFamily="2" charset="0"/>
            </a:endParaRPr>
          </a:p>
          <a:p>
            <a:pPr>
              <a:buFont typeface="Arial"/>
              <a:buChar char="•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Zero-Waste Events: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Set new standards in sustainability.</a:t>
            </a:r>
            <a:endParaRPr lang="en-US" sz="1200">
              <a:latin typeface="Questrial" pitchFamily="2" charset="0"/>
            </a:endParaRPr>
          </a:p>
          <a:p>
            <a:pPr>
              <a:buFont typeface="Arial"/>
              <a:buChar char="•"/>
            </a:pPr>
            <a:r>
              <a:rPr lang="en-US" sz="1200" b="1">
                <a:latin typeface="Questrial" pitchFamily="2" charset="0"/>
                <a:ea typeface="+mn-lt"/>
                <a:cs typeface="+mn-lt"/>
              </a:rPr>
              <a:t>Sustainable Sourcing Partnerships:</a:t>
            </a:r>
            <a:r>
              <a:rPr lang="en-US" sz="1200">
                <a:latin typeface="Questrial" pitchFamily="2" charset="0"/>
                <a:ea typeface="+mn-lt"/>
                <a:cs typeface="+mn-lt"/>
              </a:rPr>
              <a:t> Only work with ethical, green suppliers.</a:t>
            </a:r>
            <a:endParaRPr lang="en-US" sz="1200">
              <a:latin typeface="Questrial" pitchFamily="2" charset="0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42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1)</a:t>
            </a:r>
            <a:r>
              <a:rPr lang="en-US">
                <a:solidFill>
                  <a:schemeClr val="bg1"/>
                </a:solidFill>
                <a:latin typeface="Questrial" pitchFamily="2" charset="0"/>
              </a:rPr>
              <a:t> Social media management Social media manager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Questrial" pitchFamily="2" charset="0"/>
              </a:rPr>
              <a:t>Brand visibility </a:t>
            </a:r>
            <a:endParaRPr lang="en-GB">
              <a:solidFill>
                <a:schemeClr val="bg1"/>
              </a:solidFill>
              <a:latin typeface="Questrial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2) </a:t>
            </a:r>
            <a:r>
              <a:rPr lang="en-US" altLang="en-US" sz="1200">
                <a:solidFill>
                  <a:schemeClr val="bg1"/>
                </a:solidFill>
                <a:latin typeface="Questrial" pitchFamily="2" charset="0"/>
                <a:cs typeface="Arial"/>
              </a:rPr>
              <a:t>2) Corporate membership programs </a:t>
            </a:r>
            <a:r>
              <a:rPr lang="en-US">
                <a:solidFill>
                  <a:schemeClr val="bg1"/>
                </a:solidFill>
                <a:latin typeface="Questrial" pitchFamily="2" charset="0"/>
              </a:rPr>
              <a:t> Launch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Questrial" pitchFamily="2" charset="0"/>
              </a:rPr>
              <a:t>Client loyalty and market position </a:t>
            </a:r>
          </a:p>
          <a:p>
            <a:endParaRPr lang="en-GB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/>
              <a:t>3) </a:t>
            </a:r>
            <a:r>
              <a:rPr lang="en-US" altLang="en-US" sz="1200">
                <a:solidFill>
                  <a:schemeClr val="bg1"/>
                </a:solidFill>
                <a:latin typeface="Questrial" pitchFamily="2" charset="0"/>
                <a:cs typeface="Arial"/>
              </a:rPr>
              <a:t>3) Job - development organizations </a:t>
            </a:r>
            <a:r>
              <a:rPr lang="en-US">
                <a:solidFill>
                  <a:schemeClr val="bg1"/>
                </a:solidFill>
                <a:latin typeface="Questrial" pitchFamily="2" charset="0"/>
              </a:rPr>
              <a:t>Private to government bodies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  <a:latin typeface="Questrial" pitchFamily="2" charset="0"/>
              </a:rPr>
              <a:t>Increase women in work and standard of work 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27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Market Analysis</a:t>
            </a:r>
            <a:br>
              <a:rPr lang="en-GB"/>
            </a:br>
            <a:r>
              <a:rPr lang="en-GB"/>
              <a:t>Key statistics on the US market for women entrepreneurs. Include data on growth, trends, and potential market size.</a:t>
            </a:r>
          </a:p>
          <a:p>
            <a:r>
              <a:rPr lang="en-GB"/>
              <a:t>Use infographics, charts, and visual data representations.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449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Market Analysis</a:t>
            </a:r>
            <a:br>
              <a:rPr lang="en-GB"/>
            </a:br>
            <a:r>
              <a:rPr lang="en-GB"/>
              <a:t>Key statistics on the US market for women entrepreneurs. Include data on growth, trends, and potential market size.</a:t>
            </a:r>
          </a:p>
          <a:p>
            <a:r>
              <a:rPr lang="en-GB"/>
              <a:t>Use infographics, charts, and visual data representations.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27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Highlight states with the best conditions for </a:t>
            </a:r>
            <a:r>
              <a:rPr lang="en-GB" err="1"/>
              <a:t>ProspHER's</a:t>
            </a:r>
            <a:r>
              <a:rPr lang="en-GB"/>
              <a:t> entry, focusing on economic indicators and support for women entrepreneurs.</a:t>
            </a:r>
          </a:p>
          <a:p>
            <a:r>
              <a:rPr lang="en-GB"/>
              <a:t>Map of the US with highlighted states, supported by key statistics.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19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Highlight states with the best conditions for </a:t>
            </a:r>
            <a:r>
              <a:rPr lang="en-GB" err="1"/>
              <a:t>ProspHER's</a:t>
            </a:r>
            <a:r>
              <a:rPr lang="en-GB"/>
              <a:t> entry, focusing on economic indicators and support for women entrepreneurs.</a:t>
            </a:r>
          </a:p>
          <a:p>
            <a:r>
              <a:rPr lang="en-GB"/>
              <a:t>Map of the US with highlighted states, supported by key statistics.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276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Highlight states with the best conditions for </a:t>
            </a:r>
            <a:r>
              <a:rPr lang="en-GB" err="1"/>
              <a:t>ProspHER's</a:t>
            </a:r>
            <a:r>
              <a:rPr lang="en-GB"/>
              <a:t> entry, focusing on economic indicators and support for women entrepreneurs.</a:t>
            </a:r>
          </a:p>
          <a:p>
            <a:r>
              <a:rPr lang="en-GB"/>
              <a:t>Map of the US with highlighted states, supported by key statistics.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88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Highlight states with the best conditions for </a:t>
            </a:r>
            <a:r>
              <a:rPr lang="en-GB" err="1"/>
              <a:t>ProspHER's</a:t>
            </a:r>
            <a:r>
              <a:rPr lang="en-GB"/>
              <a:t> entry, focusing on economic indicators and support for women entrepreneurs.</a:t>
            </a:r>
          </a:p>
          <a:p>
            <a:r>
              <a:rPr lang="en-GB"/>
              <a:t>Map of the US with highlighted states, supported by key statistics.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18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Highlight states with the best conditions for </a:t>
            </a:r>
            <a:r>
              <a:rPr lang="en-GB" err="1"/>
              <a:t>ProspHER's</a:t>
            </a:r>
            <a:r>
              <a:rPr lang="en-GB"/>
              <a:t> entry, focusing on economic indicators and support for women entrepreneurs.</a:t>
            </a:r>
          </a:p>
          <a:p>
            <a:r>
              <a:rPr lang="en-GB"/>
              <a:t>Map of the US with highlighted states, supported by key statistics.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052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Technology Overview</a:t>
            </a:r>
          </a:p>
          <a:p>
            <a:r>
              <a:rPr lang="en-GB"/>
              <a:t>Introduction to the key technologies </a:t>
            </a:r>
            <a:r>
              <a:rPr lang="en-GB" err="1"/>
              <a:t>ProspHER</a:t>
            </a:r>
            <a:r>
              <a:rPr lang="en-GB"/>
              <a:t> should implement (Salesforce, Zapier, etc.).</a:t>
            </a:r>
          </a:p>
          <a:p>
            <a:r>
              <a:rPr lang="en-GB"/>
              <a:t>Technology logos with brief descriptions of their benefits.</a:t>
            </a:r>
          </a:p>
          <a:p>
            <a:r>
              <a:rPr lang="en-GB"/>
              <a:t>Show how these technologies can be integrated using a real-life example or case study, perhaps focusing on the New York market.</a:t>
            </a:r>
          </a:p>
          <a:p>
            <a:r>
              <a:rPr lang="en-GB"/>
              <a:t>Use a flowchart (like the one previously discussed) to show the implementation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3C19-79E9-40DF-95A2-954AFAAFF8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132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CF650-B895-4184-8353-8A2F9039C6D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ECE0-2007-43EE-84E6-2328E046B2F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B3A12-BBA2-4867-BDCF-22AFE03FCD2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B7E7B-793D-47C3-BFC1-387B32235D4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19410-1151-4128-9F1A-FA649F54966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46F95-6BC6-42F4-BD4E-022986F4A9C5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D976C-FC90-4745-965E-BF7A6F4D5C0C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D6CF-BC75-486D-8165-FC79953BACF1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E9179-D597-4723-84CB-5431DBCFF036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FD43-02F6-4B61-9CDC-283436FBDC88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22B9B-0F9C-4581-AA85-CA541A0DD1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A6B69-A429-4463-9DB9-32546910A98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e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8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5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1_A16BEB3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err="1">
                <a:solidFill>
                  <a:srgbClr val="741F89"/>
                </a:solidFill>
                <a:latin typeface="Passion One" panose="02000506080000020004" pitchFamily="2" charset="0"/>
                <a:ea typeface="ADLaM Display"/>
                <a:cs typeface="ADLaM Display"/>
              </a:rPr>
              <a:t>ProspHER</a:t>
            </a:r>
            <a:endParaRPr lang="en-US" sz="8000">
              <a:solidFill>
                <a:srgbClr val="741F89"/>
              </a:solidFill>
              <a:latin typeface="Passion One" panose="02000506080000020004" pitchFamily="2" charset="0"/>
              <a:ea typeface="ADLaM Display"/>
              <a:cs typeface="ADLaM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741F89"/>
                </a:solidFill>
                <a:latin typeface="Passion One" panose="02000506080000020004" pitchFamily="2" charset="0"/>
                <a:ea typeface="ADLaM Display"/>
                <a:cs typeface="ADLaM Display"/>
              </a:rPr>
              <a:t>US Market Expansion Strategy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412FB84B-2692-B3EC-DD5C-196CD7AE0E70}"/>
              </a:ext>
            </a:extLst>
          </p:cNvPr>
          <p:cNvSpPr txBox="1"/>
          <p:nvPr/>
        </p:nvSpPr>
        <p:spPr>
          <a:xfrm>
            <a:off x="4991683" y="4126668"/>
            <a:ext cx="2203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741F89"/>
                </a:solidFill>
                <a:latin typeface="Questrial" panose="020F0502020204030204" pitchFamily="2" charset="0"/>
              </a:rPr>
              <a:t>Team </a:t>
            </a:r>
            <a:r>
              <a:rPr lang="en-GB" err="1">
                <a:solidFill>
                  <a:srgbClr val="741F89"/>
                </a:solidFill>
                <a:latin typeface="Questrial" panose="020F0502020204030204" pitchFamily="2" charset="0"/>
              </a:rPr>
              <a:t>ProsperUS</a:t>
            </a:r>
            <a:endParaRPr lang="en-GB" baseline="30000">
              <a:solidFill>
                <a:srgbClr val="741F89"/>
              </a:solidFill>
              <a:latin typeface="Questrial" panose="020F0502020204030204" pitchFamily="2" charset="0"/>
            </a:endParaRPr>
          </a:p>
          <a:p>
            <a:pPr algn="ctr"/>
            <a:r>
              <a:rPr lang="en-GB" baseline="30000">
                <a:solidFill>
                  <a:srgbClr val="741F89"/>
                </a:solidFill>
                <a:latin typeface="Questrial" panose="020F0502020204030204" pitchFamily="2" charset="0"/>
              </a:rPr>
              <a:t>26/08/2024</a:t>
            </a:r>
            <a:endParaRPr lang="en-GB">
              <a:solidFill>
                <a:srgbClr val="741F89"/>
              </a:solidFill>
              <a:latin typeface="Questrial" panose="020F0502020204030204" pitchFamily="2" charset="0"/>
            </a:endParaRPr>
          </a:p>
        </p:txBody>
      </p:sp>
      <p:pic>
        <p:nvPicPr>
          <p:cNvPr id="5" name="Picture 4" descr="A purple crown with a black background&#10;&#10;Description automatically generated">
            <a:extLst>
              <a:ext uri="{FF2B5EF4-FFF2-40B4-BE49-F238E27FC236}">
                <a16:creationId xmlns:a16="http://schemas.microsoft.com/office/drawing/2014/main" id="{B1995913-2BF3-B574-1079-E4CD3481CEF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20000">
            <a:off x="4052766" y="-611343"/>
            <a:ext cx="555938" cy="5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227937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6486" y="1582799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1579962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965200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3577021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1575596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1200" kern="1200">
              <a:solidFill>
                <a:srgbClr val="FFF2FE"/>
              </a:solidFill>
              <a:latin typeface="Questrial" pitchFamily="2" charset="0"/>
              <a:ea typeface="+mn-ea"/>
              <a:cs typeface="+mn-cs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6227381" y="744052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1571230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8877741" y="744603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1" y="1250944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376" y="1365521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7" y="1365521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2" y="1122350"/>
            <a:ext cx="2369072" cy="1246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14049-CD55-D2A1-CF54-E4DF6CD3F4B9}"/>
              </a:ext>
            </a:extLst>
          </p:cNvPr>
          <p:cNvSpPr txBox="1"/>
          <p:nvPr/>
        </p:nvSpPr>
        <p:spPr>
          <a:xfrm>
            <a:off x="6500431" y="2954407"/>
            <a:ext cx="18415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Diverse audience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Large network with 5000+ events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✅Brand almost 100 years old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 Less diverse revenue streams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❌Lacks prestige compared to NAWBO</a:t>
            </a:r>
          </a:p>
          <a:p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537C67-796A-5D1C-85CD-5F1A3335FA08}"/>
              </a:ext>
            </a:extLst>
          </p:cNvPr>
          <p:cNvSpPr txBox="1"/>
          <p:nvPr/>
        </p:nvSpPr>
        <p:spPr>
          <a:xfrm>
            <a:off x="1155700" y="2867438"/>
            <a:ext cx="2006600" cy="310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Diverse audience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Large membership base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56 corporate partners for networking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 Expensive membership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❌Limited accessibility for lower-income women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❌Leadership focus excludes ethnic diversity</a:t>
            </a:r>
          </a:p>
          <a:p>
            <a:pPr algn="ctr">
              <a:lnSpc>
                <a:spcPct val="150000"/>
              </a:lnSpc>
            </a:pP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3DF83B-2714-97A9-FDC4-5CBDDBE0A6B6}"/>
              </a:ext>
            </a:extLst>
          </p:cNvPr>
          <p:cNvSpPr txBox="1"/>
          <p:nvPr/>
        </p:nvSpPr>
        <p:spPr>
          <a:xfrm>
            <a:off x="3749863" y="2825374"/>
            <a:ext cx="200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Strong brand recognition with government ties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Established history (49 years)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Diverse revenue streams (6 sources)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 Limited audience (from high brand value)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❌Focus mainly on established entrepreneurs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4708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227937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6486" y="1582799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1579962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965200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3577021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1575596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6227381" y="744052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1571230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kern="1200">
              <a:solidFill>
                <a:srgbClr val="FFF2FE"/>
              </a:solidFill>
              <a:latin typeface="Questrial" pitchFamily="2" charset="0"/>
              <a:ea typeface="+mn-ea"/>
              <a:cs typeface="+mn-cs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8877741" y="744603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1" y="1250944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376" y="1365521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7" y="1365521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2" y="1122350"/>
            <a:ext cx="2369072" cy="1246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4D0987-397D-25D1-DA48-9A7EC8F55EB9}"/>
              </a:ext>
            </a:extLst>
          </p:cNvPr>
          <p:cNvSpPr txBox="1"/>
          <p:nvPr/>
        </p:nvSpPr>
        <p:spPr>
          <a:xfrm>
            <a:off x="9144000" y="2867438"/>
            <a:ext cx="1905000" cy="3384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Covers niche: tradeswomen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✅Conducts workplace data research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Inclusive nature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❌Small niche market (314k tradeswomen)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❌Limited benefit from business boom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❌Focus lacks career development for PoC</a:t>
            </a:r>
          </a:p>
          <a:p>
            <a:pPr algn="ctr">
              <a:lnSpc>
                <a:spcPct val="150000"/>
              </a:lnSpc>
            </a:pP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9E4A0-34F8-5F16-5DE4-B4E59E191F9F}"/>
              </a:ext>
            </a:extLst>
          </p:cNvPr>
          <p:cNvSpPr txBox="1"/>
          <p:nvPr/>
        </p:nvSpPr>
        <p:spPr>
          <a:xfrm>
            <a:off x="1155700" y="2867438"/>
            <a:ext cx="2006600" cy="310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Diverse audience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Large membership base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56 corporate partners for networking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 Expensive membership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❌Limited accessibility for lower-income women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❌Leadership focus excludes ethnic diversity</a:t>
            </a:r>
          </a:p>
          <a:p>
            <a:pPr algn="ctr">
              <a:lnSpc>
                <a:spcPct val="150000"/>
              </a:lnSpc>
            </a:pPr>
            <a:endParaRPr lang="en-US" sz="1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D99B0-7F18-6863-3AEA-BDABFA1DB7D7}"/>
              </a:ext>
            </a:extLst>
          </p:cNvPr>
          <p:cNvSpPr txBox="1"/>
          <p:nvPr/>
        </p:nvSpPr>
        <p:spPr>
          <a:xfrm>
            <a:off x="6500431" y="2954407"/>
            <a:ext cx="18415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Diverse audience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Large network with 5000+ events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✅Brand almost 100 years old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 Less diverse revenue streams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❌Lacks prestige compared to NAWBO</a:t>
            </a:r>
          </a:p>
          <a:p>
            <a:endParaRPr lang="en-US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E280B-87B1-7AF3-C8C2-77B7301B4108}"/>
              </a:ext>
            </a:extLst>
          </p:cNvPr>
          <p:cNvSpPr txBox="1"/>
          <p:nvPr/>
        </p:nvSpPr>
        <p:spPr>
          <a:xfrm>
            <a:off x="3749863" y="2825374"/>
            <a:ext cx="200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Strong brand recognition with government ties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Established history (49 years)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Diverse revenue streams (6 sources)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 Limited audience (from high brand value)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❌Focus mainly on established entrepreneurs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43951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5525332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4558" y="7918285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1053867" y="897372"/>
            <a:ext cx="2269574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1103108" y="1054346"/>
            <a:ext cx="2269576" cy="178462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8209356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1095750" y="1101617"/>
            <a:ext cx="2269575" cy="1750802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1033198" y="889347"/>
            <a:ext cx="2369072" cy="5010411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7845763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12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7678112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kern="1200">
              <a:solidFill>
                <a:srgbClr val="FFF2FE"/>
              </a:solidFill>
              <a:latin typeface="Questrial" pitchFamily="2" charset="0"/>
              <a:ea typeface="+mn-ea"/>
              <a:cs typeface="+mn-cs"/>
            </a:endParaRPr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08" y="1109680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1733" y="2256089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57" y="3446918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9" y="4509938"/>
            <a:ext cx="2369072" cy="12464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45E68A-EFDA-0E43-3688-C08A36665C87}"/>
              </a:ext>
            </a:extLst>
          </p:cNvPr>
          <p:cNvSpPr txBox="1"/>
          <p:nvPr/>
        </p:nvSpPr>
        <p:spPr>
          <a:xfrm>
            <a:off x="3485739" y="889347"/>
            <a:ext cx="648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Lessons from Competitors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D30321-0547-47F2-8D5B-C073E43ED094}"/>
              </a:ext>
            </a:extLst>
          </p:cNvPr>
          <p:cNvSpPr txBox="1"/>
          <p:nvPr/>
        </p:nvSpPr>
        <p:spPr>
          <a:xfrm>
            <a:off x="3485738" y="1745001"/>
            <a:ext cx="6488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The market is still large enough for ProspHER.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F13B-E985-883B-25B3-42245996F5BE}"/>
              </a:ext>
            </a:extLst>
          </p:cNvPr>
          <p:cNvSpPr txBox="1"/>
          <p:nvPr/>
        </p:nvSpPr>
        <p:spPr>
          <a:xfrm>
            <a:off x="3485738" y="2303426"/>
            <a:ext cx="64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There are large niches which these organisations don’t cater to as effectively.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052320-0EFF-FF67-3373-DDA9F4607A3F}"/>
              </a:ext>
            </a:extLst>
          </p:cNvPr>
          <p:cNvSpPr txBox="1"/>
          <p:nvPr/>
        </p:nvSpPr>
        <p:spPr>
          <a:xfrm>
            <a:off x="3982341" y="3055998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Start-up Founders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E59371-112C-4AC5-04A0-9F4C2669CFEA}"/>
              </a:ext>
            </a:extLst>
          </p:cNvPr>
          <p:cNvSpPr txBox="1"/>
          <p:nvPr/>
        </p:nvSpPr>
        <p:spPr>
          <a:xfrm>
            <a:off x="3982341" y="3508580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Women in underrepresented fields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B06CA8-9024-1D29-1133-B0D53CCD9998}"/>
              </a:ext>
            </a:extLst>
          </p:cNvPr>
          <p:cNvSpPr txBox="1"/>
          <p:nvPr/>
        </p:nvSpPr>
        <p:spPr>
          <a:xfrm>
            <a:off x="3982341" y="4010237"/>
            <a:ext cx="47879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Ethnic Minorities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884613-A8A6-E431-FBB2-072CB2B8785D}"/>
              </a:ext>
            </a:extLst>
          </p:cNvPr>
          <p:cNvSpPr txBox="1"/>
          <p:nvPr/>
        </p:nvSpPr>
        <p:spPr>
          <a:xfrm>
            <a:off x="3585726" y="4457190"/>
            <a:ext cx="648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• Providing more value propositions for members increases what they can expect from the money they invest.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D1D755-9022-905D-3100-2D564A22553C}"/>
              </a:ext>
            </a:extLst>
          </p:cNvPr>
          <p:cNvSpPr/>
          <p:nvPr/>
        </p:nvSpPr>
        <p:spPr>
          <a:xfrm>
            <a:off x="-5228025" y="-332469"/>
            <a:ext cx="4995526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F3A946F-0BA4-EA07-30A4-004C67F5977C}"/>
              </a:ext>
            </a:extLst>
          </p:cNvPr>
          <p:cNvSpPr/>
          <p:nvPr/>
        </p:nvSpPr>
        <p:spPr>
          <a:xfrm>
            <a:off x="-5694127" y="-136527"/>
            <a:ext cx="4027114" cy="6858002"/>
          </a:xfrm>
          <a:prstGeom prst="rect">
            <a:avLst/>
          </a:prstGeom>
          <a:solidFill>
            <a:srgbClr val="741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F5322DC-A72A-7EF6-D584-CDDBB4420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50375" y="1946656"/>
            <a:ext cx="2752354" cy="2709275"/>
          </a:xfrm>
          <a:prstGeom prst="roundRect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Opportunity States</a:t>
            </a:r>
          </a:p>
        </p:txBody>
      </p:sp>
    </p:spTree>
    <p:extLst>
      <p:ext uri="{BB962C8B-B14F-4D97-AF65-F5344CB8AC3E}">
        <p14:creationId xmlns:p14="http://schemas.microsoft.com/office/powerpoint/2010/main" val="1307655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8" grpId="0"/>
      <p:bldP spid="19" grpId="0"/>
      <p:bldP spid="20" grpId="0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24E87-D236-CFB0-A984-A0AEBF2ADEA7}"/>
              </a:ext>
            </a:extLst>
          </p:cNvPr>
          <p:cNvSpPr/>
          <p:nvPr/>
        </p:nvSpPr>
        <p:spPr>
          <a:xfrm>
            <a:off x="2013557" y="0"/>
            <a:ext cx="10178443" cy="6858000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7B2DC0-278A-4FC9-F9CF-F5DC779ACAD3}"/>
              </a:ext>
            </a:extLst>
          </p:cNvPr>
          <p:cNvSpPr/>
          <p:nvPr/>
        </p:nvSpPr>
        <p:spPr>
          <a:xfrm>
            <a:off x="-857750" y="-195944"/>
            <a:ext cx="4995526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E57DF-EF8B-55E6-5048-D0C208FDBD6F}"/>
              </a:ext>
            </a:extLst>
          </p:cNvPr>
          <p:cNvSpPr/>
          <p:nvPr/>
        </p:nvSpPr>
        <p:spPr>
          <a:xfrm>
            <a:off x="0" y="-2"/>
            <a:ext cx="4027114" cy="6858002"/>
          </a:xfrm>
          <a:prstGeom prst="rect">
            <a:avLst/>
          </a:prstGeom>
          <a:solidFill>
            <a:srgbClr val="741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2ECC-80AA-2A8B-5780-B52491B1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80" y="1879630"/>
            <a:ext cx="2752354" cy="2709275"/>
          </a:xfrm>
          <a:prstGeom prst="roundRect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Opportunity States</a:t>
            </a:r>
          </a:p>
        </p:txBody>
      </p: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8B3C6943-0E77-2255-EC89-15D2511B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59303" y="634671"/>
            <a:ext cx="7211170" cy="558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2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24E87-D236-CFB0-A984-A0AEBF2ADEA7}"/>
              </a:ext>
            </a:extLst>
          </p:cNvPr>
          <p:cNvSpPr/>
          <p:nvPr/>
        </p:nvSpPr>
        <p:spPr>
          <a:xfrm>
            <a:off x="2013557" y="0"/>
            <a:ext cx="10178443" cy="6858000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7D2ECC-80AA-2A8B-5780-B52491B1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135309" y="1763516"/>
            <a:ext cx="2752354" cy="2709275"/>
          </a:xfrm>
          <a:prstGeom prst="roundRect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Highest Opportunity States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970CD-CF7F-A9D2-929F-4742BE75B1BB}"/>
              </a:ext>
            </a:extLst>
          </p:cNvPr>
          <p:cNvSpPr/>
          <p:nvPr/>
        </p:nvSpPr>
        <p:spPr>
          <a:xfrm>
            <a:off x="-216998" y="-239486"/>
            <a:ext cx="4995526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E57DF-EF8B-55E6-5048-D0C208FDBD6F}"/>
              </a:ext>
            </a:extLst>
          </p:cNvPr>
          <p:cNvSpPr/>
          <p:nvPr/>
        </p:nvSpPr>
        <p:spPr>
          <a:xfrm>
            <a:off x="-369398" y="-391886"/>
            <a:ext cx="4995526" cy="72498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E040D7-734C-4EFE-9F52-3BDC4D84A22B}"/>
              </a:ext>
            </a:extLst>
          </p:cNvPr>
          <p:cNvSpPr txBox="1">
            <a:spLocks/>
          </p:cNvSpPr>
          <p:nvPr/>
        </p:nvSpPr>
        <p:spPr>
          <a:xfrm>
            <a:off x="400845" y="389827"/>
            <a:ext cx="304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New York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574514-0911-40EB-D5D6-700A466B27EA}"/>
              </a:ext>
            </a:extLst>
          </p:cNvPr>
          <p:cNvSpPr txBox="1">
            <a:spLocks/>
          </p:cNvSpPr>
          <p:nvPr/>
        </p:nvSpPr>
        <p:spPr>
          <a:xfrm>
            <a:off x="4995525" y="389826"/>
            <a:ext cx="5881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Strategic Entry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C5415-4211-F0F4-FD4D-CF048DCCE745}"/>
              </a:ext>
            </a:extLst>
          </p:cNvPr>
          <p:cNvSpPr txBox="1"/>
          <p:nvPr/>
        </p:nvSpPr>
        <p:spPr>
          <a:xfrm>
            <a:off x="413202" y="1865870"/>
            <a:ext cx="37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performing state for professional women across the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F75E6-9C01-73E3-2E82-68C81FB0BA79}"/>
              </a:ext>
            </a:extLst>
          </p:cNvPr>
          <p:cNvSpPr txBox="1"/>
          <p:nvPr/>
        </p:nvSpPr>
        <p:spPr>
          <a:xfrm>
            <a:off x="400844" y="3129282"/>
            <a:ext cx="373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employment rates for women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CB5E2-C763-7D01-6516-159525A02B28}"/>
              </a:ext>
            </a:extLst>
          </p:cNvPr>
          <p:cNvSpPr txBox="1"/>
          <p:nvPr/>
        </p:nvSpPr>
        <p:spPr>
          <a:xfrm>
            <a:off x="400844" y="3914895"/>
            <a:ext cx="373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Closest time-zone to the UK to facilitate operations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1975C-47AA-6C27-1E09-F6677A7731D9}"/>
              </a:ext>
            </a:extLst>
          </p:cNvPr>
          <p:cNvSpPr/>
          <p:nvPr/>
        </p:nvSpPr>
        <p:spPr>
          <a:xfrm>
            <a:off x="5145936" y="1810266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1 – Information Gathering and Preparation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D8FBC3-2535-EA4E-086C-F13E95FAD7DF}"/>
              </a:ext>
            </a:extLst>
          </p:cNvPr>
          <p:cNvSpPr/>
          <p:nvPr/>
        </p:nvSpPr>
        <p:spPr>
          <a:xfrm>
            <a:off x="5145936" y="2618167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2 – Marketing and Membership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993EC5-082D-7C2F-3FD3-EEEF13CF3DFE}"/>
              </a:ext>
            </a:extLst>
          </p:cNvPr>
          <p:cNvSpPr/>
          <p:nvPr/>
        </p:nvSpPr>
        <p:spPr>
          <a:xfrm>
            <a:off x="5145936" y="3427694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3 – Partnerships, Networking and Funding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E1B3D4-9447-ED1E-1143-EEC1EC178334}"/>
              </a:ext>
            </a:extLst>
          </p:cNvPr>
          <p:cNvSpPr/>
          <p:nvPr/>
        </p:nvSpPr>
        <p:spPr>
          <a:xfrm>
            <a:off x="5145935" y="4250684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4 – The Agile Approach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D2FF12-50F2-2098-7676-8A5A0CACAF65}"/>
              </a:ext>
            </a:extLst>
          </p:cNvPr>
          <p:cNvSpPr/>
          <p:nvPr/>
        </p:nvSpPr>
        <p:spPr>
          <a:xfrm>
            <a:off x="5145935" y="5070604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5 – Expansion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606A8-21FF-B91E-4C84-62D69EDD8CA7}"/>
              </a:ext>
            </a:extLst>
          </p:cNvPr>
          <p:cNvSpPr/>
          <p:nvPr/>
        </p:nvSpPr>
        <p:spPr>
          <a:xfrm>
            <a:off x="-11745424" y="1572896"/>
            <a:ext cx="11258809" cy="4783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C7179B-979C-91D9-EB14-5CB29F4BDD11}"/>
              </a:ext>
            </a:extLst>
          </p:cNvPr>
          <p:cNvCxnSpPr>
            <a:cxnSpLocks/>
          </p:cNvCxnSpPr>
          <p:nvPr/>
        </p:nvCxnSpPr>
        <p:spPr>
          <a:xfrm>
            <a:off x="5621154" y="2168612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3384D24-EC95-26F4-30D4-0C98183276BF}"/>
              </a:ext>
            </a:extLst>
          </p:cNvPr>
          <p:cNvCxnSpPr>
            <a:cxnSpLocks/>
          </p:cNvCxnSpPr>
          <p:nvPr/>
        </p:nvCxnSpPr>
        <p:spPr>
          <a:xfrm>
            <a:off x="5621154" y="2976513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60659F8-3359-03BE-2C19-1C8EDEA3AF88}"/>
              </a:ext>
            </a:extLst>
          </p:cNvPr>
          <p:cNvCxnSpPr>
            <a:cxnSpLocks/>
          </p:cNvCxnSpPr>
          <p:nvPr/>
        </p:nvCxnSpPr>
        <p:spPr>
          <a:xfrm>
            <a:off x="5621154" y="3786040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897313-A000-AD3B-1E9B-320720628A59}"/>
              </a:ext>
            </a:extLst>
          </p:cNvPr>
          <p:cNvCxnSpPr>
            <a:cxnSpLocks/>
          </p:cNvCxnSpPr>
          <p:nvPr/>
        </p:nvCxnSpPr>
        <p:spPr>
          <a:xfrm>
            <a:off x="5621154" y="4609030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map of the united states&#10;&#10;Description automatically generated">
            <a:extLst>
              <a:ext uri="{FF2B5EF4-FFF2-40B4-BE49-F238E27FC236}">
                <a16:creationId xmlns:a16="http://schemas.microsoft.com/office/drawing/2014/main" id="{8B3C6943-0E77-2255-EC89-15D2511BD4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52462847" y="6949210"/>
            <a:ext cx="69125247" cy="53572061"/>
          </a:xfrm>
          <a:prstGeom prst="rect">
            <a:avLst/>
          </a:prstGeom>
        </p:spPr>
      </p:pic>
      <p:sp>
        <p:nvSpPr>
          <p:cNvPr id="9" name="Rectangle 8" descr="Warning">
            <a:extLst>
              <a:ext uri="{FF2B5EF4-FFF2-40B4-BE49-F238E27FC236}">
                <a16:creationId xmlns:a16="http://schemas.microsoft.com/office/drawing/2014/main" id="{7B5BF5A1-C837-8556-0765-75E73FEE4EE3}"/>
              </a:ext>
            </a:extLst>
          </p:cNvPr>
          <p:cNvSpPr/>
          <p:nvPr/>
        </p:nvSpPr>
        <p:spPr>
          <a:xfrm>
            <a:off x="-4141072" y="1885898"/>
            <a:ext cx="1281656" cy="1281656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0" name="Rectangle 9" descr="Checkmark">
            <a:extLst>
              <a:ext uri="{FF2B5EF4-FFF2-40B4-BE49-F238E27FC236}">
                <a16:creationId xmlns:a16="http://schemas.microsoft.com/office/drawing/2014/main" id="{87AA16CD-89D6-FC6C-35E2-DF3BBB2F99EA}"/>
              </a:ext>
            </a:extLst>
          </p:cNvPr>
          <p:cNvSpPr/>
          <p:nvPr/>
        </p:nvSpPr>
        <p:spPr>
          <a:xfrm>
            <a:off x="-2239239" y="1885898"/>
            <a:ext cx="1281656" cy="1281656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974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24E87-D236-CFB0-A984-A0AEBF2ADEA7}"/>
              </a:ext>
            </a:extLst>
          </p:cNvPr>
          <p:cNvSpPr/>
          <p:nvPr/>
        </p:nvSpPr>
        <p:spPr>
          <a:xfrm>
            <a:off x="2013557" y="0"/>
            <a:ext cx="10178443" cy="6858000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970CD-CF7F-A9D2-929F-4742BE75B1BB}"/>
              </a:ext>
            </a:extLst>
          </p:cNvPr>
          <p:cNvSpPr/>
          <p:nvPr/>
        </p:nvSpPr>
        <p:spPr>
          <a:xfrm>
            <a:off x="-216999" y="-239486"/>
            <a:ext cx="11946965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E57DF-EF8B-55E6-5048-D0C208FDBD6F}"/>
              </a:ext>
            </a:extLst>
          </p:cNvPr>
          <p:cNvSpPr/>
          <p:nvPr/>
        </p:nvSpPr>
        <p:spPr>
          <a:xfrm>
            <a:off x="-369398" y="-391886"/>
            <a:ext cx="11723198" cy="72498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DE040D7-734C-4EFE-9F52-3BDC4D84A22B}"/>
              </a:ext>
            </a:extLst>
          </p:cNvPr>
          <p:cNvSpPr txBox="1">
            <a:spLocks/>
          </p:cNvSpPr>
          <p:nvPr/>
        </p:nvSpPr>
        <p:spPr>
          <a:xfrm>
            <a:off x="-4996746" y="436284"/>
            <a:ext cx="304018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New York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574514-0911-40EB-D5D6-700A466B27EA}"/>
              </a:ext>
            </a:extLst>
          </p:cNvPr>
          <p:cNvSpPr txBox="1">
            <a:spLocks/>
          </p:cNvSpPr>
          <p:nvPr/>
        </p:nvSpPr>
        <p:spPr>
          <a:xfrm>
            <a:off x="20272174" y="1099066"/>
            <a:ext cx="5881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Strategic Entry Plan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C5415-4211-F0F4-FD4D-CF048DCCE745}"/>
              </a:ext>
            </a:extLst>
          </p:cNvPr>
          <p:cNvSpPr txBox="1"/>
          <p:nvPr/>
        </p:nvSpPr>
        <p:spPr>
          <a:xfrm>
            <a:off x="-4932660" y="2070812"/>
            <a:ext cx="3787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Top performing state for professional women across the board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8F75E6-9C01-73E3-2E82-68C81FB0BA79}"/>
              </a:ext>
            </a:extLst>
          </p:cNvPr>
          <p:cNvSpPr txBox="1"/>
          <p:nvPr/>
        </p:nvSpPr>
        <p:spPr>
          <a:xfrm>
            <a:off x="-5114846" y="3521168"/>
            <a:ext cx="373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 employment rates for women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BCB5E2-C763-7D01-6516-159525A02B28}"/>
              </a:ext>
            </a:extLst>
          </p:cNvPr>
          <p:cNvSpPr txBox="1"/>
          <p:nvPr/>
        </p:nvSpPr>
        <p:spPr>
          <a:xfrm>
            <a:off x="-5345988" y="4532956"/>
            <a:ext cx="373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Closest time-zone to the UK to facilitate operations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E886C4B-9C1B-A83F-55D5-245FBB21C76F}"/>
              </a:ext>
            </a:extLst>
          </p:cNvPr>
          <p:cNvSpPr txBox="1">
            <a:spLocks/>
          </p:cNvSpPr>
          <p:nvPr/>
        </p:nvSpPr>
        <p:spPr>
          <a:xfrm>
            <a:off x="751797" y="388184"/>
            <a:ext cx="7100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Legal Barriers to Entry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AB15E-4836-B0C9-1753-3D2EC7A2398E}"/>
              </a:ext>
            </a:extLst>
          </p:cNvPr>
          <p:cNvSpPr/>
          <p:nvPr/>
        </p:nvSpPr>
        <p:spPr>
          <a:xfrm>
            <a:off x="-1494326" y="1572896"/>
            <a:ext cx="11830524" cy="4783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 descr="Warning">
            <a:extLst>
              <a:ext uri="{FF2B5EF4-FFF2-40B4-BE49-F238E27FC236}">
                <a16:creationId xmlns:a16="http://schemas.microsoft.com/office/drawing/2014/main" id="{D194285B-7672-6F75-C631-4837A388E307}"/>
              </a:ext>
            </a:extLst>
          </p:cNvPr>
          <p:cNvSpPr/>
          <p:nvPr/>
        </p:nvSpPr>
        <p:spPr>
          <a:xfrm>
            <a:off x="1720686" y="2219783"/>
            <a:ext cx="1281656" cy="128165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670888-CA5A-E76D-EFF4-763CFEAF40C6}"/>
              </a:ext>
            </a:extLst>
          </p:cNvPr>
          <p:cNvGrpSpPr/>
          <p:nvPr/>
        </p:nvGrpSpPr>
        <p:grpSpPr>
          <a:xfrm>
            <a:off x="530576" y="3623667"/>
            <a:ext cx="3661875" cy="549281"/>
            <a:chOff x="257" y="2179734"/>
            <a:chExt cx="3661875" cy="54928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8DE83-8C4F-A413-358F-D728803DAA0A}"/>
                </a:ext>
              </a:extLst>
            </p:cNvPr>
            <p:cNvSpPr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FBC76F-C295-E5D6-C6C4-B58EC9008977}"/>
                </a:ext>
              </a:extLst>
            </p:cNvPr>
            <p:cNvSpPr txBox="1"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Challenges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8B826-CBDC-5EF9-30C5-47C9C41D6214}"/>
              </a:ext>
            </a:extLst>
          </p:cNvPr>
          <p:cNvGrpSpPr/>
          <p:nvPr/>
        </p:nvGrpSpPr>
        <p:grpSpPr>
          <a:xfrm>
            <a:off x="530576" y="4229798"/>
            <a:ext cx="3661875" cy="832483"/>
            <a:chOff x="257" y="2785865"/>
            <a:chExt cx="3661875" cy="8324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559F90-F157-E050-DBB8-C163C1AC4F6B}"/>
                </a:ext>
              </a:extLst>
            </p:cNvPr>
            <p:cNvSpPr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07DEAC-0BA7-B904-A205-9ED3AFC4325E}"/>
                </a:ext>
              </a:extLst>
            </p:cNvPr>
            <p:cNvSpPr txBox="1"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Intellectual property protection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Data privacy compliance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Contractual disputes</a:t>
              </a:r>
              <a:endParaRPr lang="en-GB" sz="1700" kern="1200">
                <a:latin typeface="Questrial" pitchFamily="2" charset="0"/>
              </a:endParaRPr>
            </a:p>
          </p:txBody>
        </p:sp>
      </p:grpSp>
      <p:sp>
        <p:nvSpPr>
          <p:cNvPr id="34" name="Rectangle 33" descr="Checkmark">
            <a:extLst>
              <a:ext uri="{FF2B5EF4-FFF2-40B4-BE49-F238E27FC236}">
                <a16:creationId xmlns:a16="http://schemas.microsoft.com/office/drawing/2014/main" id="{80C51DFA-A9AE-65CA-C3D4-820BC51E8C81}"/>
              </a:ext>
            </a:extLst>
          </p:cNvPr>
          <p:cNvSpPr/>
          <p:nvPr/>
        </p:nvSpPr>
        <p:spPr>
          <a:xfrm>
            <a:off x="6943911" y="2217253"/>
            <a:ext cx="1281656" cy="128165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EDB006-5A1D-2D1E-9C1B-B3BFA6DA4807}"/>
              </a:ext>
            </a:extLst>
          </p:cNvPr>
          <p:cNvGrpSpPr/>
          <p:nvPr/>
        </p:nvGrpSpPr>
        <p:grpSpPr>
          <a:xfrm>
            <a:off x="5753802" y="3621137"/>
            <a:ext cx="3661875" cy="549281"/>
            <a:chOff x="5223483" y="2177204"/>
            <a:chExt cx="3661875" cy="549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FFCC62-E245-F5A1-0B18-35B78474D5CA}"/>
                </a:ext>
              </a:extLst>
            </p:cNvPr>
            <p:cNvSpPr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0BF1C3-9CEC-5ED6-BDD2-F906F1DE5B3A}"/>
                </a:ext>
              </a:extLst>
            </p:cNvPr>
            <p:cNvSpPr txBox="1"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Mitigation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C6C690-241B-1320-E060-67614453BBD4}"/>
              </a:ext>
            </a:extLst>
          </p:cNvPr>
          <p:cNvGrpSpPr/>
          <p:nvPr/>
        </p:nvGrpSpPr>
        <p:grpSpPr>
          <a:xfrm>
            <a:off x="4833279" y="4222207"/>
            <a:ext cx="5502919" cy="842604"/>
            <a:chOff x="4302960" y="2778274"/>
            <a:chExt cx="5502919" cy="84260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6336D5-29C9-7D01-C279-B2D8CC78DF01}"/>
                </a:ext>
              </a:extLst>
            </p:cNvPr>
            <p:cNvSpPr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9BAA2C-5082-D014-AB6C-0E04B86034BC}"/>
                </a:ext>
              </a:extLst>
            </p:cNvPr>
            <p:cNvSpPr txBox="1"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Register and enforce IP rights globally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Implement robust data privacy policies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Standardise contracts with regular legal reviews</a:t>
              </a:r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517D65C-871D-CC98-A044-7B5E6E31BF16}"/>
              </a:ext>
            </a:extLst>
          </p:cNvPr>
          <p:cNvSpPr/>
          <p:nvPr/>
        </p:nvSpPr>
        <p:spPr>
          <a:xfrm>
            <a:off x="13450653" y="2103524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1 – Information Gathering and Preparation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BF7EBB8-4A7A-34C9-CEE0-C430681B8830}"/>
              </a:ext>
            </a:extLst>
          </p:cNvPr>
          <p:cNvSpPr/>
          <p:nvPr/>
        </p:nvSpPr>
        <p:spPr>
          <a:xfrm>
            <a:off x="13450653" y="2911425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2 – Marketing and Membership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B40810-E6B3-7C17-83D7-9ED474D10854}"/>
              </a:ext>
            </a:extLst>
          </p:cNvPr>
          <p:cNvSpPr/>
          <p:nvPr/>
        </p:nvSpPr>
        <p:spPr>
          <a:xfrm>
            <a:off x="13450653" y="3720952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3 – Partnerships, Networking and Funding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B9968D9-BAA2-1D7D-2CAB-772EFF7EABB0}"/>
              </a:ext>
            </a:extLst>
          </p:cNvPr>
          <p:cNvSpPr/>
          <p:nvPr/>
        </p:nvSpPr>
        <p:spPr>
          <a:xfrm>
            <a:off x="13450652" y="4543942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4 – The Agile Approach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16B855C-BBD2-D17C-4C35-B51F1C1A0CFF}"/>
              </a:ext>
            </a:extLst>
          </p:cNvPr>
          <p:cNvSpPr/>
          <p:nvPr/>
        </p:nvSpPr>
        <p:spPr>
          <a:xfrm>
            <a:off x="13450652" y="5363862"/>
            <a:ext cx="5560541" cy="3583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>
                <a:solidFill>
                  <a:sysClr val="windowText" lastClr="000000"/>
                </a:solidFill>
              </a:rPr>
              <a:t>Phase 5 – Expansion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4DDEBF-3E1A-0124-8AEA-C8F31E293431}"/>
              </a:ext>
            </a:extLst>
          </p:cNvPr>
          <p:cNvCxnSpPr>
            <a:cxnSpLocks/>
          </p:cNvCxnSpPr>
          <p:nvPr/>
        </p:nvCxnSpPr>
        <p:spPr>
          <a:xfrm>
            <a:off x="12847864" y="2430821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F2930C-4D56-DC1B-2977-AD6383DF25E6}"/>
              </a:ext>
            </a:extLst>
          </p:cNvPr>
          <p:cNvCxnSpPr>
            <a:cxnSpLocks/>
          </p:cNvCxnSpPr>
          <p:nvPr/>
        </p:nvCxnSpPr>
        <p:spPr>
          <a:xfrm>
            <a:off x="12847864" y="3238722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CCD9D-6176-3A28-0548-C41E47361055}"/>
              </a:ext>
            </a:extLst>
          </p:cNvPr>
          <p:cNvCxnSpPr>
            <a:cxnSpLocks/>
          </p:cNvCxnSpPr>
          <p:nvPr/>
        </p:nvCxnSpPr>
        <p:spPr>
          <a:xfrm>
            <a:off x="12847864" y="4048249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F2A72FF-D220-A2C7-3D9F-701C1CF6F226}"/>
              </a:ext>
            </a:extLst>
          </p:cNvPr>
          <p:cNvCxnSpPr>
            <a:cxnSpLocks/>
          </p:cNvCxnSpPr>
          <p:nvPr/>
        </p:nvCxnSpPr>
        <p:spPr>
          <a:xfrm>
            <a:off x="12847864" y="4871239"/>
            <a:ext cx="0" cy="382083"/>
          </a:xfrm>
          <a:prstGeom prst="straightConnector1">
            <a:avLst/>
          </a:prstGeom>
          <a:ln w="41275">
            <a:solidFill>
              <a:schemeClr val="bg2">
                <a:lumMod val="10000"/>
              </a:schemeClr>
            </a:solidFill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978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24E87-D236-CFB0-A984-A0AEBF2ADEA7}"/>
              </a:ext>
            </a:extLst>
          </p:cNvPr>
          <p:cNvSpPr/>
          <p:nvPr/>
        </p:nvSpPr>
        <p:spPr>
          <a:xfrm>
            <a:off x="2013557" y="0"/>
            <a:ext cx="10178443" cy="6858000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970CD-CF7F-A9D2-929F-4742BE75B1BB}"/>
              </a:ext>
            </a:extLst>
          </p:cNvPr>
          <p:cNvSpPr/>
          <p:nvPr/>
        </p:nvSpPr>
        <p:spPr>
          <a:xfrm>
            <a:off x="-216999" y="-239486"/>
            <a:ext cx="11946965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E57DF-EF8B-55E6-5048-D0C208FDBD6F}"/>
              </a:ext>
            </a:extLst>
          </p:cNvPr>
          <p:cNvSpPr/>
          <p:nvPr/>
        </p:nvSpPr>
        <p:spPr>
          <a:xfrm>
            <a:off x="-369398" y="-391886"/>
            <a:ext cx="11723198" cy="72498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574514-0911-40EB-D5D6-700A466B27EA}"/>
              </a:ext>
            </a:extLst>
          </p:cNvPr>
          <p:cNvSpPr txBox="1">
            <a:spLocks/>
          </p:cNvSpPr>
          <p:nvPr/>
        </p:nvSpPr>
        <p:spPr>
          <a:xfrm>
            <a:off x="20272174" y="1099066"/>
            <a:ext cx="5881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Strategic Entry Plan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E886C4B-9C1B-A83F-55D5-245FBB21C76F}"/>
              </a:ext>
            </a:extLst>
          </p:cNvPr>
          <p:cNvSpPr txBox="1">
            <a:spLocks/>
          </p:cNvSpPr>
          <p:nvPr/>
        </p:nvSpPr>
        <p:spPr>
          <a:xfrm>
            <a:off x="-8043860" y="247333"/>
            <a:ext cx="7100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Legal Barriers to Entry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AB15E-4836-B0C9-1753-3D2EC7A2398E}"/>
              </a:ext>
            </a:extLst>
          </p:cNvPr>
          <p:cNvSpPr/>
          <p:nvPr/>
        </p:nvSpPr>
        <p:spPr>
          <a:xfrm>
            <a:off x="-1375243" y="1572896"/>
            <a:ext cx="11830524" cy="4783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 descr="Warning">
            <a:extLst>
              <a:ext uri="{FF2B5EF4-FFF2-40B4-BE49-F238E27FC236}">
                <a16:creationId xmlns:a16="http://schemas.microsoft.com/office/drawing/2014/main" id="{D194285B-7672-6F75-C631-4837A388E307}"/>
              </a:ext>
            </a:extLst>
          </p:cNvPr>
          <p:cNvSpPr/>
          <p:nvPr/>
        </p:nvSpPr>
        <p:spPr>
          <a:xfrm>
            <a:off x="16501665" y="2202956"/>
            <a:ext cx="1281656" cy="128165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670888-CA5A-E76D-EFF4-763CFEAF40C6}"/>
              </a:ext>
            </a:extLst>
          </p:cNvPr>
          <p:cNvGrpSpPr/>
          <p:nvPr/>
        </p:nvGrpSpPr>
        <p:grpSpPr>
          <a:xfrm>
            <a:off x="15311555" y="3606840"/>
            <a:ext cx="3661875" cy="549281"/>
            <a:chOff x="257" y="2179734"/>
            <a:chExt cx="3661875" cy="54928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8DE83-8C4F-A413-358F-D728803DAA0A}"/>
                </a:ext>
              </a:extLst>
            </p:cNvPr>
            <p:cNvSpPr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FBC76F-C295-E5D6-C6C4-B58EC9008977}"/>
                </a:ext>
              </a:extLst>
            </p:cNvPr>
            <p:cNvSpPr txBox="1"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Challenges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8B826-CBDC-5EF9-30C5-47C9C41D6214}"/>
              </a:ext>
            </a:extLst>
          </p:cNvPr>
          <p:cNvGrpSpPr/>
          <p:nvPr/>
        </p:nvGrpSpPr>
        <p:grpSpPr>
          <a:xfrm>
            <a:off x="15311555" y="4212971"/>
            <a:ext cx="3661875" cy="832483"/>
            <a:chOff x="257" y="2785865"/>
            <a:chExt cx="3661875" cy="8324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559F90-F157-E050-DBB8-C163C1AC4F6B}"/>
                </a:ext>
              </a:extLst>
            </p:cNvPr>
            <p:cNvSpPr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07DEAC-0BA7-B904-A205-9ED3AFC4325E}"/>
                </a:ext>
              </a:extLst>
            </p:cNvPr>
            <p:cNvSpPr txBox="1"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Intellectual property protection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Data privacy compliance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Contractual disputes</a:t>
              </a:r>
              <a:endParaRPr lang="en-GB" sz="1700" kern="1200">
                <a:latin typeface="Questrial" pitchFamily="2" charset="0"/>
              </a:endParaRPr>
            </a:p>
          </p:txBody>
        </p:sp>
      </p:grpSp>
      <p:sp>
        <p:nvSpPr>
          <p:cNvPr id="34" name="Rectangle 33" descr="Checkmark">
            <a:extLst>
              <a:ext uri="{FF2B5EF4-FFF2-40B4-BE49-F238E27FC236}">
                <a16:creationId xmlns:a16="http://schemas.microsoft.com/office/drawing/2014/main" id="{80C51DFA-A9AE-65CA-C3D4-820BC51E8C81}"/>
              </a:ext>
            </a:extLst>
          </p:cNvPr>
          <p:cNvSpPr/>
          <p:nvPr/>
        </p:nvSpPr>
        <p:spPr>
          <a:xfrm>
            <a:off x="23340305" y="2080728"/>
            <a:ext cx="1281656" cy="128165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EDB006-5A1D-2D1E-9C1B-B3BFA6DA4807}"/>
              </a:ext>
            </a:extLst>
          </p:cNvPr>
          <p:cNvGrpSpPr/>
          <p:nvPr/>
        </p:nvGrpSpPr>
        <p:grpSpPr>
          <a:xfrm>
            <a:off x="22150196" y="3484612"/>
            <a:ext cx="3661875" cy="549281"/>
            <a:chOff x="5223483" y="2177204"/>
            <a:chExt cx="3661875" cy="549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FFCC62-E245-F5A1-0B18-35B78474D5CA}"/>
                </a:ext>
              </a:extLst>
            </p:cNvPr>
            <p:cNvSpPr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0BF1C3-9CEC-5ED6-BDD2-F906F1DE5B3A}"/>
                </a:ext>
              </a:extLst>
            </p:cNvPr>
            <p:cNvSpPr txBox="1"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Mitigation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C6C690-241B-1320-E060-67614453BBD4}"/>
              </a:ext>
            </a:extLst>
          </p:cNvPr>
          <p:cNvGrpSpPr/>
          <p:nvPr/>
        </p:nvGrpSpPr>
        <p:grpSpPr>
          <a:xfrm>
            <a:off x="21229673" y="4085682"/>
            <a:ext cx="5502919" cy="842604"/>
            <a:chOff x="4302960" y="2778274"/>
            <a:chExt cx="5502919" cy="84260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6336D5-29C9-7D01-C279-B2D8CC78DF01}"/>
                </a:ext>
              </a:extLst>
            </p:cNvPr>
            <p:cNvSpPr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9BAA2C-5082-D014-AB6C-0E04B86034BC}"/>
                </a:ext>
              </a:extLst>
            </p:cNvPr>
            <p:cNvSpPr txBox="1"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Register and enforce IP rights globally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Implement robust data privacy policies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Standardise contracts with regular legal reviews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1539D-5B33-4315-0176-152DDFD0AF47}"/>
              </a:ext>
            </a:extLst>
          </p:cNvPr>
          <p:cNvSpPr txBox="1">
            <a:spLocks/>
          </p:cNvSpPr>
          <p:nvPr/>
        </p:nvSpPr>
        <p:spPr>
          <a:xfrm>
            <a:off x="751797" y="388184"/>
            <a:ext cx="7100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Regulatory Barriers</a:t>
            </a:r>
          </a:p>
        </p:txBody>
      </p:sp>
      <p:sp>
        <p:nvSpPr>
          <p:cNvPr id="9" name="Rectangle 8" descr="Scales of Justice">
            <a:extLst>
              <a:ext uri="{FF2B5EF4-FFF2-40B4-BE49-F238E27FC236}">
                <a16:creationId xmlns:a16="http://schemas.microsoft.com/office/drawing/2014/main" id="{D42F35FA-CCA4-58DE-2CFF-93B90FEB7288}"/>
              </a:ext>
            </a:extLst>
          </p:cNvPr>
          <p:cNvSpPr/>
          <p:nvPr/>
        </p:nvSpPr>
        <p:spPr>
          <a:xfrm>
            <a:off x="2012237" y="2127019"/>
            <a:ext cx="1281656" cy="128165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E9A983-2D57-5078-34F8-8070F8FA1C6F}"/>
              </a:ext>
            </a:extLst>
          </p:cNvPr>
          <p:cNvGrpSpPr/>
          <p:nvPr/>
        </p:nvGrpSpPr>
        <p:grpSpPr>
          <a:xfrm>
            <a:off x="822127" y="3530903"/>
            <a:ext cx="3661875" cy="549281"/>
            <a:chOff x="257" y="2179734"/>
            <a:chExt cx="3661875" cy="54928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68E873-EFD4-BC44-1833-9AD3397E88F7}"/>
                </a:ext>
              </a:extLst>
            </p:cNvPr>
            <p:cNvSpPr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42704B-DE4C-60AC-1765-65E72BEA4216}"/>
                </a:ext>
              </a:extLst>
            </p:cNvPr>
            <p:cNvSpPr txBox="1"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Challenges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6E1187-0170-E1E3-67F0-50B01B1AECB1}"/>
              </a:ext>
            </a:extLst>
          </p:cNvPr>
          <p:cNvGrpSpPr/>
          <p:nvPr/>
        </p:nvGrpSpPr>
        <p:grpSpPr>
          <a:xfrm>
            <a:off x="822127" y="4137034"/>
            <a:ext cx="3661875" cy="832483"/>
            <a:chOff x="257" y="2785865"/>
            <a:chExt cx="3661875" cy="83248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3575E6F-70A1-AD53-BB7A-3E86C5AAC3CB}"/>
                </a:ext>
              </a:extLst>
            </p:cNvPr>
            <p:cNvSpPr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4E1FF-BFE5-F46B-FE18-54A353EAF6F0}"/>
                </a:ext>
              </a:extLst>
            </p:cNvPr>
            <p:cNvSpPr txBox="1"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Licensing/accreditation requirements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Compliance with employment laws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Complex tax regulations</a:t>
              </a:r>
            </a:p>
          </p:txBody>
        </p:sp>
      </p:grpSp>
      <p:sp>
        <p:nvSpPr>
          <p:cNvPr id="22" name="Rectangle 21" descr="Office Worker">
            <a:extLst>
              <a:ext uri="{FF2B5EF4-FFF2-40B4-BE49-F238E27FC236}">
                <a16:creationId xmlns:a16="http://schemas.microsoft.com/office/drawing/2014/main" id="{103507EA-9650-DE23-FCAC-544CE7E55AC4}"/>
              </a:ext>
            </a:extLst>
          </p:cNvPr>
          <p:cNvSpPr/>
          <p:nvPr/>
        </p:nvSpPr>
        <p:spPr>
          <a:xfrm>
            <a:off x="7235462" y="2124489"/>
            <a:ext cx="1281656" cy="128165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EB216-918B-E65A-6E81-527EA753906D}"/>
              </a:ext>
            </a:extLst>
          </p:cNvPr>
          <p:cNvGrpSpPr/>
          <p:nvPr/>
        </p:nvGrpSpPr>
        <p:grpSpPr>
          <a:xfrm>
            <a:off x="6045353" y="3528373"/>
            <a:ext cx="3661875" cy="549281"/>
            <a:chOff x="5223483" y="2177204"/>
            <a:chExt cx="3661875" cy="54928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A43942-5C2B-1A52-505D-4EFDE4E379F1}"/>
                </a:ext>
              </a:extLst>
            </p:cNvPr>
            <p:cNvSpPr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699E-FD77-CD21-BF86-58A4C2D6C000}"/>
                </a:ext>
              </a:extLst>
            </p:cNvPr>
            <p:cNvSpPr txBox="1"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Mitigation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99F419-6A18-2A54-C43F-71E7105E9A8F}"/>
              </a:ext>
            </a:extLst>
          </p:cNvPr>
          <p:cNvGrpSpPr/>
          <p:nvPr/>
        </p:nvGrpSpPr>
        <p:grpSpPr>
          <a:xfrm>
            <a:off x="5124830" y="4129443"/>
            <a:ext cx="5502919" cy="842604"/>
            <a:chOff x="4302960" y="2778274"/>
            <a:chExt cx="5502919" cy="8426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334487-9E77-7AF9-BB8F-27C38997E06C}"/>
                </a:ext>
              </a:extLst>
            </p:cNvPr>
            <p:cNvSpPr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4C99ED-D79B-177C-2D8E-79EB0918BA2D}"/>
                </a:ext>
              </a:extLst>
            </p:cNvPr>
            <p:cNvSpPr txBox="1"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Secure necessary licenses and accreditations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Tailor HR policies to local laws</a:t>
              </a:r>
              <a:endParaRPr lang="en-US" sz="1700" kern="1200">
                <a:ea typeface="+mn-lt"/>
                <a:cs typeface="+mn-lt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Optimise tax strategies with professional guidance</a:t>
              </a:r>
              <a:endParaRPr 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2809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8063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C24E87-D236-CFB0-A984-A0AEBF2ADEA7}"/>
              </a:ext>
            </a:extLst>
          </p:cNvPr>
          <p:cNvSpPr/>
          <p:nvPr/>
        </p:nvSpPr>
        <p:spPr>
          <a:xfrm>
            <a:off x="2013557" y="0"/>
            <a:ext cx="10178443" cy="6858000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970CD-CF7F-A9D2-929F-4742BE75B1BB}"/>
              </a:ext>
            </a:extLst>
          </p:cNvPr>
          <p:cNvSpPr/>
          <p:nvPr/>
        </p:nvSpPr>
        <p:spPr>
          <a:xfrm>
            <a:off x="1240625" y="-195943"/>
            <a:ext cx="11946965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E57DF-EF8B-55E6-5048-D0C208FDBD6F}"/>
              </a:ext>
            </a:extLst>
          </p:cNvPr>
          <p:cNvSpPr/>
          <p:nvPr/>
        </p:nvSpPr>
        <p:spPr>
          <a:xfrm>
            <a:off x="1736719" y="-239486"/>
            <a:ext cx="11723198" cy="7249886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A574514-0911-40EB-D5D6-700A466B27EA}"/>
              </a:ext>
            </a:extLst>
          </p:cNvPr>
          <p:cNvSpPr txBox="1">
            <a:spLocks/>
          </p:cNvSpPr>
          <p:nvPr/>
        </p:nvSpPr>
        <p:spPr>
          <a:xfrm>
            <a:off x="20272174" y="1099066"/>
            <a:ext cx="588102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Strategic Entry Plan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EE886C4B-9C1B-A83F-55D5-245FBB21C76F}"/>
              </a:ext>
            </a:extLst>
          </p:cNvPr>
          <p:cNvSpPr txBox="1">
            <a:spLocks/>
          </p:cNvSpPr>
          <p:nvPr/>
        </p:nvSpPr>
        <p:spPr>
          <a:xfrm>
            <a:off x="-8043860" y="247333"/>
            <a:ext cx="7100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/>
              <a:t>Legal Barriers to Entry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4AB15E-4836-B0C9-1753-3D2EC7A2398E}"/>
              </a:ext>
            </a:extLst>
          </p:cNvPr>
          <p:cNvSpPr/>
          <p:nvPr/>
        </p:nvSpPr>
        <p:spPr>
          <a:xfrm>
            <a:off x="2478198" y="1616296"/>
            <a:ext cx="11830524" cy="47834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 descr="Warning">
            <a:extLst>
              <a:ext uri="{FF2B5EF4-FFF2-40B4-BE49-F238E27FC236}">
                <a16:creationId xmlns:a16="http://schemas.microsoft.com/office/drawing/2014/main" id="{D194285B-7672-6F75-C631-4837A388E307}"/>
              </a:ext>
            </a:extLst>
          </p:cNvPr>
          <p:cNvSpPr/>
          <p:nvPr/>
        </p:nvSpPr>
        <p:spPr>
          <a:xfrm>
            <a:off x="16501665" y="2202956"/>
            <a:ext cx="1281656" cy="1281656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670888-CA5A-E76D-EFF4-763CFEAF40C6}"/>
              </a:ext>
            </a:extLst>
          </p:cNvPr>
          <p:cNvGrpSpPr/>
          <p:nvPr/>
        </p:nvGrpSpPr>
        <p:grpSpPr>
          <a:xfrm>
            <a:off x="15311555" y="3606840"/>
            <a:ext cx="3661875" cy="549281"/>
            <a:chOff x="257" y="2179734"/>
            <a:chExt cx="3661875" cy="54928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6C8DE83-8C4F-A413-358F-D728803DAA0A}"/>
                </a:ext>
              </a:extLst>
            </p:cNvPr>
            <p:cNvSpPr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DFBC76F-C295-E5D6-C6C4-B58EC9008977}"/>
                </a:ext>
              </a:extLst>
            </p:cNvPr>
            <p:cNvSpPr txBox="1"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Challenges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48B826-CBDC-5EF9-30C5-47C9C41D6214}"/>
              </a:ext>
            </a:extLst>
          </p:cNvPr>
          <p:cNvGrpSpPr/>
          <p:nvPr/>
        </p:nvGrpSpPr>
        <p:grpSpPr>
          <a:xfrm>
            <a:off x="15311555" y="4212971"/>
            <a:ext cx="3661875" cy="832483"/>
            <a:chOff x="257" y="2785865"/>
            <a:chExt cx="3661875" cy="832483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559F90-F157-E050-DBB8-C163C1AC4F6B}"/>
                </a:ext>
              </a:extLst>
            </p:cNvPr>
            <p:cNvSpPr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F07DEAC-0BA7-B904-A205-9ED3AFC4325E}"/>
                </a:ext>
              </a:extLst>
            </p:cNvPr>
            <p:cNvSpPr txBox="1"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Intellectual property protection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Data privacy compliance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  <a:ea typeface="+mn-lt"/>
                  <a:cs typeface="+mn-lt"/>
                </a:rPr>
                <a:t>Contractual disputes</a:t>
              </a:r>
              <a:endParaRPr lang="en-GB" sz="1700" kern="1200">
                <a:latin typeface="Questrial" pitchFamily="2" charset="0"/>
              </a:endParaRPr>
            </a:p>
          </p:txBody>
        </p:sp>
      </p:grpSp>
      <p:sp>
        <p:nvSpPr>
          <p:cNvPr id="34" name="Rectangle 33" descr="Checkmark">
            <a:extLst>
              <a:ext uri="{FF2B5EF4-FFF2-40B4-BE49-F238E27FC236}">
                <a16:creationId xmlns:a16="http://schemas.microsoft.com/office/drawing/2014/main" id="{80C51DFA-A9AE-65CA-C3D4-820BC51E8C81}"/>
              </a:ext>
            </a:extLst>
          </p:cNvPr>
          <p:cNvSpPr/>
          <p:nvPr/>
        </p:nvSpPr>
        <p:spPr>
          <a:xfrm>
            <a:off x="23340305" y="2080728"/>
            <a:ext cx="1281656" cy="1281656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4EDB006-5A1D-2D1E-9C1B-B3BFA6DA4807}"/>
              </a:ext>
            </a:extLst>
          </p:cNvPr>
          <p:cNvGrpSpPr/>
          <p:nvPr/>
        </p:nvGrpSpPr>
        <p:grpSpPr>
          <a:xfrm>
            <a:off x="22150196" y="3484612"/>
            <a:ext cx="3661875" cy="549281"/>
            <a:chOff x="5223483" y="2177204"/>
            <a:chExt cx="3661875" cy="54928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FFCC62-E245-F5A1-0B18-35B78474D5CA}"/>
                </a:ext>
              </a:extLst>
            </p:cNvPr>
            <p:cNvSpPr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0BF1C3-9CEC-5ED6-BDD2-F906F1DE5B3A}"/>
                </a:ext>
              </a:extLst>
            </p:cNvPr>
            <p:cNvSpPr txBox="1"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Mitigation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0C6C690-241B-1320-E060-67614453BBD4}"/>
              </a:ext>
            </a:extLst>
          </p:cNvPr>
          <p:cNvGrpSpPr/>
          <p:nvPr/>
        </p:nvGrpSpPr>
        <p:grpSpPr>
          <a:xfrm>
            <a:off x="21229673" y="4085682"/>
            <a:ext cx="5502919" cy="842604"/>
            <a:chOff x="4302960" y="2778274"/>
            <a:chExt cx="5502919" cy="84260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6336D5-29C9-7D01-C279-B2D8CC78DF01}"/>
                </a:ext>
              </a:extLst>
            </p:cNvPr>
            <p:cNvSpPr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39BAA2C-5082-D014-AB6C-0E04B86034BC}"/>
                </a:ext>
              </a:extLst>
            </p:cNvPr>
            <p:cNvSpPr txBox="1"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Register and enforce IP rights globally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Implement robust data privacy policies 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latin typeface="Questrial" pitchFamily="2" charset="0"/>
                </a:rPr>
                <a:t>Standardise contracts with regular legal reviews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21539D-5B33-4315-0176-152DDFD0AF47}"/>
              </a:ext>
            </a:extLst>
          </p:cNvPr>
          <p:cNvSpPr txBox="1">
            <a:spLocks/>
          </p:cNvSpPr>
          <p:nvPr/>
        </p:nvSpPr>
        <p:spPr>
          <a:xfrm>
            <a:off x="4711259" y="288487"/>
            <a:ext cx="71001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b="1"/>
              <a:t>Small Business Export Programs</a:t>
            </a:r>
          </a:p>
        </p:txBody>
      </p:sp>
      <p:sp>
        <p:nvSpPr>
          <p:cNvPr id="9" name="Rectangle 8" descr="Scales of Justice">
            <a:extLst>
              <a:ext uri="{FF2B5EF4-FFF2-40B4-BE49-F238E27FC236}">
                <a16:creationId xmlns:a16="http://schemas.microsoft.com/office/drawing/2014/main" id="{D42F35FA-CCA4-58DE-2CFF-93B90FEB7288}"/>
              </a:ext>
            </a:extLst>
          </p:cNvPr>
          <p:cNvSpPr/>
          <p:nvPr/>
        </p:nvSpPr>
        <p:spPr>
          <a:xfrm>
            <a:off x="15495686" y="1799817"/>
            <a:ext cx="1281656" cy="1281656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E9A983-2D57-5078-34F8-8070F8FA1C6F}"/>
              </a:ext>
            </a:extLst>
          </p:cNvPr>
          <p:cNvGrpSpPr/>
          <p:nvPr/>
        </p:nvGrpSpPr>
        <p:grpSpPr>
          <a:xfrm>
            <a:off x="14305576" y="3203701"/>
            <a:ext cx="3661875" cy="549281"/>
            <a:chOff x="257" y="2179734"/>
            <a:chExt cx="3661875" cy="54928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68E873-EFD4-BC44-1833-9AD3397E88F7}"/>
                </a:ext>
              </a:extLst>
            </p:cNvPr>
            <p:cNvSpPr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B42704B-DE4C-60AC-1765-65E72BEA4216}"/>
                </a:ext>
              </a:extLst>
            </p:cNvPr>
            <p:cNvSpPr txBox="1"/>
            <p:nvPr/>
          </p:nvSpPr>
          <p:spPr>
            <a:xfrm>
              <a:off x="257" y="217973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Challenges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46E1187-0170-E1E3-67F0-50B01B1AECB1}"/>
              </a:ext>
            </a:extLst>
          </p:cNvPr>
          <p:cNvGrpSpPr/>
          <p:nvPr/>
        </p:nvGrpSpPr>
        <p:grpSpPr>
          <a:xfrm>
            <a:off x="14305576" y="3809832"/>
            <a:ext cx="3661875" cy="832483"/>
            <a:chOff x="257" y="2785865"/>
            <a:chExt cx="3661875" cy="83248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3575E6F-70A1-AD53-BB7A-3E86C5AAC3CB}"/>
                </a:ext>
              </a:extLst>
            </p:cNvPr>
            <p:cNvSpPr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4E1FF-BFE5-F46B-FE18-54A353EAF6F0}"/>
                </a:ext>
              </a:extLst>
            </p:cNvPr>
            <p:cNvSpPr txBox="1"/>
            <p:nvPr/>
          </p:nvSpPr>
          <p:spPr>
            <a:xfrm>
              <a:off x="257" y="2785865"/>
              <a:ext cx="3661875" cy="8324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Licensing/accreditation requirements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Compliance with employment laws</a:t>
              </a: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kern="1200"/>
                <a:t>Complex tax regulations</a:t>
              </a:r>
            </a:p>
          </p:txBody>
        </p:sp>
      </p:grpSp>
      <p:sp>
        <p:nvSpPr>
          <p:cNvPr id="22" name="Rectangle 21" descr="Office Worker">
            <a:extLst>
              <a:ext uri="{FF2B5EF4-FFF2-40B4-BE49-F238E27FC236}">
                <a16:creationId xmlns:a16="http://schemas.microsoft.com/office/drawing/2014/main" id="{103507EA-9650-DE23-FCAC-544CE7E55AC4}"/>
              </a:ext>
            </a:extLst>
          </p:cNvPr>
          <p:cNvSpPr/>
          <p:nvPr/>
        </p:nvSpPr>
        <p:spPr>
          <a:xfrm>
            <a:off x="20718911" y="1797287"/>
            <a:ext cx="1281656" cy="1281656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EEB216-918B-E65A-6E81-527EA753906D}"/>
              </a:ext>
            </a:extLst>
          </p:cNvPr>
          <p:cNvGrpSpPr/>
          <p:nvPr/>
        </p:nvGrpSpPr>
        <p:grpSpPr>
          <a:xfrm>
            <a:off x="19528802" y="3201171"/>
            <a:ext cx="3661875" cy="549281"/>
            <a:chOff x="5223483" y="2177204"/>
            <a:chExt cx="3661875" cy="54928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A43942-5C2B-1A52-505D-4EFDE4E379F1}"/>
                </a:ext>
              </a:extLst>
            </p:cNvPr>
            <p:cNvSpPr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05699E-FD77-CD21-BF86-58A4C2D6C000}"/>
                </a:ext>
              </a:extLst>
            </p:cNvPr>
            <p:cNvSpPr txBox="1"/>
            <p:nvPr/>
          </p:nvSpPr>
          <p:spPr>
            <a:xfrm>
              <a:off x="5223483" y="2177204"/>
              <a:ext cx="3661875" cy="5492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GB" sz="3600" b="1" i="0" kern="1200">
                  <a:latin typeface="Questrial" pitchFamily="2" charset="0"/>
                </a:rPr>
                <a:t>Mitigation</a:t>
              </a:r>
              <a:endParaRPr lang="en-GB" sz="3600" i="0" kern="1200">
                <a:latin typeface="Questrial" pitchFamily="2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99F419-6A18-2A54-C43F-71E7105E9A8F}"/>
              </a:ext>
            </a:extLst>
          </p:cNvPr>
          <p:cNvGrpSpPr/>
          <p:nvPr/>
        </p:nvGrpSpPr>
        <p:grpSpPr>
          <a:xfrm>
            <a:off x="18608279" y="3802241"/>
            <a:ext cx="5502919" cy="842604"/>
            <a:chOff x="4302960" y="2778274"/>
            <a:chExt cx="5502919" cy="84260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0334487-9E77-7AF9-BB8F-27C38997E06C}"/>
                </a:ext>
              </a:extLst>
            </p:cNvPr>
            <p:cNvSpPr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E4C99ED-D79B-177C-2D8E-79EB0918BA2D}"/>
                </a:ext>
              </a:extLst>
            </p:cNvPr>
            <p:cNvSpPr txBox="1"/>
            <p:nvPr/>
          </p:nvSpPr>
          <p:spPr>
            <a:xfrm>
              <a:off x="4302960" y="2778274"/>
              <a:ext cx="5502919" cy="8426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Secure necessary licenses and accreditations</a:t>
              </a:r>
              <a:endParaRPr lang="en-GB" sz="1700" kern="1200">
                <a:latin typeface="Questrial" pitchFamily="2" charset="0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Tailor HR policies to local laws</a:t>
              </a:r>
              <a:endParaRPr lang="en-US" sz="1700" kern="1200">
                <a:ea typeface="+mn-lt"/>
                <a:cs typeface="+mn-lt"/>
              </a:endParaRPr>
            </a:p>
            <a:p>
              <a:pPr marL="0" lvl="0" indent="0" algn="ctr" defTabSz="7556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700" kern="1200">
                  <a:ea typeface="+mn-lt"/>
                  <a:cs typeface="+mn-lt"/>
                </a:rPr>
                <a:t>Optimise tax strategies with professional guidance</a:t>
              </a:r>
              <a:endParaRPr lang="en-US" sz="1700" kern="12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DED5387-5D62-D9EA-15F5-D7A54123BC45}"/>
              </a:ext>
            </a:extLst>
          </p:cNvPr>
          <p:cNvSpPr txBox="1"/>
          <p:nvPr/>
        </p:nvSpPr>
        <p:spPr>
          <a:xfrm>
            <a:off x="2837497" y="1965973"/>
            <a:ext cx="41919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err="1"/>
              <a:t>SelectUSA</a:t>
            </a:r>
            <a:endParaRPr lang="en-US" sz="1600" b="1"/>
          </a:p>
          <a:p>
            <a:endParaRPr lang="en-US" sz="1600"/>
          </a:p>
          <a:p>
            <a:r>
              <a:rPr lang="en-US" sz="1600"/>
              <a:t>• Comprehensive resources for UK businesses looking to invest in the US</a:t>
            </a:r>
          </a:p>
          <a:p>
            <a:endParaRPr lang="en-US" sz="1600"/>
          </a:p>
          <a:p>
            <a:r>
              <a:rPr lang="en-US" sz="1600"/>
              <a:t>• Assistance with regulatory requirements</a:t>
            </a:r>
          </a:p>
          <a:p>
            <a:endParaRPr lang="en-US" sz="1600"/>
          </a:p>
          <a:p>
            <a:r>
              <a:rPr lang="en-US" sz="1600"/>
              <a:t>• Insights on how to set up operations</a:t>
            </a:r>
          </a:p>
          <a:p>
            <a:endParaRPr lang="en-US" sz="1600"/>
          </a:p>
          <a:p>
            <a:r>
              <a:rPr lang="en-US" sz="1600"/>
              <a:t>• Networking opportunities through their events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3C8D48-EBB8-3453-4229-63EEB81411D1}"/>
              </a:ext>
            </a:extLst>
          </p:cNvPr>
          <p:cNvCxnSpPr/>
          <p:nvPr/>
        </p:nvCxnSpPr>
        <p:spPr>
          <a:xfrm>
            <a:off x="2930656" y="2310325"/>
            <a:ext cx="264917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6F9B73-AF17-6453-860F-3E6E9741DA57}"/>
              </a:ext>
            </a:extLst>
          </p:cNvPr>
          <p:cNvSpPr txBox="1"/>
          <p:nvPr/>
        </p:nvSpPr>
        <p:spPr>
          <a:xfrm>
            <a:off x="7214768" y="1962000"/>
            <a:ext cx="41919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US Commercial Service (USCS)</a:t>
            </a:r>
          </a:p>
          <a:p>
            <a:endParaRPr lang="en-US" sz="1600"/>
          </a:p>
          <a:p>
            <a:r>
              <a:rPr lang="en-US" sz="1600"/>
              <a:t>• Tailored market research</a:t>
            </a:r>
          </a:p>
          <a:p>
            <a:endParaRPr lang="en-US" sz="1600"/>
          </a:p>
          <a:p>
            <a:r>
              <a:rPr lang="en-US" sz="1600"/>
              <a:t>• Business matching services</a:t>
            </a:r>
          </a:p>
          <a:p>
            <a:endParaRPr lang="en-US" sz="1600"/>
          </a:p>
          <a:p>
            <a:r>
              <a:rPr lang="en-US" sz="1600"/>
              <a:t>• Help with regulatory compliances</a:t>
            </a:r>
          </a:p>
          <a:p>
            <a:endParaRPr lang="en-US" sz="1600"/>
          </a:p>
          <a:p>
            <a:r>
              <a:rPr lang="en-US" sz="1600"/>
              <a:t>• Identification on potential partnerships with other organisations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3D91E9-6E11-E8C0-DCBD-1B5A1A45E7F6}"/>
              </a:ext>
            </a:extLst>
          </p:cNvPr>
          <p:cNvCxnSpPr>
            <a:cxnSpLocks/>
          </p:cNvCxnSpPr>
          <p:nvPr/>
        </p:nvCxnSpPr>
        <p:spPr>
          <a:xfrm>
            <a:off x="7333027" y="2330781"/>
            <a:ext cx="312225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76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240E3-ED07-AB68-CE6F-B4B16F73FEE0}"/>
              </a:ext>
            </a:extLst>
          </p:cNvPr>
          <p:cNvSpPr/>
          <p:nvPr/>
        </p:nvSpPr>
        <p:spPr>
          <a:xfrm>
            <a:off x="6124716" y="76202"/>
            <a:ext cx="6064233" cy="6857998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726C73-A760-4510-B9B0-BFE989688425}"/>
              </a:ext>
            </a:extLst>
          </p:cNvPr>
          <p:cNvSpPr/>
          <p:nvPr/>
        </p:nvSpPr>
        <p:spPr>
          <a:xfrm>
            <a:off x="-216999" y="-239486"/>
            <a:ext cx="6476509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93A48-BE38-5379-819E-C23553A81973}"/>
              </a:ext>
            </a:extLst>
          </p:cNvPr>
          <p:cNvSpPr/>
          <p:nvPr/>
        </p:nvSpPr>
        <p:spPr>
          <a:xfrm>
            <a:off x="0" y="-2"/>
            <a:ext cx="6124716" cy="6858002"/>
          </a:xfrm>
          <a:prstGeom prst="rect">
            <a:avLst/>
          </a:prstGeom>
          <a:solidFill>
            <a:srgbClr val="741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EC7C2-E3B5-9FE9-B0AF-A7DCAF1E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49336" cy="2572337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  <a:latin typeface="Questrial" pitchFamily="2" charset="0"/>
              </a:rPr>
              <a:t>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29F2F-23C0-97E4-76FD-918DE7E5A328}"/>
              </a:ext>
            </a:extLst>
          </p:cNvPr>
          <p:cNvSpPr txBox="1"/>
          <p:nvPr/>
        </p:nvSpPr>
        <p:spPr>
          <a:xfrm>
            <a:off x="823371" y="3527174"/>
            <a:ext cx="3389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Questrial" pitchFamily="2" charset="0"/>
              </a:rPr>
              <a:t>Large Corporations</a:t>
            </a:r>
            <a:endParaRPr lang="en-GB" sz="2000"/>
          </a:p>
        </p:txBody>
      </p:sp>
      <p:pic>
        <p:nvPicPr>
          <p:cNvPr id="18" name="Picture 17" descr="NYC Department of Small Business Services (@NYC_SBS) / X">
            <a:extLst>
              <a:ext uri="{FF2B5EF4-FFF2-40B4-BE49-F238E27FC236}">
                <a16:creationId xmlns:a16="http://schemas.microsoft.com/office/drawing/2014/main" id="{A88E30A9-B709-A7E8-FB4E-4FD60BFE4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217" y="524960"/>
            <a:ext cx="2904040" cy="2904040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pic>
        <p:nvPicPr>
          <p:cNvPr id="22" name="Picture 21" descr="Per Scholas - Wikipedia">
            <a:extLst>
              <a:ext uri="{FF2B5EF4-FFF2-40B4-BE49-F238E27FC236}">
                <a16:creationId xmlns:a16="http://schemas.microsoft.com/office/drawing/2014/main" id="{940B86E1-A156-6E1F-46DD-D2AAADE4C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277" y="4241484"/>
            <a:ext cx="3931920" cy="1808683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442F9-38EF-766A-E060-BFFC15CDBA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1" r="-194" b="3"/>
          <a:stretch/>
        </p:blipFill>
        <p:spPr>
          <a:xfrm>
            <a:off x="7852629" y="3812005"/>
            <a:ext cx="2743200" cy="1501200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5B4BA9C-C2B3-BB8E-83F4-45E52D86726A}"/>
              </a:ext>
            </a:extLst>
          </p:cNvPr>
          <p:cNvSpPr txBox="1"/>
          <p:nvPr/>
        </p:nvSpPr>
        <p:spPr>
          <a:xfrm>
            <a:off x="7004059" y="3408581"/>
            <a:ext cx="4091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Questrial" pitchFamily="2" charset="0"/>
              </a:rPr>
              <a:t>Job Development Organisations</a:t>
            </a:r>
            <a:endParaRPr lang="en-GB" sz="2000"/>
          </a:p>
        </p:txBody>
      </p:sp>
      <p:pic>
        <p:nvPicPr>
          <p:cNvPr id="10" name="Picture 9" descr="A colorful profile of a person&#10;&#10;Description automatically generated">
            <a:extLst>
              <a:ext uri="{FF2B5EF4-FFF2-40B4-BE49-F238E27FC236}">
                <a16:creationId xmlns:a16="http://schemas.microsoft.com/office/drawing/2014/main" id="{78921774-16E3-F3FB-B5FB-DD39E4E8D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76339" r="59346"/>
          <a:stretch/>
        </p:blipFill>
        <p:spPr>
          <a:xfrm>
            <a:off x="7268851" y="1421356"/>
            <a:ext cx="3910756" cy="1257389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08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240E3-ED07-AB68-CE6F-B4B16F73FEE0}"/>
              </a:ext>
            </a:extLst>
          </p:cNvPr>
          <p:cNvSpPr/>
          <p:nvPr/>
        </p:nvSpPr>
        <p:spPr>
          <a:xfrm>
            <a:off x="6124716" y="76202"/>
            <a:ext cx="6064233" cy="6857998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726C73-A760-4510-B9B0-BFE989688425}"/>
              </a:ext>
            </a:extLst>
          </p:cNvPr>
          <p:cNvSpPr/>
          <p:nvPr/>
        </p:nvSpPr>
        <p:spPr>
          <a:xfrm>
            <a:off x="-216999" y="-239486"/>
            <a:ext cx="12408999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93A48-BE38-5379-819E-C23553A81973}"/>
              </a:ext>
            </a:extLst>
          </p:cNvPr>
          <p:cNvSpPr/>
          <p:nvPr/>
        </p:nvSpPr>
        <p:spPr>
          <a:xfrm>
            <a:off x="-1359030" y="-15416"/>
            <a:ext cx="6096000" cy="7025815"/>
          </a:xfrm>
          <a:prstGeom prst="rect">
            <a:avLst/>
          </a:prstGeom>
          <a:solidFill>
            <a:srgbClr val="741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 descr="A colorful profile of a person&#10;&#10;Description automatically generated">
            <a:extLst>
              <a:ext uri="{FF2B5EF4-FFF2-40B4-BE49-F238E27FC236}">
                <a16:creationId xmlns:a16="http://schemas.microsoft.com/office/drawing/2014/main" id="{78921774-16E3-F3FB-B5FB-DD39E4E8D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9" t="76339" r="59346"/>
          <a:stretch/>
        </p:blipFill>
        <p:spPr>
          <a:xfrm>
            <a:off x="12755251" y="1498722"/>
            <a:ext cx="3910756" cy="1257389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442F9-38EF-766A-E060-BFFC15CDBA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6" t="1" r="-194" b="3"/>
          <a:stretch/>
        </p:blipFill>
        <p:spPr>
          <a:xfrm>
            <a:off x="12466431" y="3858078"/>
            <a:ext cx="2743200" cy="1501200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EC7C2-E3B5-9FE9-B0AF-A7DCAF1E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49336" cy="2572337"/>
          </a:xfrm>
        </p:spPr>
        <p:txBody>
          <a:bodyPr anchor="b">
            <a:normAutofit/>
          </a:bodyPr>
          <a:lstStyle/>
          <a:p>
            <a:r>
              <a:rPr lang="en-GB" sz="4800">
                <a:solidFill>
                  <a:schemeClr val="bg1"/>
                </a:solidFill>
                <a:latin typeface="Questrial" pitchFamily="2" charset="0"/>
              </a:rPr>
              <a:t>Partnerships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29F2F-23C0-97E4-76FD-918DE7E5A328}"/>
              </a:ext>
            </a:extLst>
          </p:cNvPr>
          <p:cNvSpPr txBox="1"/>
          <p:nvPr/>
        </p:nvSpPr>
        <p:spPr>
          <a:xfrm>
            <a:off x="-3695798" y="3611950"/>
            <a:ext cx="33890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Questrial" pitchFamily="2" charset="0"/>
              </a:rPr>
              <a:t>Large Corporations</a:t>
            </a:r>
            <a:endParaRPr lang="en-GB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1C51-CBCA-A771-A2D6-0C657CE20CF7}"/>
              </a:ext>
            </a:extLst>
          </p:cNvPr>
          <p:cNvSpPr txBox="1"/>
          <p:nvPr/>
        </p:nvSpPr>
        <p:spPr>
          <a:xfrm>
            <a:off x="830014" y="3431199"/>
            <a:ext cx="4091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Questrial" pitchFamily="2" charset="0"/>
              </a:rPr>
              <a:t>Job Development Organisations</a:t>
            </a:r>
            <a:endParaRPr lang="en-GB" sz="2000"/>
          </a:p>
        </p:txBody>
      </p:sp>
      <p:pic>
        <p:nvPicPr>
          <p:cNvPr id="11" name="Picture 10" descr="Per Scholas - Wikipedia">
            <a:extLst>
              <a:ext uri="{FF2B5EF4-FFF2-40B4-BE49-F238E27FC236}">
                <a16:creationId xmlns:a16="http://schemas.microsoft.com/office/drawing/2014/main" id="{B732EBC5-4FF2-6B55-DC05-00E438BCD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1238" y="3812005"/>
            <a:ext cx="3931920" cy="1808683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3DD1155-7517-E0B2-DA8E-2E4B4A468793}"/>
              </a:ext>
            </a:extLst>
          </p:cNvPr>
          <p:cNvSpPr txBox="1"/>
          <p:nvPr/>
        </p:nvSpPr>
        <p:spPr>
          <a:xfrm>
            <a:off x="5590607" y="7387141"/>
            <a:ext cx="4936407" cy="1215717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>
                <a:ea typeface="Questrial"/>
                <a:cs typeface="Questrial"/>
              </a:rPr>
              <a:t>Amber Grant</a:t>
            </a:r>
          </a:p>
          <a:p>
            <a:pPr algn="ctr">
              <a:spcAft>
                <a:spcPts val="600"/>
              </a:spcAft>
            </a:pPr>
            <a:r>
              <a:rPr lang="en-GB" sz="2000">
                <a:ea typeface="Questrial"/>
                <a:cs typeface="Questrial"/>
              </a:rPr>
              <a:t>Monthly grants of $10,000 &amp; Annual grant of $25,000</a:t>
            </a:r>
            <a:endParaRPr lang="en-US" sz="2000">
              <a:ea typeface="Questrial"/>
              <a:cs typeface="Questrial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4295E-A91A-2CCD-859B-22F694145325}"/>
              </a:ext>
            </a:extLst>
          </p:cNvPr>
          <p:cNvSpPr txBox="1"/>
          <p:nvPr/>
        </p:nvSpPr>
        <p:spPr>
          <a:xfrm>
            <a:off x="5584598" y="10313401"/>
            <a:ext cx="4942416" cy="1107996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Questrial"/>
                <a:cs typeface="Questrial"/>
              </a:rPr>
              <a:t>Robin Hood Foundation</a:t>
            </a:r>
            <a:endParaRPr lang="en-US" sz="2400" b="1">
              <a:ea typeface="Questrial"/>
              <a:cs typeface="Questrial"/>
            </a:endParaRPr>
          </a:p>
          <a:p>
            <a:pPr algn="ctr"/>
            <a:r>
              <a:rPr lang="en-US" sz="2000">
                <a:ea typeface="Questrial"/>
                <a:cs typeface="Questrial"/>
              </a:rPr>
              <a:t>Grants over $100,000</a:t>
            </a:r>
          </a:p>
          <a:p>
            <a:pPr algn="ctr"/>
            <a:endParaRPr lang="en-US">
              <a:ea typeface="Questrial"/>
              <a:cs typeface="Questrial"/>
            </a:endParaRPr>
          </a:p>
        </p:txBody>
      </p:sp>
      <p:pic>
        <p:nvPicPr>
          <p:cNvPr id="9" name="Picture 8" descr="NYC Department of Small Business Services (@NYC_SBS) / X">
            <a:extLst>
              <a:ext uri="{FF2B5EF4-FFF2-40B4-BE49-F238E27FC236}">
                <a16:creationId xmlns:a16="http://schemas.microsoft.com/office/drawing/2014/main" id="{52E74C5A-88B4-9C2C-6F0B-E1E046FBD38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60445" y="412003"/>
            <a:ext cx="2904040" cy="2904040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68744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err="1">
                <a:solidFill>
                  <a:srgbClr val="741F89"/>
                </a:solidFill>
                <a:latin typeface="Passion One" panose="02000506080000020004" pitchFamily="2" charset="0"/>
                <a:ea typeface="ADLaM Display"/>
                <a:cs typeface="ADLaM Display"/>
              </a:rPr>
              <a:t>ProspHER</a:t>
            </a:r>
            <a:endParaRPr lang="en-US" sz="8000">
              <a:solidFill>
                <a:srgbClr val="741F89"/>
              </a:solidFill>
              <a:latin typeface="Passion One" panose="02000506080000020004" pitchFamily="2" charset="0"/>
              <a:ea typeface="ADLaM Display"/>
              <a:cs typeface="ADLaM Display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rgbClr val="741F89"/>
                </a:solidFill>
                <a:latin typeface="Passion One" panose="02000506080000020004" pitchFamily="2" charset="0"/>
                <a:ea typeface="ADLaM Display"/>
                <a:cs typeface="ADLaM Display"/>
              </a:rPr>
              <a:t>US Market Expansion Strategy</a:t>
            </a:r>
          </a:p>
        </p:txBody>
      </p:sp>
      <p:pic>
        <p:nvPicPr>
          <p:cNvPr id="6" name="Picture 5" descr="A purple crown with a black background&#10;&#10;Description automatically generated">
            <a:extLst>
              <a:ext uri="{FF2B5EF4-FFF2-40B4-BE49-F238E27FC236}">
                <a16:creationId xmlns:a16="http://schemas.microsoft.com/office/drawing/2014/main" id="{6341BB58-8771-28E0-02CD-87B775565A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20820000">
            <a:off x="4223983" y="2133162"/>
            <a:ext cx="555938" cy="555938"/>
          </a:xfrm>
          <a:prstGeom prst="rect">
            <a:avLst/>
          </a:prstGeom>
        </p:spPr>
      </p:pic>
      <p:sp>
        <p:nvSpPr>
          <p:cNvPr id="453" name="TextBox 452">
            <a:extLst>
              <a:ext uri="{FF2B5EF4-FFF2-40B4-BE49-F238E27FC236}">
                <a16:creationId xmlns:a16="http://schemas.microsoft.com/office/drawing/2014/main" id="{412FB84B-2692-B3EC-DD5C-196CD7AE0E70}"/>
              </a:ext>
            </a:extLst>
          </p:cNvPr>
          <p:cNvSpPr txBox="1"/>
          <p:nvPr/>
        </p:nvSpPr>
        <p:spPr>
          <a:xfrm>
            <a:off x="4991683" y="4126668"/>
            <a:ext cx="2203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>
                <a:solidFill>
                  <a:srgbClr val="741F89"/>
                </a:solidFill>
                <a:latin typeface="Questrial" panose="020F0502020204030204" pitchFamily="2" charset="0"/>
              </a:rPr>
              <a:t>Team </a:t>
            </a:r>
            <a:r>
              <a:rPr lang="en-GB" err="1">
                <a:solidFill>
                  <a:srgbClr val="741F89"/>
                </a:solidFill>
                <a:latin typeface="Questrial" panose="020F0502020204030204" pitchFamily="2" charset="0"/>
              </a:rPr>
              <a:t>ProsperUS</a:t>
            </a:r>
            <a:endParaRPr lang="en-GB" baseline="30000">
              <a:solidFill>
                <a:srgbClr val="741F89"/>
              </a:solidFill>
              <a:latin typeface="Questrial" panose="020F0502020204030204" pitchFamily="2" charset="0"/>
            </a:endParaRPr>
          </a:p>
          <a:p>
            <a:pPr algn="ctr"/>
            <a:r>
              <a:rPr lang="en-GB" baseline="30000">
                <a:solidFill>
                  <a:srgbClr val="741F89"/>
                </a:solidFill>
                <a:latin typeface="Questrial" panose="020F0502020204030204" pitchFamily="2" charset="0"/>
              </a:rPr>
              <a:t>26/08/2024</a:t>
            </a:r>
            <a:endParaRPr lang="en-GB">
              <a:solidFill>
                <a:srgbClr val="741F89"/>
              </a:solidFill>
              <a:latin typeface="Questrial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95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E240E3-ED07-AB68-CE6F-B4B16F73FEE0}"/>
              </a:ext>
            </a:extLst>
          </p:cNvPr>
          <p:cNvSpPr/>
          <p:nvPr/>
        </p:nvSpPr>
        <p:spPr>
          <a:xfrm>
            <a:off x="6124716" y="76202"/>
            <a:ext cx="6064233" cy="6857998"/>
          </a:xfrm>
          <a:prstGeom prst="rect">
            <a:avLst/>
          </a:prstGeom>
          <a:solidFill>
            <a:srgbClr val="FFF2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6700D-1968-457A-86D6-0832EF451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20" name="Color">
              <a:extLst>
                <a:ext uri="{FF2B5EF4-FFF2-40B4-BE49-F238E27FC236}">
                  <a16:creationId xmlns:a16="http://schemas.microsoft.com/office/drawing/2014/main" id="{9A7755BA-576D-4BEE-915E-597F99248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olor">
              <a:extLst>
                <a:ext uri="{FF2B5EF4-FFF2-40B4-BE49-F238E27FC236}">
                  <a16:creationId xmlns:a16="http://schemas.microsoft.com/office/drawing/2014/main" id="{67CB0A79-D73C-4261-AC57-EAF4BD0BC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9726C73-A760-4510-B9B0-BFE989688425}"/>
              </a:ext>
            </a:extLst>
          </p:cNvPr>
          <p:cNvSpPr/>
          <p:nvPr/>
        </p:nvSpPr>
        <p:spPr>
          <a:xfrm>
            <a:off x="-216999" y="-239486"/>
            <a:ext cx="12408999" cy="7249886"/>
          </a:xfrm>
          <a:prstGeom prst="rect">
            <a:avLst/>
          </a:prstGeom>
          <a:solidFill>
            <a:srgbClr val="FFE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93A48-BE38-5379-819E-C23553A81973}"/>
              </a:ext>
            </a:extLst>
          </p:cNvPr>
          <p:cNvSpPr/>
          <p:nvPr/>
        </p:nvSpPr>
        <p:spPr>
          <a:xfrm>
            <a:off x="3794296" y="-136528"/>
            <a:ext cx="8397704" cy="7249885"/>
          </a:xfrm>
          <a:prstGeom prst="rect">
            <a:avLst/>
          </a:prstGeom>
          <a:solidFill>
            <a:srgbClr val="741F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EC7C2-E3B5-9FE9-B0AF-A7DCAF1EE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0"/>
            <a:ext cx="5049336" cy="1155169"/>
          </a:xfrm>
        </p:spPr>
        <p:txBody>
          <a:bodyPr anchor="b">
            <a:normAutofit/>
          </a:bodyPr>
          <a:lstStyle/>
          <a:p>
            <a:r>
              <a:rPr lang="en-GB" sz="4800">
                <a:latin typeface="Questrial" pitchFamily="2" charset="0"/>
              </a:rPr>
              <a:t>Grants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E1C51-CBCA-A771-A2D6-0C657CE20CF7}"/>
              </a:ext>
            </a:extLst>
          </p:cNvPr>
          <p:cNvSpPr txBox="1"/>
          <p:nvPr/>
        </p:nvSpPr>
        <p:spPr>
          <a:xfrm>
            <a:off x="-5799520" y="3411895"/>
            <a:ext cx="40913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>
                <a:solidFill>
                  <a:schemeClr val="bg1"/>
                </a:solidFill>
                <a:latin typeface="Questrial" pitchFamily="2" charset="0"/>
              </a:rPr>
              <a:t>Job Development Organisations</a:t>
            </a:r>
            <a:endParaRPr lang="en-GB" sz="2000"/>
          </a:p>
        </p:txBody>
      </p:sp>
      <p:pic>
        <p:nvPicPr>
          <p:cNvPr id="9" name="Picture 8" descr="NYC Department of Small Business Services (@NYC_SBS) / X">
            <a:extLst>
              <a:ext uri="{FF2B5EF4-FFF2-40B4-BE49-F238E27FC236}">
                <a16:creationId xmlns:a16="http://schemas.microsoft.com/office/drawing/2014/main" id="{52E74C5A-88B4-9C2C-6F0B-E1E046FBD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0052" y="481417"/>
            <a:ext cx="2904040" cy="2904040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pic>
        <p:nvPicPr>
          <p:cNvPr id="11" name="Picture 10" descr="Per Scholas - Wikipedia">
            <a:extLst>
              <a:ext uri="{FF2B5EF4-FFF2-40B4-BE49-F238E27FC236}">
                <a16:creationId xmlns:a16="http://schemas.microsoft.com/office/drawing/2014/main" id="{B732EBC5-4FF2-6B55-DC05-00E438BCD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6233" y="3812005"/>
            <a:ext cx="3931920" cy="1808683"/>
          </a:xfrm>
          <a:prstGeom prst="rect">
            <a:avLst/>
          </a:prstGeom>
          <a:ln w="38100">
            <a:solidFill>
              <a:schemeClr val="bg1">
                <a:lumMod val="2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6578231-F100-A3C5-E29D-50291C116AA1}"/>
              </a:ext>
            </a:extLst>
          </p:cNvPr>
          <p:cNvSpPr txBox="1"/>
          <p:nvPr/>
        </p:nvSpPr>
        <p:spPr>
          <a:xfrm>
            <a:off x="5584598" y="1846843"/>
            <a:ext cx="4936407" cy="1215717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>
                <a:ea typeface="Questrial"/>
                <a:cs typeface="Questrial"/>
              </a:rPr>
              <a:t>Amber Grant</a:t>
            </a:r>
          </a:p>
          <a:p>
            <a:pPr algn="ctr">
              <a:spcAft>
                <a:spcPts val="600"/>
              </a:spcAft>
            </a:pPr>
            <a:r>
              <a:rPr lang="en-GB" sz="2000">
                <a:ea typeface="Questrial"/>
                <a:cs typeface="Questrial"/>
              </a:rPr>
              <a:t>Monthly grants of $10,000 &amp; Annual grant of $25,000</a:t>
            </a:r>
            <a:endParaRPr lang="en-US" sz="2000">
              <a:ea typeface="Questrial"/>
              <a:cs typeface="Quest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964C8-6C09-4551-45BE-B66A0EE3BAAA}"/>
              </a:ext>
            </a:extLst>
          </p:cNvPr>
          <p:cNvSpPr txBox="1"/>
          <p:nvPr/>
        </p:nvSpPr>
        <p:spPr>
          <a:xfrm>
            <a:off x="5584598" y="3859583"/>
            <a:ext cx="4942416" cy="1107996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ea typeface="Questrial"/>
                <a:cs typeface="Questrial"/>
              </a:rPr>
              <a:t>Robin Hood Foundation</a:t>
            </a:r>
            <a:endParaRPr lang="en-US" sz="2400" b="1">
              <a:ea typeface="Questrial"/>
              <a:cs typeface="Questrial"/>
            </a:endParaRPr>
          </a:p>
          <a:p>
            <a:pPr algn="ctr"/>
            <a:r>
              <a:rPr lang="en-US" sz="2000">
                <a:ea typeface="Questrial"/>
                <a:cs typeface="Questrial"/>
              </a:rPr>
              <a:t>Grants over $100,000</a:t>
            </a:r>
          </a:p>
          <a:p>
            <a:pPr algn="ctr"/>
            <a:endParaRPr lang="en-US">
              <a:ea typeface="Questrial"/>
              <a:cs typeface="Questrial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0A67767-CAED-EFC8-DBD0-D77EC5BBB2ED}"/>
              </a:ext>
            </a:extLst>
          </p:cNvPr>
          <p:cNvSpPr txBox="1">
            <a:spLocks/>
          </p:cNvSpPr>
          <p:nvPr/>
        </p:nvSpPr>
        <p:spPr>
          <a:xfrm>
            <a:off x="5532314" y="1223910"/>
            <a:ext cx="5049336" cy="552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800">
                <a:solidFill>
                  <a:schemeClr val="bg1"/>
                </a:solidFill>
                <a:latin typeface="Questrial" pitchFamily="2" charset="0"/>
              </a:rPr>
              <a:t>US General Grant:</a:t>
            </a:r>
            <a:endParaRPr lang="en-GB" sz="4800">
              <a:solidFill>
                <a:schemeClr val="bg1"/>
              </a:solidFill>
              <a:latin typeface="Questrial" pitchFamily="2" charset="0"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F625C50-5B17-F140-7D01-28FE34D178C2}"/>
              </a:ext>
            </a:extLst>
          </p:cNvPr>
          <p:cNvSpPr txBox="1">
            <a:spLocks/>
          </p:cNvSpPr>
          <p:nvPr/>
        </p:nvSpPr>
        <p:spPr>
          <a:xfrm>
            <a:off x="5532314" y="3311707"/>
            <a:ext cx="5049336" cy="5522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800">
                <a:solidFill>
                  <a:schemeClr val="bg1"/>
                </a:solidFill>
                <a:latin typeface="Questrial" pitchFamily="2" charset="0"/>
              </a:rPr>
              <a:t>New York Grant:</a:t>
            </a:r>
            <a:endParaRPr lang="en-GB" sz="4800">
              <a:solidFill>
                <a:schemeClr val="bg1"/>
              </a:solidFill>
              <a:latin typeface="Ques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76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63EEDD5-1C07-5760-0E01-6AD4582C84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2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1CEEF5-E8C1-BB2B-6310-8B117950F410}"/>
              </a:ext>
            </a:extLst>
          </p:cNvPr>
          <p:cNvSpPr/>
          <p:nvPr/>
        </p:nvSpPr>
        <p:spPr>
          <a:xfrm>
            <a:off x="7848193" y="-256037"/>
            <a:ext cx="1588592" cy="7249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pic>
        <p:nvPicPr>
          <p:cNvPr id="12" name="Picture 11" descr="A blue and purple logo&#10;&#10;Description automatically generated">
            <a:extLst>
              <a:ext uri="{FF2B5EF4-FFF2-40B4-BE49-F238E27FC236}">
                <a16:creationId xmlns:a16="http://schemas.microsoft.com/office/drawing/2014/main" id="{A36566DC-D0F5-08C6-5A20-B596DF8D5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0" y="543406"/>
            <a:ext cx="3228294" cy="1194468"/>
          </a:xfrm>
          <a:prstGeom prst="rect">
            <a:avLst/>
          </a:prstGeom>
        </p:spPr>
      </p:pic>
      <p:pic>
        <p:nvPicPr>
          <p:cNvPr id="13" name="Picture 12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270AEBA4-03E8-E1D2-91DC-80BC064F6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08" y="824750"/>
            <a:ext cx="3251032" cy="590778"/>
          </a:xfrm>
          <a:prstGeom prst="rect">
            <a:avLst/>
          </a:prstGeom>
        </p:spPr>
      </p:pic>
      <p:pic>
        <p:nvPicPr>
          <p:cNvPr id="8" name="Picture 7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36E28A92-F5E2-C946-CDDF-2BA488597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11" y="2957339"/>
            <a:ext cx="3228290" cy="952345"/>
          </a:xfrm>
          <a:prstGeom prst="rect">
            <a:avLst/>
          </a:prstGeom>
        </p:spPr>
      </p:pic>
      <p:pic>
        <p:nvPicPr>
          <p:cNvPr id="6" name="Content Placeholder 5" descr="A black and white logo&#10;&#10;Description automatically generated">
            <a:extLst>
              <a:ext uri="{FF2B5EF4-FFF2-40B4-BE49-F238E27FC236}">
                <a16:creationId xmlns:a16="http://schemas.microsoft.com/office/drawing/2014/main" id="{FBB714CF-6096-1E8A-D262-96DE60AB9A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647" y="5277344"/>
            <a:ext cx="3225770" cy="874183"/>
          </a:xfrm>
          <a:prstGeom prst="rect">
            <a:avLst/>
          </a:prstGeom>
        </p:spPr>
      </p:pic>
      <p:pic>
        <p:nvPicPr>
          <p:cNvPr id="5" name="Content Placeholder 4" descr="A logo with black text&#10;&#10;Description automatically generated">
            <a:extLst>
              <a:ext uri="{FF2B5EF4-FFF2-40B4-BE49-F238E27FC236}">
                <a16:creationId xmlns:a16="http://schemas.microsoft.com/office/drawing/2014/main" id="{F8A8C533-0C43-0162-9C4D-809883D15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clrChange>
              <a:clrFrom>
                <a:srgbClr val="F0EEE5"/>
              </a:clrFrom>
              <a:clrTo>
                <a:srgbClr val="F0EE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29450" r="17137" b="25520"/>
          <a:stretch/>
        </p:blipFill>
        <p:spPr>
          <a:xfrm>
            <a:off x="442458" y="5102832"/>
            <a:ext cx="3179404" cy="12232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808C4E-E434-8A60-3605-B4C3700FB292}"/>
              </a:ext>
            </a:extLst>
          </p:cNvPr>
          <p:cNvSpPr/>
          <p:nvPr/>
        </p:nvSpPr>
        <p:spPr>
          <a:xfrm>
            <a:off x="7937950" y="0"/>
            <a:ext cx="4236873" cy="69938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A17FC0-D416-4C8B-A9E6-5924D352B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127" y="-680"/>
            <a:ext cx="4236873" cy="685868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9ED16-AD79-B4ED-EF72-DA230EBD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151" y="1010485"/>
            <a:ext cx="3491835" cy="3353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Questrial" pitchFamily="2" charset="0"/>
              </a:rPr>
              <a:t>AI and Automation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82DC870-E8E5-4050-B10C-CC24FC67E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2285774"/>
            <a:ext cx="8020742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76A74F-C283-4DED-BD4D-086753B7C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4571549"/>
            <a:ext cx="8113985" cy="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2791FB-B2F7-4BBE-B8D8-74C37FF9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4319" y="-680"/>
            <a:ext cx="0" cy="6858003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91B5DE-6811-4844-BB18-472A3F360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20742" y="-680"/>
            <a:ext cx="0" cy="2240280"/>
          </a:xfrm>
          <a:prstGeom prst="line">
            <a:avLst/>
          </a:prstGeom>
          <a:ln w="1016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BE35063B-07F5-C36D-2821-D9FCD31154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969" y="2636436"/>
            <a:ext cx="3035127" cy="1714847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A9CA3A-7216-41E0-B3CD-058077FD39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40636" y="4571549"/>
            <a:ext cx="1892695" cy="0"/>
          </a:xfrm>
          <a:prstGeom prst="line">
            <a:avLst/>
          </a:prstGeom>
          <a:ln w="15875">
            <a:solidFill>
              <a:srgbClr val="FFFFFF">
                <a:alpha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diagram of a flowchart&#10;&#10;Description automatically generated">
            <a:extLst>
              <a:ext uri="{FF2B5EF4-FFF2-40B4-BE49-F238E27FC236}">
                <a16:creationId xmlns:a16="http://schemas.microsoft.com/office/drawing/2014/main" id="{8A069C5B-DC06-7897-35F2-4B965BADB84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2707"/>
          <a:stretch/>
        </p:blipFill>
        <p:spPr>
          <a:xfrm>
            <a:off x="-3832110" y="0"/>
            <a:ext cx="3427780" cy="676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86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D5B1DB-121E-60B2-F966-58E1525C6935}"/>
              </a:ext>
            </a:extLst>
          </p:cNvPr>
          <p:cNvSpPr/>
          <p:nvPr/>
        </p:nvSpPr>
        <p:spPr>
          <a:xfrm>
            <a:off x="-324690" y="-256037"/>
            <a:ext cx="9761475" cy="7249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741F89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7A5BB5-46DA-1869-F78A-9269F317EFC8}"/>
              </a:ext>
            </a:extLst>
          </p:cNvPr>
          <p:cNvSpPr/>
          <p:nvPr/>
        </p:nvSpPr>
        <p:spPr>
          <a:xfrm>
            <a:off x="7054396" y="-256036"/>
            <a:ext cx="5462293" cy="7249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Content Placeholder 5" descr="A blue cloud with white text&#10;&#10;Description automatically generated">
            <a:extLst>
              <a:ext uri="{FF2B5EF4-FFF2-40B4-BE49-F238E27FC236}">
                <a16:creationId xmlns:a16="http://schemas.microsoft.com/office/drawing/2014/main" id="{0A794239-2B07-C21A-1A18-EFD299D74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8" y="1253331"/>
            <a:ext cx="6216197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35F85C-2B8C-A550-133F-7BE717033B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2707"/>
          <a:stretch/>
        </p:blipFill>
        <p:spPr>
          <a:xfrm>
            <a:off x="8071652" y="0"/>
            <a:ext cx="3427780" cy="6767285"/>
          </a:xfrm>
          <a:prstGeom prst="rect">
            <a:avLst/>
          </a:prstGeom>
        </p:spPr>
      </p:pic>
      <p:pic>
        <p:nvPicPr>
          <p:cNvPr id="15" name="Content Placeholder 4" descr="A logo with black text&#10;&#10;Description automatically generated">
            <a:extLst>
              <a:ext uri="{FF2B5EF4-FFF2-40B4-BE49-F238E27FC236}">
                <a16:creationId xmlns:a16="http://schemas.microsoft.com/office/drawing/2014/main" id="{FA8025A0-C074-D89C-436A-FC8C3FF9675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0EEE5"/>
              </a:clrFrom>
              <a:clrTo>
                <a:srgbClr val="F0EEE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9" t="29450" r="17137" b="25520"/>
          <a:stretch/>
        </p:blipFill>
        <p:spPr>
          <a:xfrm>
            <a:off x="-1568664" y="10959294"/>
            <a:ext cx="5092960" cy="1959429"/>
          </a:xfrm>
          <a:prstGeom prst="rect">
            <a:avLst/>
          </a:prstGeom>
        </p:spPr>
      </p:pic>
      <p:pic>
        <p:nvPicPr>
          <p:cNvPr id="16" name="Content Placeholder 5" descr="A black and white logo&#10;&#10;Description automatically generated">
            <a:extLst>
              <a:ext uri="{FF2B5EF4-FFF2-40B4-BE49-F238E27FC236}">
                <a16:creationId xmlns:a16="http://schemas.microsoft.com/office/drawing/2014/main" id="{3403270C-2E7B-8432-6061-1907594A72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042" y="10807314"/>
            <a:ext cx="3657916" cy="991295"/>
          </a:xfrm>
          <a:prstGeom prst="rect">
            <a:avLst/>
          </a:prstGeom>
        </p:spPr>
      </p:pic>
      <p:pic>
        <p:nvPicPr>
          <p:cNvPr id="17" name="Picture 16" descr="A blue and purple logo&#10;&#10;Description automatically generated">
            <a:extLst>
              <a:ext uri="{FF2B5EF4-FFF2-40B4-BE49-F238E27FC236}">
                <a16:creationId xmlns:a16="http://schemas.microsoft.com/office/drawing/2014/main" id="{65220471-254C-426C-8E71-010FB0BD2A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690" y="8189953"/>
            <a:ext cx="2917371" cy="1078060"/>
          </a:xfrm>
          <a:prstGeom prst="rect">
            <a:avLst/>
          </a:prstGeom>
        </p:spPr>
      </p:pic>
      <p:pic>
        <p:nvPicPr>
          <p:cNvPr id="18" name="Picture 17" descr="A black text on a black background&#10;&#10;Description automatically generated">
            <a:extLst>
              <a:ext uri="{FF2B5EF4-FFF2-40B4-BE49-F238E27FC236}">
                <a16:creationId xmlns:a16="http://schemas.microsoft.com/office/drawing/2014/main" id="{6F54BA62-4EF4-1FCD-475A-82CB479909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8664" y="9747102"/>
            <a:ext cx="5092960" cy="1497330"/>
          </a:xfrm>
          <a:prstGeom prst="rect">
            <a:avLst/>
          </a:prstGeom>
        </p:spPr>
      </p:pic>
      <p:pic>
        <p:nvPicPr>
          <p:cNvPr id="3" name="Picture 2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D0CE1E99-59B4-C811-47BC-8AAE1A097E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84" y="8138205"/>
            <a:ext cx="3251032" cy="590778"/>
          </a:xfrm>
          <a:prstGeom prst="rect">
            <a:avLst/>
          </a:prstGeom>
        </p:spPr>
      </p:pic>
      <p:pic>
        <p:nvPicPr>
          <p:cNvPr id="5" name="Picture 4" descr="A black background with grey text&#10;&#10;Description automatically generated">
            <a:extLst>
              <a:ext uri="{FF2B5EF4-FFF2-40B4-BE49-F238E27FC236}">
                <a16:creationId xmlns:a16="http://schemas.microsoft.com/office/drawing/2014/main" id="{6E45036F-9019-71F1-ABED-38131B1D3D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436" y="8908821"/>
            <a:ext cx="3035127" cy="171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86640F-FADB-C04E-9FD7-06DD54720CBF}"/>
              </a:ext>
            </a:extLst>
          </p:cNvPr>
          <p:cNvSpPr/>
          <p:nvPr/>
        </p:nvSpPr>
        <p:spPr>
          <a:xfrm>
            <a:off x="-573146" y="-398206"/>
            <a:ext cx="13089836" cy="7669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B68020-F2F3-5F88-CB12-5AC34EF347C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2707"/>
          <a:stretch/>
        </p:blipFill>
        <p:spPr>
          <a:xfrm>
            <a:off x="2995249" y="0"/>
            <a:ext cx="6201503" cy="12243299"/>
          </a:xfrm>
          <a:prstGeom prst="rect">
            <a:avLst/>
          </a:prstGeom>
        </p:spPr>
      </p:pic>
      <p:pic>
        <p:nvPicPr>
          <p:cNvPr id="6" name="Content Placeholder 5" descr="A blue cloud with white text&#10;&#10;Description automatically generated">
            <a:extLst>
              <a:ext uri="{FF2B5EF4-FFF2-40B4-BE49-F238E27FC236}">
                <a16:creationId xmlns:a16="http://schemas.microsoft.com/office/drawing/2014/main" id="{995D741F-E669-A187-4C90-8463222719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89344" y="1690688"/>
            <a:ext cx="62161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46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-0.47685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47685 L 0 -0.79328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B0EC0BE-1B53-C062-F0FE-03AD7CE611FE}"/>
              </a:ext>
            </a:extLst>
          </p:cNvPr>
          <p:cNvSpPr/>
          <p:nvPr/>
        </p:nvSpPr>
        <p:spPr>
          <a:xfrm>
            <a:off x="6935708" y="-398206"/>
            <a:ext cx="5580982" cy="766916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35F85C-2B8C-A550-133F-7BE717033B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b="2707"/>
          <a:stretch/>
        </p:blipFill>
        <p:spPr>
          <a:xfrm>
            <a:off x="7926020" y="0"/>
            <a:ext cx="3427780" cy="6767285"/>
          </a:xfrm>
          <a:prstGeom prst="rect">
            <a:avLst/>
          </a:prstGeom>
        </p:spPr>
      </p:pic>
      <p:pic>
        <p:nvPicPr>
          <p:cNvPr id="5" name="Content Placeholder 4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5FB94FC0-9981-DD10-9902-99A6F27F9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43"/>
          <a:stretch/>
        </p:blipFill>
        <p:spPr>
          <a:xfrm>
            <a:off x="3113435" y="1634241"/>
            <a:ext cx="2659383" cy="20818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F86F7-B923-20CD-0A5A-EBE3A06C069B}"/>
              </a:ext>
            </a:extLst>
          </p:cNvPr>
          <p:cNvSpPr txBox="1"/>
          <p:nvPr/>
        </p:nvSpPr>
        <p:spPr>
          <a:xfrm>
            <a:off x="2028426" y="4393791"/>
            <a:ext cx="3143809" cy="1916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GB" sz="3200"/>
              <a:t>More Affordable</a:t>
            </a:r>
          </a:p>
          <a:p>
            <a:pPr>
              <a:lnSpc>
                <a:spcPct val="200000"/>
              </a:lnSpc>
            </a:pPr>
            <a:r>
              <a:rPr lang="en-GB" sz="3200"/>
              <a:t>Less Features</a:t>
            </a:r>
          </a:p>
        </p:txBody>
      </p:sp>
      <p:pic>
        <p:nvPicPr>
          <p:cNvPr id="10" name="Content Placeholder 4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DBEFBB88-77F3-32D7-E139-E1571BBF7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59"/>
          <a:stretch/>
        </p:blipFill>
        <p:spPr>
          <a:xfrm>
            <a:off x="838200" y="1634241"/>
            <a:ext cx="2367362" cy="2081878"/>
          </a:xfrm>
          <a:prstGeom prst="rect">
            <a:avLst/>
          </a:prstGeom>
        </p:spPr>
      </p:pic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0786DF0E-4E10-C969-E9E2-6F044C74E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1107481" y="4539138"/>
            <a:ext cx="914400" cy="914400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AB8CF1DD-16A3-99CE-146D-0141B0372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107481" y="55988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56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756B343-807D-456E-AA26-80E96B75D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87907-6246-5441-5D80-4A57C3E9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2111" y="389466"/>
            <a:ext cx="4282983" cy="1200361"/>
          </a:xfrm>
        </p:spPr>
        <p:txBody>
          <a:bodyPr anchor="b">
            <a:noAutofit/>
          </a:bodyPr>
          <a:lstStyle/>
          <a:p>
            <a:br>
              <a:rPr lang="en-GB" sz="2800">
                <a:latin typeface="Questrial" pitchFamily="2" charset="0"/>
                <a:ea typeface="Questrial"/>
                <a:cs typeface="Questrial"/>
              </a:rPr>
            </a:br>
            <a:br>
              <a:rPr lang="en-GB" sz="2800">
                <a:latin typeface="Questrial" pitchFamily="2" charset="0"/>
                <a:ea typeface="Questrial"/>
                <a:cs typeface="Questrial"/>
              </a:rPr>
            </a:br>
            <a:br>
              <a:rPr lang="en-GB" sz="2800">
                <a:latin typeface="Questrial" pitchFamily="2" charset="0"/>
                <a:ea typeface="Questrial"/>
                <a:cs typeface="Questrial"/>
              </a:rPr>
            </a:br>
            <a:r>
              <a:rPr lang="en-GB" sz="2800">
                <a:latin typeface="Questrial" pitchFamily="2" charset="0"/>
                <a:ea typeface="Questrial"/>
                <a:cs typeface="Questrial"/>
              </a:rPr>
              <a:t>Sustainability Practices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whale and a shark&#10;&#10;Description automatically generated">
            <a:extLst>
              <a:ext uri="{FF2B5EF4-FFF2-40B4-BE49-F238E27FC236}">
                <a16:creationId xmlns:a16="http://schemas.microsoft.com/office/drawing/2014/main" id="{B253785B-0A5E-F51D-5C4E-34B46F7623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853" r="7581"/>
          <a:stretch/>
        </p:blipFill>
        <p:spPr>
          <a:xfrm>
            <a:off x="576244" y="650494"/>
            <a:ext cx="5628018" cy="532414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E6ECE-B929-D2ED-6728-4739686DA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507" y="2046897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Questrial" pitchFamily="2" charset="0"/>
              <a:ea typeface="Questrial"/>
              <a:cs typeface="Quest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Questrial" pitchFamily="2" charset="0"/>
                <a:ea typeface="Questrial"/>
                <a:cs typeface="Questrial"/>
              </a:rPr>
              <a:t>Transitioning operations online.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Questrial" pitchFamily="2" charset="0"/>
              <a:ea typeface="Questrial"/>
              <a:cs typeface="Quest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Questrial" pitchFamily="2" charset="0"/>
                <a:ea typeface="Questrial"/>
                <a:cs typeface="Questrial"/>
              </a:rPr>
              <a:t>Remove unnecessary emails from all events.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Questrial" pitchFamily="2" charset="0"/>
              <a:ea typeface="Questrial"/>
              <a:cs typeface="Quest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latin typeface="Questrial" pitchFamily="2" charset="0"/>
                <a:ea typeface="Questrial"/>
                <a:cs typeface="Questrial"/>
              </a:rPr>
              <a:t>Zero-waste </a:t>
            </a:r>
            <a:r>
              <a:rPr lang="en-US" sz="1600" err="1">
                <a:latin typeface="Questrial" pitchFamily="2" charset="0"/>
                <a:ea typeface="Questrial"/>
                <a:cs typeface="Questrial"/>
              </a:rPr>
              <a:t>ProspHER</a:t>
            </a:r>
            <a:r>
              <a:rPr lang="en-US" sz="1600">
                <a:latin typeface="Questrial" pitchFamily="2" charset="0"/>
                <a:ea typeface="Questrial"/>
                <a:cs typeface="Questrial"/>
              </a:rPr>
              <a:t> FESTs.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>
              <a:latin typeface="Questrial" pitchFamily="2" charset="0"/>
              <a:ea typeface="Questrial"/>
              <a:cs typeface="Quest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Play with solid fill">
            <a:extLst>
              <a:ext uri="{FF2B5EF4-FFF2-40B4-BE49-F238E27FC236}">
                <a16:creationId xmlns:a16="http://schemas.microsoft.com/office/drawing/2014/main" id="{6A6FD331-D0E3-E077-C2AA-C45A4E200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95590" y="2878426"/>
            <a:ext cx="434138" cy="434138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DC138526-A534-1F06-21B5-046405AEC1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94003" y="3575543"/>
            <a:ext cx="437311" cy="437311"/>
          </a:xfrm>
          <a:prstGeom prst="rect">
            <a:avLst/>
          </a:prstGeom>
        </p:spPr>
      </p:pic>
      <p:pic>
        <p:nvPicPr>
          <p:cNvPr id="8" name="Graphic 7" descr="Play with solid fill">
            <a:extLst>
              <a:ext uri="{FF2B5EF4-FFF2-40B4-BE49-F238E27FC236}">
                <a16:creationId xmlns:a16="http://schemas.microsoft.com/office/drawing/2014/main" id="{9DA5E8AA-A296-828B-1C8C-FE6C930EA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7095591" y="4275833"/>
            <a:ext cx="434137" cy="43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58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D898B8EB-E53C-4E72-9817-B4BFCAD73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5" name="Freeform: Shape 1054">
            <a:extLst>
              <a:ext uri="{FF2B5EF4-FFF2-40B4-BE49-F238E27FC236}">
                <a16:creationId xmlns:a16="http://schemas.microsoft.com/office/drawing/2014/main" id="{4E130362-2F35-4AB7-9EA5-DBC0F771A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6" name="Freeform: Shape 1055">
            <a:extLst>
              <a:ext uri="{FF2B5EF4-FFF2-40B4-BE49-F238E27FC236}">
                <a16:creationId xmlns:a16="http://schemas.microsoft.com/office/drawing/2014/main" id="{56BE988C-7A5B-41EC-A46C-AEA93D8D3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38FD1-76F3-9E52-16AD-F6EA80470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488" y="3678174"/>
            <a:ext cx="4023360" cy="646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/>
              <a:t>Recommendations 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E3CB1EC0-40A9-4D5E-B7E2-6E3423CE2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A blue and white logo with a graduation cap&#10;&#10;Description automatically generated">
            <a:extLst>
              <a:ext uri="{FF2B5EF4-FFF2-40B4-BE49-F238E27FC236}">
                <a16:creationId xmlns:a16="http://schemas.microsoft.com/office/drawing/2014/main" id="{A8B0BA46-0894-19AB-B072-8E158F3F2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042" y="3111246"/>
            <a:ext cx="3236976" cy="2427732"/>
          </a:xfrm>
          <a:prstGeom prst="rect">
            <a:avLst/>
          </a:prstGeom>
        </p:spPr>
      </p:pic>
      <p:pic>
        <p:nvPicPr>
          <p:cNvPr id="1026" name="Picture 2" descr="Socialfly Strengthens Social Capabilities with Acquisition">
            <a:extLst>
              <a:ext uri="{FF2B5EF4-FFF2-40B4-BE49-F238E27FC236}">
                <a16:creationId xmlns:a16="http://schemas.microsoft.com/office/drawing/2014/main" id="{6D481451-4DA0-1559-BB71-49A7357FC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8547" y="1125982"/>
            <a:ext cx="3236976" cy="1820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DCBE52EF-2889-423F-947C-0E44A760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8" name="Picture 4" descr="Girls Who Code | UK">
            <a:extLst>
              <a:ext uri="{FF2B5EF4-FFF2-40B4-BE49-F238E27FC236}">
                <a16:creationId xmlns:a16="http://schemas.microsoft.com/office/drawing/2014/main" id="{9B364EAA-2940-094B-939C-C74C646DC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06042" y="1157792"/>
            <a:ext cx="3236976" cy="169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Department of Small Business Services | WeGovNYC Databook">
            <a:extLst>
              <a:ext uri="{FF2B5EF4-FFF2-40B4-BE49-F238E27FC236}">
                <a16:creationId xmlns:a16="http://schemas.microsoft.com/office/drawing/2014/main" id="{07BCD18D-7793-FC63-F978-F7F7ED67F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3770" y="3651249"/>
            <a:ext cx="3513667" cy="134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21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43833-8777-4DB2-456D-4D1C72D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34720" cy="1716255"/>
          </a:xfrm>
        </p:spPr>
        <p:txBody>
          <a:bodyPr anchor="b">
            <a:normAutofit/>
          </a:bodyPr>
          <a:lstStyle/>
          <a:p>
            <a:r>
              <a:rPr lang="en-GB" sz="5600">
                <a:latin typeface="Questrial" pitchFamily="2" charset="0"/>
              </a:rPr>
              <a:t>Project goals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B80E2B-F753-C4AD-1EE0-D8813E11FCE0}"/>
              </a:ext>
            </a:extLst>
          </p:cNvPr>
          <p:cNvSpPr/>
          <p:nvPr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rgbClr val="741F89"/>
              </a:gs>
              <a:gs pos="19000">
                <a:schemeClr val="accent5">
                  <a:lumMod val="45000"/>
                  <a:lumOff val="55000"/>
                </a:schemeClr>
              </a:gs>
              <a:gs pos="34000">
                <a:schemeClr val="accent5">
                  <a:lumMod val="45000"/>
                  <a:lumOff val="55000"/>
                </a:schemeClr>
              </a:gs>
              <a:gs pos="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ue and white square with a letter on it&#10;&#10;Description automatically generated">
            <a:extLst>
              <a:ext uri="{FF2B5EF4-FFF2-40B4-BE49-F238E27FC236}">
                <a16:creationId xmlns:a16="http://schemas.microsoft.com/office/drawing/2014/main" id="{96B138B2-5788-0C97-EFD1-E2ED30509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7" b="-8"/>
          <a:stretch/>
        </p:blipFill>
        <p:spPr>
          <a:xfrm>
            <a:off x="279143" y="299509"/>
            <a:ext cx="2456683" cy="2509006"/>
          </a:xfrm>
          <a:prstGeom prst="rect">
            <a:avLst/>
          </a:prstGeom>
        </p:spPr>
      </p:pic>
      <p:pic>
        <p:nvPicPr>
          <p:cNvPr id="7" name="Picture 6" descr="A magnifying glass with a person in the center&#10;&#10;Description automatically generated">
            <a:extLst>
              <a:ext uri="{FF2B5EF4-FFF2-40B4-BE49-F238E27FC236}">
                <a16:creationId xmlns:a16="http://schemas.microsoft.com/office/drawing/2014/main" id="{0DDC6DC2-90B2-96FC-D5F7-8423392557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93" b="8"/>
          <a:stretch/>
        </p:blipFill>
        <p:spPr>
          <a:xfrm>
            <a:off x="3044085" y="299509"/>
            <a:ext cx="2456683" cy="2509006"/>
          </a:xfrm>
          <a:prstGeom prst="rect">
            <a:avLst/>
          </a:prstGeom>
        </p:spPr>
      </p:pic>
      <p:pic>
        <p:nvPicPr>
          <p:cNvPr id="5" name="Picture 4" descr="A hands shaking with a black background&#10;&#10;Description automatically generated">
            <a:extLst>
              <a:ext uri="{FF2B5EF4-FFF2-40B4-BE49-F238E27FC236}">
                <a16:creationId xmlns:a16="http://schemas.microsoft.com/office/drawing/2014/main" id="{4ECE6C49-9D61-1035-577F-5B20B23388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60" r="-5" b="19456"/>
          <a:stretch/>
        </p:blipFill>
        <p:spPr>
          <a:xfrm>
            <a:off x="279143" y="3108025"/>
            <a:ext cx="5221625" cy="34504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5F318-2EDB-D44B-5C96-2AD64B6AC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719557"/>
            <a:ext cx="4434721" cy="3405909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  <a:buClr>
                <a:srgbClr val="741F89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i="0">
                <a:solidFill>
                  <a:schemeClr val="tx1">
                    <a:alpha val="80000"/>
                  </a:schemeClr>
                </a:solidFill>
                <a:effectLst/>
                <a:latin typeface="Questrial" pitchFamily="2" charset="0"/>
              </a:rPr>
              <a:t> Market Analysis</a:t>
            </a:r>
          </a:p>
          <a:p>
            <a:pPr>
              <a:lnSpc>
                <a:spcPct val="150000"/>
              </a:lnSpc>
              <a:buClr>
                <a:srgbClr val="741F89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>
                <a:solidFill>
                  <a:schemeClr val="tx1">
                    <a:alpha val="80000"/>
                  </a:schemeClr>
                </a:solidFill>
                <a:latin typeface="Questrial" pitchFamily="2" charset="0"/>
              </a:rPr>
              <a:t> Opportunity Analysis</a:t>
            </a:r>
          </a:p>
          <a:p>
            <a:pPr>
              <a:lnSpc>
                <a:spcPct val="150000"/>
              </a:lnSpc>
              <a:buClr>
                <a:srgbClr val="741F89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 i="0">
                <a:solidFill>
                  <a:schemeClr val="tx1">
                    <a:alpha val="80000"/>
                  </a:schemeClr>
                </a:solidFill>
                <a:effectLst/>
                <a:latin typeface="Questrial" pitchFamily="2" charset="0"/>
              </a:rPr>
              <a:t> Technology</a:t>
            </a:r>
          </a:p>
          <a:p>
            <a:pPr>
              <a:lnSpc>
                <a:spcPct val="150000"/>
              </a:lnSpc>
              <a:buClr>
                <a:srgbClr val="741F89"/>
              </a:buClr>
              <a:buSzPct val="100000"/>
              <a:buFont typeface="Wingdings" panose="05000000000000000000" pitchFamily="2" charset="2"/>
              <a:buChar char="v"/>
            </a:pPr>
            <a:r>
              <a:rPr lang="en-GB" sz="3200">
                <a:solidFill>
                  <a:schemeClr val="tx1">
                    <a:alpha val="80000"/>
                  </a:schemeClr>
                </a:solidFill>
                <a:latin typeface="Questrial" pitchFamily="2" charset="0"/>
              </a:rPr>
              <a:t> Recommendations</a:t>
            </a:r>
            <a:endParaRPr lang="en-GB" sz="3200" i="0">
              <a:solidFill>
                <a:schemeClr val="tx1">
                  <a:alpha val="80000"/>
                </a:schemeClr>
              </a:solidFill>
              <a:effectLst/>
              <a:latin typeface="Questrial" pitchFamily="2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65A6373-3DFF-CF3E-FFE0-0426FB9ECE6B}"/>
              </a:ext>
            </a:extLst>
          </p:cNvPr>
          <p:cNvSpPr/>
          <p:nvPr/>
        </p:nvSpPr>
        <p:spPr>
          <a:xfrm rot="10800000">
            <a:off x="11563301" y="3528291"/>
            <a:ext cx="45719" cy="3405909"/>
          </a:xfrm>
          <a:prstGeom prst="rect">
            <a:avLst/>
          </a:prstGeom>
          <a:gradFill>
            <a:gsLst>
              <a:gs pos="100000">
                <a:srgbClr val="AB59B1"/>
              </a:gs>
              <a:gs pos="93000">
                <a:srgbClr val="741F89"/>
              </a:gs>
              <a:gs pos="19000">
                <a:schemeClr val="accent5">
                  <a:lumMod val="45000"/>
                  <a:lumOff val="55000"/>
                </a:schemeClr>
              </a:gs>
              <a:gs pos="34000">
                <a:schemeClr val="accent5">
                  <a:lumMod val="45000"/>
                  <a:lumOff val="55000"/>
                </a:schemeClr>
              </a:gs>
              <a:gs pos="0">
                <a:schemeClr val="accent5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20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2B2AF-E74A-A101-71AE-49173256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135" y="1589368"/>
            <a:ext cx="5342079" cy="2032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6000" kern="1200">
                <a:solidFill>
                  <a:srgbClr val="FFF2FE"/>
                </a:solidFill>
                <a:latin typeface="Questrial" pitchFamily="2" charset="0"/>
              </a:rPr>
              <a:t>Market Overview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E2DE8A-A5CA-E1FB-F434-EC1C23F28AFF}"/>
              </a:ext>
            </a:extLst>
          </p:cNvPr>
          <p:cNvSpPr txBox="1"/>
          <p:nvPr/>
        </p:nvSpPr>
        <p:spPr>
          <a:xfrm>
            <a:off x="667637" y="11189061"/>
            <a:ext cx="395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 is it all sunshine and rainbows?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3FB19-7947-FEBC-9F32-94C11BAF1D2E}"/>
              </a:ext>
            </a:extLst>
          </p:cNvPr>
          <p:cNvSpPr txBox="1"/>
          <p:nvPr/>
        </p:nvSpPr>
        <p:spPr>
          <a:xfrm>
            <a:off x="5921266" y="2851931"/>
            <a:ext cx="53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114% increase in WOB over the last 20 years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7B065-7F5E-0578-8F84-835E2D6E2240}"/>
              </a:ext>
            </a:extLst>
          </p:cNvPr>
          <p:cNvSpPr txBox="1"/>
          <p:nvPr/>
        </p:nvSpPr>
        <p:spPr>
          <a:xfrm>
            <a:off x="5921265" y="1589368"/>
            <a:ext cx="5378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Around 14 million Women Owned Businesses (WOB) in the 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2B2A9-4E9E-1986-F495-AA491A6EA0A3}"/>
              </a:ext>
            </a:extLst>
          </p:cNvPr>
          <p:cNvSpPr txBox="1"/>
          <p:nvPr/>
        </p:nvSpPr>
        <p:spPr>
          <a:xfrm>
            <a:off x="5921265" y="3858766"/>
            <a:ext cx="537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2"/>
                </a:solidFill>
              </a:rPr>
              <a:t>WOBs generate $2.7 trillion for the US Economy</a:t>
            </a:r>
          </a:p>
        </p:txBody>
      </p:sp>
      <p:pic>
        <p:nvPicPr>
          <p:cNvPr id="6" name="Graphic 5" descr="Play with solid fill">
            <a:extLst>
              <a:ext uri="{FF2B5EF4-FFF2-40B4-BE49-F238E27FC236}">
                <a16:creationId xmlns:a16="http://schemas.microsoft.com/office/drawing/2014/main" id="{A4F844DD-9006-D6E8-CE69-BE4A73CB3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98785" y="1589754"/>
            <a:ext cx="376912" cy="376912"/>
          </a:xfrm>
          <a:prstGeom prst="rect">
            <a:avLst/>
          </a:prstGeom>
        </p:spPr>
      </p:pic>
      <p:pic>
        <p:nvPicPr>
          <p:cNvPr id="9" name="Graphic 8" descr="Play with solid fill">
            <a:extLst>
              <a:ext uri="{FF2B5EF4-FFF2-40B4-BE49-F238E27FC236}">
                <a16:creationId xmlns:a16="http://schemas.microsoft.com/office/drawing/2014/main" id="{D042FF9B-C71B-3DAF-332F-B22CADB91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98783" y="2848138"/>
            <a:ext cx="376916" cy="376916"/>
          </a:xfrm>
          <a:prstGeom prst="rect">
            <a:avLst/>
          </a:prstGeom>
        </p:spPr>
      </p:pic>
      <p:pic>
        <p:nvPicPr>
          <p:cNvPr id="10" name="Graphic 9" descr="Play with solid fill">
            <a:extLst>
              <a:ext uri="{FF2B5EF4-FFF2-40B4-BE49-F238E27FC236}">
                <a16:creationId xmlns:a16="http://schemas.microsoft.com/office/drawing/2014/main" id="{B209AB9B-F9AA-80CC-8792-E1174E7EB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5599610" y="3853617"/>
            <a:ext cx="376084" cy="3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88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E79DA9-5236-F70F-C5F4-0A01114AA47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7000">
                <a:srgbClr val="7030A0">
                  <a:shade val="30000"/>
                  <a:satMod val="115000"/>
                </a:srgbClr>
              </a:gs>
              <a:gs pos="71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2B2AF-E74A-A101-71AE-49173256C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4135" y="1589368"/>
            <a:ext cx="5342079" cy="203285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r"/>
            <a:r>
              <a:rPr lang="en-US" sz="6000" kern="1200">
                <a:solidFill>
                  <a:srgbClr val="FFF2FE"/>
                </a:solidFill>
                <a:latin typeface="Questrial" pitchFamily="2" charset="0"/>
              </a:rPr>
              <a:t>US Barriers to Success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052B860-E6D7-7C53-9B8D-6F745814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010" y="2071517"/>
            <a:ext cx="5869791" cy="3562430"/>
          </a:xfrm>
          <a:prstGeom prst="rect">
            <a:avLst/>
          </a:prstGeom>
          <a:ln w="38100">
            <a:solidFill>
              <a:srgbClr val="741F89"/>
            </a:solidFill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25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6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4E2DE8A-A5CA-E1FB-F434-EC1C23F28AFF}"/>
              </a:ext>
            </a:extLst>
          </p:cNvPr>
          <p:cNvSpPr txBox="1"/>
          <p:nvPr/>
        </p:nvSpPr>
        <p:spPr>
          <a:xfrm>
            <a:off x="667637" y="11189061"/>
            <a:ext cx="395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But is it all sunshine and rainbows?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1F0B91-7AA0-D1F2-149F-2AD818EFA8FE}"/>
              </a:ext>
            </a:extLst>
          </p:cNvPr>
          <p:cNvSpPr/>
          <p:nvPr/>
        </p:nvSpPr>
        <p:spPr>
          <a:xfrm>
            <a:off x="-11259554" y="137897"/>
            <a:ext cx="11007074" cy="1268205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8CD80-6687-4609-129C-B8A8B6ECFA47}"/>
              </a:ext>
            </a:extLst>
          </p:cNvPr>
          <p:cNvSpPr txBox="1"/>
          <p:nvPr/>
        </p:nvSpPr>
        <p:spPr>
          <a:xfrm>
            <a:off x="-9817809" y="356500"/>
            <a:ext cx="812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Market Attractiveness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2ACF4A-3D4C-1A28-BF58-86C10D881154}"/>
              </a:ext>
            </a:extLst>
          </p:cNvPr>
          <p:cNvSpPr/>
          <p:nvPr/>
        </p:nvSpPr>
        <p:spPr>
          <a:xfrm>
            <a:off x="12351378" y="1959497"/>
            <a:ext cx="11596743" cy="4733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FE47620-28EA-FDA4-F371-812CC4E1698C}"/>
              </a:ext>
            </a:extLst>
          </p:cNvPr>
          <p:cNvSpPr/>
          <p:nvPr/>
        </p:nvSpPr>
        <p:spPr>
          <a:xfrm>
            <a:off x="24261762" y="4851148"/>
            <a:ext cx="11749143" cy="782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5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-710135" y="136525"/>
            <a:ext cx="11007074" cy="1268205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10D07-674A-0012-C0A4-E799A845C860}"/>
              </a:ext>
            </a:extLst>
          </p:cNvPr>
          <p:cNvSpPr txBox="1"/>
          <p:nvPr/>
        </p:nvSpPr>
        <p:spPr>
          <a:xfrm>
            <a:off x="731610" y="355128"/>
            <a:ext cx="8123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/>
              <a:t>Market Attractiveness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63D5A39-2AFD-5DDD-E59F-66D6AE03263C}"/>
              </a:ext>
            </a:extLst>
          </p:cNvPr>
          <p:cNvSpPr/>
          <p:nvPr/>
        </p:nvSpPr>
        <p:spPr>
          <a:xfrm>
            <a:off x="1323191" y="1623333"/>
            <a:ext cx="11596743" cy="473301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B203A-53B8-5796-468D-56CFF255F4D0}"/>
              </a:ext>
            </a:extLst>
          </p:cNvPr>
          <p:cNvSpPr txBox="1"/>
          <p:nvPr/>
        </p:nvSpPr>
        <p:spPr>
          <a:xfrm>
            <a:off x="1645920" y="2291380"/>
            <a:ext cx="9219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The Market situation for women professionals can be split into two areas:</a:t>
            </a:r>
          </a:p>
          <a:p>
            <a:endParaRPr lang="en-US" sz="2000"/>
          </a:p>
          <a:p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The Lucrative Face of the Market</a:t>
            </a:r>
          </a:p>
          <a:p>
            <a:pPr marL="342900" indent="-342900">
              <a:buFont typeface="+mj-lt"/>
              <a:buAutoNum type="arabicPeriod"/>
            </a:pPr>
            <a:endParaRPr lang="en-US" sz="2000"/>
          </a:p>
          <a:p>
            <a:pPr marL="342900" indent="-342900">
              <a:buFont typeface="+mj-lt"/>
              <a:buAutoNum type="arabicPeriod"/>
            </a:pPr>
            <a:r>
              <a:rPr lang="en-US" sz="2000"/>
              <a:t>The Face of Existing Inequality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4099974-62ED-31B7-A2AA-DDDD0AC4EAAC}"/>
              </a:ext>
            </a:extLst>
          </p:cNvPr>
          <p:cNvSpPr/>
          <p:nvPr/>
        </p:nvSpPr>
        <p:spPr>
          <a:xfrm>
            <a:off x="1645920" y="4539293"/>
            <a:ext cx="11749143" cy="7827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C80961-864D-F550-5702-4DA1D8196908}"/>
              </a:ext>
            </a:extLst>
          </p:cNvPr>
          <p:cNvSpPr txBox="1"/>
          <p:nvPr/>
        </p:nvSpPr>
        <p:spPr>
          <a:xfrm>
            <a:off x="1645920" y="4708389"/>
            <a:ext cx="9219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What does this mean for </a:t>
            </a:r>
            <a:r>
              <a:rPr lang="en-US" sz="2000" err="1"/>
              <a:t>ProspHER</a:t>
            </a:r>
            <a:r>
              <a:rPr lang="en-US" sz="20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9690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227937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6486" y="1582799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1579962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1575596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1571230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965200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3577021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8877741" y="744603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6227381" y="744052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1" y="1250944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376" y="1365521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7" y="1365521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2" y="1122350"/>
            <a:ext cx="2369072" cy="12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6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227937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6486" y="1582799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1800"/>
              </a:lnSpc>
              <a:spcAft>
                <a:spcPts val="600"/>
              </a:spcAft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1579962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1575596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1571230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965200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3577021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6227381" y="744052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8877741" y="744603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1" y="1250944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376" y="1365521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7" y="1365521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2" y="1122350"/>
            <a:ext cx="2369072" cy="1246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85A683-592B-6569-44ED-2DBE7C36B004}"/>
              </a:ext>
            </a:extLst>
          </p:cNvPr>
          <p:cNvSpPr txBox="1"/>
          <p:nvPr/>
        </p:nvSpPr>
        <p:spPr>
          <a:xfrm>
            <a:off x="1155700" y="2867438"/>
            <a:ext cx="2006600" cy="310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Diverse audience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Large membership base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56 corporate partners for networking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 Expensive membership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❌Limited accessibility for lower-income women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❌Leadership focus excludes ethnic diversity</a:t>
            </a:r>
          </a:p>
          <a:p>
            <a:pPr algn="ctr">
              <a:lnSpc>
                <a:spcPct val="150000"/>
              </a:lnSpc>
            </a:pP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7558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ECE256-0683-A068-923C-2ED48C9B262B}"/>
              </a:ext>
            </a:extLst>
          </p:cNvPr>
          <p:cNvSpPr/>
          <p:nvPr/>
        </p:nvSpPr>
        <p:spPr>
          <a:xfrm>
            <a:off x="740979" y="588065"/>
            <a:ext cx="10710041" cy="2279373"/>
          </a:xfrm>
          <a:prstGeom prst="roundRect">
            <a:avLst/>
          </a:prstGeom>
          <a:solidFill>
            <a:schemeClr val="bg1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1F1014B-24F4-367C-0328-4280C1131777}"/>
              </a:ext>
            </a:extLst>
          </p:cNvPr>
          <p:cNvSpPr/>
          <p:nvPr/>
        </p:nvSpPr>
        <p:spPr>
          <a:xfrm>
            <a:off x="996486" y="1582799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  <a:p>
            <a:pPr algn="ctr">
              <a:lnSpc>
                <a:spcPct val="150000"/>
              </a:lnSpc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  <a:p>
            <a:pPr algn="ctr">
              <a:lnSpc>
                <a:spcPct val="150000"/>
              </a:lnSpc>
            </a:pPr>
            <a:endParaRPr lang="en-GB" sz="1200">
              <a:solidFill>
                <a:srgbClr val="FFF2FE"/>
              </a:solidFill>
              <a:latin typeface="Questrial" pitchFamily="2" charset="0"/>
            </a:endParaRPr>
          </a:p>
          <a:p>
            <a:pPr algn="ctr"/>
            <a:endParaRPr 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6C95331-3D44-ABE7-DA62-1E0BB04BEBCC}"/>
              </a:ext>
            </a:extLst>
          </p:cNvPr>
          <p:cNvSpPr/>
          <p:nvPr/>
        </p:nvSpPr>
        <p:spPr>
          <a:xfrm>
            <a:off x="3606378" y="1579962"/>
            <a:ext cx="2328883" cy="4531700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ts val="1800"/>
              </a:lnSpc>
            </a:pPr>
            <a:endParaRPr lang="en-GB" sz="1200" kern="1200">
              <a:solidFill>
                <a:srgbClr val="FFF2FE"/>
              </a:solidFill>
              <a:latin typeface="Questrial" pitchFamily="2" charset="0"/>
              <a:ea typeface="+mn-ea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84E236-65DD-D38A-1BD9-2B3FB140C607}"/>
              </a:ext>
            </a:extLst>
          </p:cNvPr>
          <p:cNvSpPr/>
          <p:nvPr/>
        </p:nvSpPr>
        <p:spPr>
          <a:xfrm>
            <a:off x="965200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335413-208F-6059-BF89-A4F1EFB05C7D}"/>
              </a:ext>
            </a:extLst>
          </p:cNvPr>
          <p:cNvSpPr/>
          <p:nvPr/>
        </p:nvSpPr>
        <p:spPr>
          <a:xfrm>
            <a:off x="3577021" y="743501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E0F698-B26E-D2E0-88B6-A074EA451FDB}"/>
              </a:ext>
            </a:extLst>
          </p:cNvPr>
          <p:cNvSpPr/>
          <p:nvPr/>
        </p:nvSpPr>
        <p:spPr>
          <a:xfrm>
            <a:off x="6258299" y="1575596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B65770-4A9A-D0EA-EDA4-7DCE07D5DA86}"/>
              </a:ext>
            </a:extLst>
          </p:cNvPr>
          <p:cNvSpPr/>
          <p:nvPr/>
        </p:nvSpPr>
        <p:spPr>
          <a:xfrm>
            <a:off x="6227381" y="744052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0FEF6DF0-1653-57DD-956A-9D73B663D49B}"/>
              </a:ext>
            </a:extLst>
          </p:cNvPr>
          <p:cNvSpPr/>
          <p:nvPr/>
        </p:nvSpPr>
        <p:spPr>
          <a:xfrm>
            <a:off x="8910220" y="1571230"/>
            <a:ext cx="2328883" cy="953613"/>
          </a:xfrm>
          <a:prstGeom prst="roundRect">
            <a:avLst/>
          </a:prstGeom>
          <a:solidFill>
            <a:schemeClr val="bg1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4A1ABC4-2A02-F1B0-5A69-267BB28025A3}"/>
              </a:ext>
            </a:extLst>
          </p:cNvPr>
          <p:cNvSpPr/>
          <p:nvPr/>
        </p:nvSpPr>
        <p:spPr>
          <a:xfrm>
            <a:off x="8877741" y="744603"/>
            <a:ext cx="2387600" cy="1968500"/>
          </a:xfrm>
          <a:prstGeom prst="roundRect">
            <a:avLst/>
          </a:prstGeom>
          <a:solidFill>
            <a:srgbClr val="FFE5FD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and orange bird with a black background&#10;&#10;Description automatically generated">
            <a:extLst>
              <a:ext uri="{FF2B5EF4-FFF2-40B4-BE49-F238E27FC236}">
                <a16:creationId xmlns:a16="http://schemas.microsoft.com/office/drawing/2014/main" id="{910017B0-CAEB-5A5F-09C5-265BC4E27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231" y="1250944"/>
            <a:ext cx="2319600" cy="953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DBD7F4-D7F8-2349-ED77-BEB67A2440E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31376" y="1365521"/>
            <a:ext cx="2243575" cy="764634"/>
          </a:xfrm>
          <a:prstGeom prst="rect">
            <a:avLst/>
          </a:prstGeom>
        </p:spPr>
      </p:pic>
      <p:pic>
        <p:nvPicPr>
          <p:cNvPr id="15" name="Picture 14" descr="A black and red text&#10;&#10;Description automatically generated">
            <a:extLst>
              <a:ext uri="{FF2B5EF4-FFF2-40B4-BE49-F238E27FC236}">
                <a16:creationId xmlns:a16="http://schemas.microsoft.com/office/drawing/2014/main" id="{C37D9AEC-96B4-4181-DF2C-0D83F5108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47" y="1365521"/>
            <a:ext cx="2171726" cy="76010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20FC2E3A-A98E-CE88-C033-F775FFDAD5F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2" y="1122350"/>
            <a:ext cx="2369072" cy="12464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59B550-9601-908B-0966-7122A8D7B8D6}"/>
              </a:ext>
            </a:extLst>
          </p:cNvPr>
          <p:cNvSpPr txBox="1"/>
          <p:nvPr/>
        </p:nvSpPr>
        <p:spPr>
          <a:xfrm>
            <a:off x="1155700" y="2867438"/>
            <a:ext cx="2006600" cy="310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Diverse audience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Large membership base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✅ 56 corporate partners for networking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 Expensive membership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❌Limited accessibility for lower-income women</a:t>
            </a:r>
            <a:br>
              <a:rPr lang="en-GB" sz="1200">
                <a:solidFill>
                  <a:srgbClr val="FFF2FE"/>
                </a:solidFill>
                <a:latin typeface="Questrial" pitchFamily="2" charset="0"/>
              </a:rPr>
            </a:br>
            <a:r>
              <a:rPr lang="en-GB" sz="1200">
                <a:solidFill>
                  <a:srgbClr val="FFF2FE"/>
                </a:solidFill>
                <a:latin typeface="Questrial" pitchFamily="2" charset="0"/>
              </a:rPr>
              <a:t>❌Leadership focus excludes ethnic diversity</a:t>
            </a:r>
          </a:p>
          <a:p>
            <a:pPr algn="ctr">
              <a:lnSpc>
                <a:spcPct val="150000"/>
              </a:lnSpc>
            </a:pPr>
            <a:endParaRPr lang="en-US" sz="1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49E6C7-AEED-7ED0-928F-E9DB6B58AB10}"/>
              </a:ext>
            </a:extLst>
          </p:cNvPr>
          <p:cNvSpPr txBox="1"/>
          <p:nvPr/>
        </p:nvSpPr>
        <p:spPr>
          <a:xfrm>
            <a:off x="3749863" y="2825374"/>
            <a:ext cx="2006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Strong brand recognition with government ties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Established history (49 years)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✅ Diverse revenue streams (6 sources)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 Limited audience (from high brand value)</a:t>
            </a:r>
            <a:b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</a:br>
            <a:r>
              <a:rPr lang="en-GB" sz="1200" kern="1200">
                <a:solidFill>
                  <a:srgbClr val="FFF2FE"/>
                </a:solidFill>
                <a:latin typeface="Questrial" pitchFamily="2" charset="0"/>
                <a:ea typeface="+mn-ea"/>
                <a:cs typeface="+mn-cs"/>
              </a:rPr>
              <a:t>❌Focus mainly on established entrepreneurs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81164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rgbClr val="FFF2FE"/>
      </a:lt1>
      <a:dk2>
        <a:srgbClr val="0E2841"/>
      </a:dk2>
      <a:lt2>
        <a:srgbClr val="E8E8E8"/>
      </a:lt2>
      <a:accent1>
        <a:srgbClr val="156082"/>
      </a:accent1>
      <a:accent2>
        <a:srgbClr val="741F89"/>
      </a:accent2>
      <a:accent3>
        <a:srgbClr val="196B24"/>
      </a:accent3>
      <a:accent4>
        <a:srgbClr val="741F89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Questrial"/>
        <a:ea typeface=""/>
        <a:cs typeface=""/>
      </a:majorFont>
      <a:minorFont>
        <a:latin typeface="Quest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ProspHER</vt:lpstr>
      <vt:lpstr>ProspHER</vt:lpstr>
      <vt:lpstr>Project goals</vt:lpstr>
      <vt:lpstr>Market Overview</vt:lpstr>
      <vt:lpstr>US Barriers to Success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Highest Opportunity States</vt:lpstr>
      <vt:lpstr>Highest Opportunity States</vt:lpstr>
      <vt:lpstr>Highest Opportunity States</vt:lpstr>
      <vt:lpstr>PowerPoint Presentation</vt:lpstr>
      <vt:lpstr>PowerPoint Presentation</vt:lpstr>
      <vt:lpstr>PowerPoint Presentation</vt:lpstr>
      <vt:lpstr>Partnerships</vt:lpstr>
      <vt:lpstr>Partnerships</vt:lpstr>
      <vt:lpstr>Grants</vt:lpstr>
      <vt:lpstr>AI and Automation</vt:lpstr>
      <vt:lpstr>PowerPoint Presentation</vt:lpstr>
      <vt:lpstr>PowerPoint Presentation</vt:lpstr>
      <vt:lpstr>PowerPoint Presentation</vt:lpstr>
      <vt:lpstr>   Sustainability Practices</vt:lpstr>
      <vt:lpstr>Recommendations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3</cp:revision>
  <dcterms:created xsi:type="dcterms:W3CDTF">2024-08-21T16:05:33Z</dcterms:created>
  <dcterms:modified xsi:type="dcterms:W3CDTF">2025-04-21T11:58:18Z</dcterms:modified>
</cp:coreProperties>
</file>