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4630400" cy="8229600"/>
  <p:notesSz cx="8229600" cy="14630400"/>
  <p:embeddedFontLst>
    <p:embeddedFont>
      <p:font typeface="Lato"/>
      <p:regular r:id="rId13"/>
    </p:embeddedFont>
    <p:embeddedFont>
      <p:font typeface="Lato"/>
      <p:regular r:id="rId14"/>
    </p:embeddedFont>
    <p:embeddedFont>
      <p:font typeface="Lato"/>
      <p:regular r:id="rId15"/>
    </p:embeddedFont>
    <p:embeddedFont>
      <p:font typeface="Lato"/>
      <p:regular r:id="rId16"/>
    </p:embeddedFont>
    <p:embeddedFont>
      <p:font typeface="Lato"/>
      <p:regular r:id="rId17"/>
    </p:embeddedFont>
    <p:embeddedFont>
      <p:font typeface="Lato"/>
      <p:regular r:id="rId18"/>
    </p:embeddedFont>
    <p:embeddedFont>
      <p:font typeface="Lato"/>
      <p:regular r:id="rId19"/>
    </p:embeddedFont>
    <p:embeddedFont>
      <p:font typeface="Lato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openxmlformats.org/officeDocument/2006/relationships/font" Target="fonts/font1.fntdata"/><Relationship Id="rId14" Type="http://schemas.openxmlformats.org/officeDocument/2006/relationships/font" Target="fonts/font2.fntdata"/><Relationship Id="rId15" Type="http://schemas.openxmlformats.org/officeDocument/2006/relationships/font" Target="fonts/font3.fntdata"/><Relationship Id="rId16" Type="http://schemas.openxmlformats.org/officeDocument/2006/relationships/font" Target="fonts/font4.fntdata"/><Relationship Id="rId17" Type="http://schemas.openxmlformats.org/officeDocument/2006/relationships/font" Target="fonts/font5.fntdata"/><Relationship Id="rId18" Type="http://schemas.openxmlformats.org/officeDocument/2006/relationships/font" Target="fonts/font6.fntdata"/><Relationship Id="rId19" Type="http://schemas.openxmlformats.org/officeDocument/2006/relationships/font" Target="fonts/font7.fntdata"/><Relationship Id="rId2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1720096"/>
            <a:ext cx="7415927" cy="21293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8350"/>
              </a:lnSpc>
              <a:buNone/>
            </a:pPr>
            <a:r>
              <a:rPr lang="en-US" sz="67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Mobileye's Return to Public Markets</a:t>
            </a:r>
            <a:endParaRPr lang="en-US" sz="6700" dirty="0"/>
          </a:p>
        </p:txBody>
      </p:sp>
      <p:sp>
        <p:nvSpPr>
          <p:cNvPr id="4" name="Text 1"/>
          <p:cNvSpPr/>
          <p:nvPr/>
        </p:nvSpPr>
        <p:spPr>
          <a:xfrm>
            <a:off x="6350437" y="4219694"/>
            <a:ext cx="7415927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 2022, Mobileye, a leader in autonomous driving technology, launched its IPO. This marked a significant moment for the automotive and tech sectors. The IPO followed Intel's acquisition of Mobileye in 2017.</a:t>
            </a:r>
            <a:endParaRPr lang="en-US" sz="1900" dirty="0"/>
          </a:p>
        </p:txBody>
      </p:sp>
      <p:sp>
        <p:nvSpPr>
          <p:cNvPr id="5" name="Shape 2"/>
          <p:cNvSpPr/>
          <p:nvPr/>
        </p:nvSpPr>
        <p:spPr>
          <a:xfrm>
            <a:off x="6350437" y="6096000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057" y="6103620"/>
            <a:ext cx="379690" cy="37969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868716" y="6077545"/>
            <a:ext cx="2562582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by Saquib Alhoque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8794" y="846892"/>
            <a:ext cx="8663107" cy="7399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800"/>
              </a:lnSpc>
              <a:buNone/>
            </a:pPr>
            <a:r>
              <a:rPr lang="en-US" sz="46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IPO Details and Market Reaction</a:t>
            </a:r>
            <a:endParaRPr lang="en-US" sz="4650" dirty="0"/>
          </a:p>
        </p:txBody>
      </p:sp>
      <p:sp>
        <p:nvSpPr>
          <p:cNvPr id="3" name="Shape 1"/>
          <p:cNvSpPr/>
          <p:nvPr/>
        </p:nvSpPr>
        <p:spPr>
          <a:xfrm>
            <a:off x="828794" y="1942028"/>
            <a:ext cx="12972812" cy="5440680"/>
          </a:xfrm>
          <a:prstGeom prst="roundRect">
            <a:avLst>
              <a:gd name="adj" fmla="val 653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36414" y="1949648"/>
            <a:ext cx="12957572" cy="67818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73110" y="2099310"/>
            <a:ext cx="6001583" cy="3788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Sector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7555706" y="2099310"/>
            <a:ext cx="6001583" cy="3788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Auto Parts and Equipment/Automotive Industry Software</a:t>
            </a:r>
            <a:endParaRPr lang="en-US" sz="1850" dirty="0"/>
          </a:p>
        </p:txBody>
      </p:sp>
      <p:sp>
        <p:nvSpPr>
          <p:cNvPr id="7" name="Shape 5"/>
          <p:cNvSpPr/>
          <p:nvPr/>
        </p:nvSpPr>
        <p:spPr>
          <a:xfrm>
            <a:off x="836414" y="2627828"/>
            <a:ext cx="12957572" cy="67818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1073110" y="2777490"/>
            <a:ext cx="6001583" cy="3788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Ticker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7555706" y="2777490"/>
            <a:ext cx="6001583" cy="3788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NasdaqGS:MBLY</a:t>
            </a:r>
            <a:endParaRPr lang="en-US" sz="1850" dirty="0"/>
          </a:p>
        </p:txBody>
      </p:sp>
      <p:sp>
        <p:nvSpPr>
          <p:cNvPr id="10" name="Shape 8"/>
          <p:cNvSpPr/>
          <p:nvPr/>
        </p:nvSpPr>
        <p:spPr>
          <a:xfrm>
            <a:off x="836414" y="3306008"/>
            <a:ext cx="12957572" cy="67818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1073110" y="3455670"/>
            <a:ext cx="6001583" cy="3788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Exchange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7555706" y="3455670"/>
            <a:ext cx="6001583" cy="3788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NasdaqGS</a:t>
            </a:r>
            <a:endParaRPr lang="en-US" sz="1850" dirty="0"/>
          </a:p>
        </p:txBody>
      </p:sp>
      <p:sp>
        <p:nvSpPr>
          <p:cNvPr id="13" name="Shape 11"/>
          <p:cNvSpPr/>
          <p:nvPr/>
        </p:nvSpPr>
        <p:spPr>
          <a:xfrm>
            <a:off x="836414" y="3984188"/>
            <a:ext cx="12957572" cy="67818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1073110" y="4133850"/>
            <a:ext cx="6001583" cy="3788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Amount Raised</a:t>
            </a:r>
            <a:endParaRPr lang="en-US" sz="1850" dirty="0"/>
          </a:p>
        </p:txBody>
      </p:sp>
      <p:sp>
        <p:nvSpPr>
          <p:cNvPr id="15" name="Text 13"/>
          <p:cNvSpPr/>
          <p:nvPr/>
        </p:nvSpPr>
        <p:spPr>
          <a:xfrm>
            <a:off x="7555706" y="4133850"/>
            <a:ext cx="6001583" cy="3788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$861 million</a:t>
            </a:r>
            <a:endParaRPr lang="en-US" sz="1850" dirty="0"/>
          </a:p>
        </p:txBody>
      </p:sp>
      <p:sp>
        <p:nvSpPr>
          <p:cNvPr id="16" name="Shape 14"/>
          <p:cNvSpPr/>
          <p:nvPr/>
        </p:nvSpPr>
        <p:spPr>
          <a:xfrm>
            <a:off x="836414" y="4662368"/>
            <a:ext cx="12957572" cy="67818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1073110" y="4812030"/>
            <a:ext cx="6001583" cy="3788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Offered Price</a:t>
            </a:r>
            <a:endParaRPr lang="en-US" sz="1850" dirty="0"/>
          </a:p>
        </p:txBody>
      </p:sp>
      <p:sp>
        <p:nvSpPr>
          <p:cNvPr id="18" name="Text 16"/>
          <p:cNvSpPr/>
          <p:nvPr/>
        </p:nvSpPr>
        <p:spPr>
          <a:xfrm>
            <a:off x="7555706" y="4812030"/>
            <a:ext cx="6001583" cy="3788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$21/share</a:t>
            </a:r>
            <a:endParaRPr lang="en-US" sz="1850" dirty="0"/>
          </a:p>
        </p:txBody>
      </p:sp>
      <p:sp>
        <p:nvSpPr>
          <p:cNvPr id="19" name="Shape 17"/>
          <p:cNvSpPr/>
          <p:nvPr/>
        </p:nvSpPr>
        <p:spPr>
          <a:xfrm>
            <a:off x="836414" y="5340548"/>
            <a:ext cx="12957572" cy="67818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0" name="Text 18"/>
          <p:cNvSpPr/>
          <p:nvPr/>
        </p:nvSpPr>
        <p:spPr>
          <a:xfrm>
            <a:off x="1073110" y="5490210"/>
            <a:ext cx="6001583" cy="3788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Shares Offered</a:t>
            </a:r>
            <a:endParaRPr lang="en-US" sz="1850" dirty="0"/>
          </a:p>
        </p:txBody>
      </p:sp>
      <p:sp>
        <p:nvSpPr>
          <p:cNvPr id="21" name="Text 19"/>
          <p:cNvSpPr/>
          <p:nvPr/>
        </p:nvSpPr>
        <p:spPr>
          <a:xfrm>
            <a:off x="7555706" y="5490210"/>
            <a:ext cx="6001583" cy="3788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41 million</a:t>
            </a:r>
            <a:endParaRPr lang="en-US" sz="1850" dirty="0"/>
          </a:p>
        </p:txBody>
      </p:sp>
      <p:sp>
        <p:nvSpPr>
          <p:cNvPr id="22" name="Shape 20"/>
          <p:cNvSpPr/>
          <p:nvPr/>
        </p:nvSpPr>
        <p:spPr>
          <a:xfrm>
            <a:off x="836414" y="6018728"/>
            <a:ext cx="12957572" cy="67818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3" name="Text 21"/>
          <p:cNvSpPr/>
          <p:nvPr/>
        </p:nvSpPr>
        <p:spPr>
          <a:xfrm>
            <a:off x="1073110" y="6168390"/>
            <a:ext cx="6001583" cy="3788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Market Cap (IPO)</a:t>
            </a:r>
            <a:endParaRPr lang="en-US" sz="1850" dirty="0"/>
          </a:p>
        </p:txBody>
      </p:sp>
      <p:sp>
        <p:nvSpPr>
          <p:cNvPr id="24" name="Text 22"/>
          <p:cNvSpPr/>
          <p:nvPr/>
        </p:nvSpPr>
        <p:spPr>
          <a:xfrm>
            <a:off x="7555706" y="6168390"/>
            <a:ext cx="6001583" cy="3788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$16.7 billion</a:t>
            </a:r>
            <a:endParaRPr lang="en-US" sz="1850" dirty="0"/>
          </a:p>
        </p:txBody>
      </p:sp>
      <p:sp>
        <p:nvSpPr>
          <p:cNvPr id="25" name="Shape 23"/>
          <p:cNvSpPr/>
          <p:nvPr/>
        </p:nvSpPr>
        <p:spPr>
          <a:xfrm>
            <a:off x="836414" y="6696908"/>
            <a:ext cx="12957572" cy="67818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6" name="Text 24"/>
          <p:cNvSpPr/>
          <p:nvPr/>
        </p:nvSpPr>
        <p:spPr>
          <a:xfrm>
            <a:off x="1073110" y="6846570"/>
            <a:ext cx="6001583" cy="3788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Market Cap (Dec 8th)</a:t>
            </a:r>
            <a:endParaRPr lang="en-US" sz="1850" dirty="0"/>
          </a:p>
        </p:txBody>
      </p:sp>
      <p:sp>
        <p:nvSpPr>
          <p:cNvPr id="27" name="Text 25"/>
          <p:cNvSpPr/>
          <p:nvPr/>
        </p:nvSpPr>
        <p:spPr>
          <a:xfrm>
            <a:off x="7555706" y="6846570"/>
            <a:ext cx="6001583" cy="3788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$25.3 billion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812607"/>
            <a:ext cx="9852065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Mobileye's Technology and Strategy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201233"/>
            <a:ext cx="3898821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Advanced Driver-Assistance Systems (ADAS)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4219575"/>
            <a:ext cx="3898821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Mobileye develops cutting-edge ADAS, enhancing road safety. These systems include features like lane keeping assist and adaptive cruise control.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695" y="3201233"/>
            <a:ext cx="3898821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Autonomous Driving Solutions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5372695" y="4219575"/>
            <a:ext cx="3898821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Mobileye is at the forefront of autonomous vehicle technology. Their solutions range from assisted driving to fully autonomous systems.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201233"/>
            <a:ext cx="3898821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Responsibility-Sensitive Safety (RSS)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9881354" y="4219575"/>
            <a:ext cx="3898821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Mobileye's RSS model ensures safe operation of autonomous vehicles. This model uses mathematical principles to define safe driving behavior.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957626"/>
            <a:ext cx="7077432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Intel's Strategic Rationale</a:t>
            </a:r>
            <a:endParaRPr lang="en-US" sz="4850" dirty="0"/>
          </a:p>
        </p:txBody>
      </p:sp>
      <p:sp>
        <p:nvSpPr>
          <p:cNvPr id="3" name="Shape 1"/>
          <p:cNvSpPr/>
          <p:nvPr/>
        </p:nvSpPr>
        <p:spPr>
          <a:xfrm>
            <a:off x="864037" y="3377089"/>
            <a:ext cx="555427" cy="555427"/>
          </a:xfrm>
          <a:prstGeom prst="roundRect">
            <a:avLst>
              <a:gd name="adj" fmla="val 6668"/>
            </a:avLst>
          </a:prstGeom>
          <a:solidFill>
            <a:srgbClr val="E5DFD2"/>
          </a:solidFill>
          <a:ln/>
        </p:spPr>
      </p:sp>
      <p:sp>
        <p:nvSpPr>
          <p:cNvPr id="4" name="Text 2"/>
          <p:cNvSpPr/>
          <p:nvPr/>
        </p:nvSpPr>
        <p:spPr>
          <a:xfrm>
            <a:off x="1034296" y="3469600"/>
            <a:ext cx="214789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1</a:t>
            </a:r>
            <a:endParaRPr lang="en-US" sz="2900" dirty="0"/>
          </a:p>
        </p:txBody>
      </p:sp>
      <p:sp>
        <p:nvSpPr>
          <p:cNvPr id="5" name="Text 3"/>
          <p:cNvSpPr/>
          <p:nvPr/>
        </p:nvSpPr>
        <p:spPr>
          <a:xfrm>
            <a:off x="1666280" y="3377089"/>
            <a:ext cx="3333988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Investment in Chip Manufacturing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1666280" y="4296727"/>
            <a:ext cx="3333988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Proceeds will support Intel's investments in chip production. This is crucial for competition with TSMC.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5247084" y="3377089"/>
            <a:ext cx="555427" cy="555427"/>
          </a:xfrm>
          <a:prstGeom prst="roundRect">
            <a:avLst>
              <a:gd name="adj" fmla="val 6668"/>
            </a:avLst>
          </a:prstGeom>
          <a:solidFill>
            <a:srgbClr val="E5DFD2"/>
          </a:solidFill>
          <a:ln/>
        </p:spPr>
      </p:sp>
      <p:sp>
        <p:nvSpPr>
          <p:cNvPr id="8" name="Text 6"/>
          <p:cNvSpPr/>
          <p:nvPr/>
        </p:nvSpPr>
        <p:spPr>
          <a:xfrm>
            <a:off x="5417344" y="3469600"/>
            <a:ext cx="214789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2</a:t>
            </a:r>
            <a:endParaRPr lang="en-US" sz="2900" dirty="0"/>
          </a:p>
        </p:txBody>
      </p:sp>
      <p:sp>
        <p:nvSpPr>
          <p:cNvPr id="9" name="Text 7"/>
          <p:cNvSpPr/>
          <p:nvPr/>
        </p:nvSpPr>
        <p:spPr>
          <a:xfrm>
            <a:off x="6049328" y="3377089"/>
            <a:ext cx="3333988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Advancement of EUV Lithography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6049328" y="4296727"/>
            <a:ext cx="3333988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Funding will accelerate research and development of EUV lithography. This cutting-edge technology creates smaller, denser chips.</a:t>
            </a:r>
            <a:endParaRPr lang="en-US" sz="1900" dirty="0"/>
          </a:p>
        </p:txBody>
      </p:sp>
      <p:sp>
        <p:nvSpPr>
          <p:cNvPr id="11" name="Shape 9"/>
          <p:cNvSpPr/>
          <p:nvPr/>
        </p:nvSpPr>
        <p:spPr>
          <a:xfrm>
            <a:off x="9630132" y="3377089"/>
            <a:ext cx="555427" cy="555427"/>
          </a:xfrm>
          <a:prstGeom prst="roundRect">
            <a:avLst>
              <a:gd name="adj" fmla="val 6668"/>
            </a:avLst>
          </a:prstGeom>
          <a:solidFill>
            <a:srgbClr val="E5DFD2"/>
          </a:solidFill>
          <a:ln/>
        </p:spPr>
      </p:sp>
      <p:sp>
        <p:nvSpPr>
          <p:cNvPr id="12" name="Text 10"/>
          <p:cNvSpPr/>
          <p:nvPr/>
        </p:nvSpPr>
        <p:spPr>
          <a:xfrm>
            <a:off x="9800392" y="3469600"/>
            <a:ext cx="214789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3</a:t>
            </a:r>
            <a:endParaRPr lang="en-US" sz="2900" dirty="0"/>
          </a:p>
        </p:txBody>
      </p:sp>
      <p:sp>
        <p:nvSpPr>
          <p:cNvPr id="13" name="Text 11"/>
          <p:cNvSpPr/>
          <p:nvPr/>
        </p:nvSpPr>
        <p:spPr>
          <a:xfrm>
            <a:off x="10432375" y="3377089"/>
            <a:ext cx="3333988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Long-Term Growth in Autonomous Vehicles</a:t>
            </a:r>
            <a:endParaRPr lang="en-US" sz="2400" dirty="0"/>
          </a:p>
        </p:txBody>
      </p:sp>
      <p:sp>
        <p:nvSpPr>
          <p:cNvPr id="14" name="Text 12"/>
          <p:cNvSpPr/>
          <p:nvPr/>
        </p:nvSpPr>
        <p:spPr>
          <a:xfrm>
            <a:off x="10432375" y="4296727"/>
            <a:ext cx="3333988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Intel sees high growth potential in the autonomous vehicle sector. This IPO positions Mobileye to capitalize on this growth.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43677" y="664488"/>
            <a:ext cx="8218289" cy="7533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900"/>
              </a:lnSpc>
              <a:buNone/>
            </a:pPr>
            <a:r>
              <a:rPr lang="en-US" sz="47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Potential Risks and Downsides</a:t>
            </a:r>
            <a:endParaRPr lang="en-US" sz="47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677" y="1779389"/>
            <a:ext cx="1205389" cy="192857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410658" y="2020372"/>
            <a:ext cx="3013472" cy="3765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3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Market Scrutiny</a:t>
            </a:r>
            <a:endParaRPr lang="en-US" sz="2350" dirty="0"/>
          </a:p>
        </p:txBody>
      </p:sp>
      <p:sp>
        <p:nvSpPr>
          <p:cNvPr id="5" name="Text 2"/>
          <p:cNvSpPr/>
          <p:nvPr/>
        </p:nvSpPr>
        <p:spPr>
          <a:xfrm>
            <a:off x="2410658" y="2541508"/>
            <a:ext cx="11376065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Growth-stage companies, especially in tech, face intense scrutiny. Current market conditions demand profitability.</a:t>
            </a:r>
            <a:endParaRPr lang="en-US" sz="18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77" y="3707963"/>
            <a:ext cx="1205389" cy="192857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410658" y="3948946"/>
            <a:ext cx="3573185" cy="3765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3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Interest Rate Environment</a:t>
            </a:r>
            <a:endParaRPr lang="en-US" sz="2350" dirty="0"/>
          </a:p>
        </p:txBody>
      </p:sp>
      <p:sp>
        <p:nvSpPr>
          <p:cNvPr id="8" name="Text 4"/>
          <p:cNvSpPr/>
          <p:nvPr/>
        </p:nvSpPr>
        <p:spPr>
          <a:xfrm>
            <a:off x="2410658" y="4470082"/>
            <a:ext cx="1137606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Rising interest rates pose challenges for businesses. This can impact Mobileye's growth trajectory.</a:t>
            </a:r>
            <a:endParaRPr lang="en-US" sz="18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77" y="5636538"/>
            <a:ext cx="1205389" cy="192857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410658" y="5877520"/>
            <a:ext cx="3221236" cy="3765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3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Government Regulation</a:t>
            </a:r>
            <a:endParaRPr lang="en-US" sz="2350" dirty="0"/>
          </a:p>
        </p:txBody>
      </p:sp>
      <p:sp>
        <p:nvSpPr>
          <p:cNvPr id="11" name="Text 6"/>
          <p:cNvSpPr/>
          <p:nvPr/>
        </p:nvSpPr>
        <p:spPr>
          <a:xfrm>
            <a:off x="2410658" y="6398657"/>
            <a:ext cx="11376065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Autonomous vehicle regulations could affect Mobileye's prospects. Favorable policies are crucial for successful commercialization.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059424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Mobileye's Future</a:t>
            </a:r>
            <a:endParaRPr lang="en-US" sz="48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037" y="3201233"/>
            <a:ext cx="617220" cy="6172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64037" y="4065270"/>
            <a:ext cx="405384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Autonomous Driving Adoption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864037" y="4984909"/>
            <a:ext cx="4053840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Mainstream consumer adoption of self-driving cars is key for Mobileye's long-term success.</a:t>
            </a:r>
            <a:endParaRPr lang="en-US" sz="19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161" y="3201233"/>
            <a:ext cx="617220" cy="617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88161" y="4065270"/>
            <a:ext cx="4008477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Technological Advancements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5288161" y="4599146"/>
            <a:ext cx="4053959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Continued innovation in autonomous driving technology will be crucial for staying competitive.</a:t>
            </a:r>
            <a:endParaRPr lang="en-US" sz="19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404" y="3201233"/>
            <a:ext cx="617220" cy="61722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2404" y="4065270"/>
            <a:ext cx="3103007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Financial Performance</a:t>
            </a:r>
            <a:endParaRPr lang="en-US" sz="2400" dirty="0"/>
          </a:p>
        </p:txBody>
      </p:sp>
      <p:sp>
        <p:nvSpPr>
          <p:cNvPr id="11" name="Text 6"/>
          <p:cNvSpPr/>
          <p:nvPr/>
        </p:nvSpPr>
        <p:spPr>
          <a:xfrm>
            <a:off x="9712404" y="4599146"/>
            <a:ext cx="4053840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Demonstrating profitability and managing costs will be essential for attracting investors.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2024-10-21T15:00:42Z</dcterms:created>
  <dcterms:modified xsi:type="dcterms:W3CDTF">2024-10-21T15:00:42Z</dcterms:modified>
</cp:coreProperties>
</file>