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Open Sans" panose="020B0606030504020204" pitchFamily="34" charset="0"/>
      <p:regular r:id="rId11"/>
      <p:bold r:id="rId12"/>
    </p:embeddedFont>
    <p:embeddedFont>
      <p:font typeface="Open Sans Bold" panose="020B0806030504020204" pitchFamily="34" charset="0"/>
      <p:bold r:id="rId13"/>
    </p:embeddedFont>
    <p:embeddedFont>
      <p:font typeface="Playfair Display Bold" panose="00000800000000000000" pitchFamily="2" charset="0"/>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3" d="100"/>
          <a:sy n="93" d="100"/>
        </p:scale>
        <p:origin x="5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6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hyperlink" Target="https://www.forbes.com/sites/pamdanziger/2023/11/26/t" TargetMode="External"/><Relationship Id="rId13" Type="http://schemas.openxmlformats.org/officeDocument/2006/relationships/hyperlink" Target="https://www.linkedin.com/pulse/strategic-delisting-tods-" TargetMode="External"/><Relationship Id="rId3" Type="http://schemas.openxmlformats.org/officeDocument/2006/relationships/hyperlink" Target="https://edition.cnn.com/2024/03/04/business/japans-" TargetMode="External"/><Relationship Id="rId7" Type="http://schemas.openxmlformats.org/officeDocument/2006/relationships/hyperlink" Target="http://www.jpmorgan.com/insights/global-" TargetMode="External"/><Relationship Id="rId12" Type="http://schemas.openxmlformats.org/officeDocument/2006/relationships/hyperlink" Target="http://www.ft.com/content/8ea116ba-2fa5-406f-8984-" TargetMode="External"/><Relationship Id="rId2" Type="http://schemas.openxmlformats.org/officeDocument/2006/relationships/notesSlide" Target="../notesSlides/notesSlide8.xml"/><Relationship Id="rId16" Type="http://schemas.openxmlformats.org/officeDocument/2006/relationships/hyperlink" Target="http://www.fnlondon.com/articles/tods-success-boosts-" TargetMode="External"/><Relationship Id="rId1" Type="http://schemas.openxmlformats.org/officeDocument/2006/relationships/slideLayout" Target="../slideLayouts/slideLayout9.xml"/><Relationship Id="rId6" Type="http://schemas.openxmlformats.org/officeDocument/2006/relationships/hyperlink" Target="https://www.jpmorgan.com/insights/global-" TargetMode="External"/><Relationship Id="rId11" Type="http://schemas.openxmlformats.org/officeDocument/2006/relationships/hyperlink" Target="https://www.ft.com/content/8ea116ba-2fa5-406f-8984-" TargetMode="External"/><Relationship Id="rId5" Type="http://schemas.openxmlformats.org/officeDocument/2006/relationships/hyperlink" Target="http://www.bain.com/about/media-center/press-" TargetMode="External"/><Relationship Id="rId15" Type="http://schemas.openxmlformats.org/officeDocument/2006/relationships/hyperlink" Target="https://www.fnlondon.com/articles/tods-success-boosts-" TargetMode="External"/><Relationship Id="rId10" Type="http://schemas.openxmlformats.org/officeDocument/2006/relationships/hyperlink" Target="https://jingdaily.com/posts/tod-delisting-luxury-" TargetMode="External"/><Relationship Id="rId4" Type="http://schemas.openxmlformats.org/officeDocument/2006/relationships/hyperlink" Target="https://www.bain.com/about/media-center/press-" TargetMode="External"/><Relationship Id="rId9" Type="http://schemas.openxmlformats.org/officeDocument/2006/relationships/hyperlink" Target="http://www.forbes.com/sites/pamdanziger/2023/11/26/t" TargetMode="External"/><Relationship Id="rId14" Type="http://schemas.openxmlformats.org/officeDocument/2006/relationships/hyperlink" Target="http://www.linkedin.com/pulse/strategic-delisting-to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997863"/>
            <a:ext cx="11403092" cy="978218"/>
          </a:xfrm>
          <a:prstGeom prst="rect">
            <a:avLst/>
          </a:prstGeom>
          <a:noFill/>
          <a:ln/>
        </p:spPr>
        <p:txBody>
          <a:bodyPr wrap="none" lIns="0" tIns="0" rIns="0" bIns="0" rtlCol="0" anchor="t"/>
          <a:lstStyle/>
          <a:p>
            <a:pPr marL="0" indent="0">
              <a:lnSpc>
                <a:spcPts val="7700"/>
              </a:lnSpc>
              <a:buNone/>
            </a:pPr>
            <a:r>
              <a:rPr lang="en-US" sz="6150" b="1" dirty="0">
                <a:solidFill>
                  <a:srgbClr val="101014"/>
                </a:solidFill>
                <a:latin typeface="Playfair Display Bold" pitchFamily="34" charset="0"/>
                <a:ea typeface="Playfair Display Bold" pitchFamily="34" charset="-122"/>
                <a:cs typeface="Playfair Display Bold" pitchFamily="34" charset="-120"/>
              </a:rPr>
              <a:t>Tod's acquisition by L Catterton</a:t>
            </a:r>
            <a:endParaRPr lang="en-US" sz="6150" dirty="0"/>
          </a:p>
        </p:txBody>
      </p:sp>
      <p:sp>
        <p:nvSpPr>
          <p:cNvPr id="3" name="Text 1"/>
          <p:cNvSpPr/>
          <p:nvPr/>
        </p:nvSpPr>
        <p:spPr>
          <a:xfrm>
            <a:off x="793790" y="2316242"/>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Tod's, the Italian luxury footwear and leather goods company, has received a €1.4 billion takeover offer from L Catterton, the private equity firm owned by LVMH. This move aims to delist Tod's and take the company private.</a:t>
            </a:r>
            <a:endParaRPr lang="en-US" sz="1750" dirty="0"/>
          </a:p>
        </p:txBody>
      </p:sp>
      <p:pic>
        <p:nvPicPr>
          <p:cNvPr id="4" name="Image 0" descr="preencoded.png"/>
          <p:cNvPicPr>
            <a:picLocks noChangeAspect="1"/>
          </p:cNvPicPr>
          <p:nvPr/>
        </p:nvPicPr>
        <p:blipFill>
          <a:blip r:embed="rId3"/>
          <a:stretch>
            <a:fillRect/>
          </a:stretch>
        </p:blipFill>
        <p:spPr>
          <a:xfrm>
            <a:off x="793790" y="3552349"/>
            <a:ext cx="3978116" cy="1139309"/>
          </a:xfrm>
          <a:prstGeom prst="rect">
            <a:avLst/>
          </a:prstGeom>
        </p:spPr>
      </p:pic>
      <p:pic>
        <p:nvPicPr>
          <p:cNvPr id="5" name="Image 1" descr="preencoded.png"/>
          <p:cNvPicPr>
            <a:picLocks noChangeAspect="1"/>
          </p:cNvPicPr>
          <p:nvPr/>
        </p:nvPicPr>
        <p:blipFill>
          <a:blip r:embed="rId4"/>
          <a:stretch>
            <a:fillRect/>
          </a:stretch>
        </p:blipFill>
        <p:spPr>
          <a:xfrm>
            <a:off x="5332928" y="3552349"/>
            <a:ext cx="3978116" cy="1989058"/>
          </a:xfrm>
          <a:prstGeom prst="rect">
            <a:avLst/>
          </a:prstGeom>
        </p:spPr>
      </p:pic>
      <p:pic>
        <p:nvPicPr>
          <p:cNvPr id="6" name="Image 2" descr="preencoded.png"/>
          <p:cNvPicPr>
            <a:picLocks noChangeAspect="1"/>
          </p:cNvPicPr>
          <p:nvPr/>
        </p:nvPicPr>
        <p:blipFill>
          <a:blip r:embed="rId5"/>
          <a:stretch>
            <a:fillRect/>
          </a:stretch>
        </p:blipFill>
        <p:spPr>
          <a:xfrm>
            <a:off x="9872067" y="3552349"/>
            <a:ext cx="2772251" cy="2772251"/>
          </a:xfrm>
          <a:prstGeom prst="rect">
            <a:avLst/>
          </a:prstGeom>
        </p:spPr>
      </p:pic>
      <p:sp>
        <p:nvSpPr>
          <p:cNvPr id="7" name="Shape 2"/>
          <p:cNvSpPr/>
          <p:nvPr/>
        </p:nvSpPr>
        <p:spPr>
          <a:xfrm>
            <a:off x="793790" y="6851809"/>
            <a:ext cx="362903" cy="362903"/>
          </a:xfrm>
          <a:prstGeom prst="roundRect">
            <a:avLst>
              <a:gd name="adj" fmla="val 25194296"/>
            </a:avLst>
          </a:prstGeom>
          <a:noFill/>
          <a:ln w="7620">
            <a:solidFill>
              <a:srgbClr val="FFFFFF"/>
            </a:solidFill>
            <a:prstDash val="solid"/>
          </a:ln>
        </p:spPr>
        <p:txBody>
          <a:bodyPr/>
          <a:lstStyle/>
          <a:p>
            <a:endParaRPr lang="en-GB"/>
          </a:p>
        </p:txBody>
      </p:sp>
      <p:pic>
        <p:nvPicPr>
          <p:cNvPr id="8" name="Image 3" descr="preencoded.png"/>
          <p:cNvPicPr>
            <a:picLocks noChangeAspect="1"/>
          </p:cNvPicPr>
          <p:nvPr/>
        </p:nvPicPr>
        <p:blipFill>
          <a:blip r:embed="rId6"/>
          <a:stretch>
            <a:fillRect/>
          </a:stretch>
        </p:blipFill>
        <p:spPr>
          <a:xfrm>
            <a:off x="801410" y="6859429"/>
            <a:ext cx="347663" cy="347663"/>
          </a:xfrm>
          <a:prstGeom prst="rect">
            <a:avLst/>
          </a:prstGeom>
        </p:spPr>
      </p:pic>
      <p:sp>
        <p:nvSpPr>
          <p:cNvPr id="9" name="Text 3"/>
          <p:cNvSpPr/>
          <p:nvPr/>
        </p:nvSpPr>
        <p:spPr>
          <a:xfrm>
            <a:off x="1270040" y="6834902"/>
            <a:ext cx="2623066" cy="396835"/>
          </a:xfrm>
          <a:prstGeom prst="rect">
            <a:avLst/>
          </a:prstGeom>
          <a:noFill/>
          <a:ln/>
        </p:spPr>
        <p:txBody>
          <a:bodyPr wrap="none" lIns="0" tIns="0" rIns="0" bIns="0" rtlCol="0" anchor="t"/>
          <a:lstStyle/>
          <a:p>
            <a:pPr marL="0" indent="0" algn="l">
              <a:lnSpc>
                <a:spcPts val="3100"/>
              </a:lnSpc>
              <a:buNone/>
            </a:pPr>
            <a:r>
              <a:rPr lang="en-US" sz="2200" b="1" dirty="0">
                <a:solidFill>
                  <a:srgbClr val="39393C"/>
                </a:solidFill>
                <a:latin typeface="Open Sans Bold" pitchFamily="34" charset="0"/>
                <a:ea typeface="Open Sans Bold" pitchFamily="34" charset="-122"/>
                <a:cs typeface="Open Sans Bold" pitchFamily="34" charset="-120"/>
              </a:rPr>
              <a:t>by Saquib Alhoque</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15685" y="562332"/>
            <a:ext cx="5112068" cy="639008"/>
          </a:xfrm>
          <a:prstGeom prst="rect">
            <a:avLst/>
          </a:prstGeom>
          <a:noFill/>
          <a:ln/>
        </p:spPr>
        <p:txBody>
          <a:bodyPr wrap="none" lIns="0" tIns="0" rIns="0" bIns="0" rtlCol="0" anchor="t"/>
          <a:lstStyle/>
          <a:p>
            <a:pPr marL="0" indent="0">
              <a:lnSpc>
                <a:spcPts val="5000"/>
              </a:lnSpc>
              <a:buNone/>
            </a:pPr>
            <a:r>
              <a:rPr lang="en-US" sz="4000" b="1" dirty="0">
                <a:solidFill>
                  <a:srgbClr val="101014"/>
                </a:solidFill>
                <a:latin typeface="Playfair Display Bold" pitchFamily="34" charset="0"/>
                <a:ea typeface="Playfair Display Bold" pitchFamily="34" charset="-122"/>
                <a:cs typeface="Playfair Display Bold" pitchFamily="34" charset="-120"/>
              </a:rPr>
              <a:t>Tod's and L Catterton</a:t>
            </a:r>
            <a:endParaRPr lang="en-US" sz="4000" dirty="0"/>
          </a:p>
        </p:txBody>
      </p:sp>
      <p:sp>
        <p:nvSpPr>
          <p:cNvPr id="3" name="Text 1"/>
          <p:cNvSpPr/>
          <p:nvPr/>
        </p:nvSpPr>
        <p:spPr>
          <a:xfrm>
            <a:off x="715685" y="1691997"/>
            <a:ext cx="6213038" cy="1635323"/>
          </a:xfrm>
          <a:prstGeom prst="rect">
            <a:avLst/>
          </a:prstGeom>
          <a:noFill/>
          <a:ln/>
        </p:spPr>
        <p:txBody>
          <a:bodyPr wrap="square" lIns="0" tIns="0" rIns="0" bIns="0" rtlCol="0" anchor="t"/>
          <a:lstStyle/>
          <a:p>
            <a:pPr marL="0" indent="0">
              <a:lnSpc>
                <a:spcPts val="2550"/>
              </a:lnSpc>
              <a:buNone/>
            </a:pPr>
            <a:r>
              <a:rPr lang="en-US" sz="1600" dirty="0">
                <a:solidFill>
                  <a:srgbClr val="39393C"/>
                </a:solidFill>
                <a:latin typeface="Open Sans" pitchFamily="34" charset="0"/>
                <a:ea typeface="Open Sans" pitchFamily="34" charset="-122"/>
                <a:cs typeface="Open Sans" pitchFamily="34" charset="-120"/>
              </a:rPr>
              <a:t>Tod's, the luxury Italian fashion brand, has a long-standing partnership with the private equity firm L Catterton. This strategic alliance has enabled Tod's to leverage L Catterton's expertise in the global luxury goods market and drive growth through acquisitions and brand development.</a:t>
            </a:r>
            <a:endParaRPr lang="en-US" sz="1600" dirty="0"/>
          </a:p>
        </p:txBody>
      </p:sp>
      <p:pic>
        <p:nvPicPr>
          <p:cNvPr id="4" name="Image 0" descr="preencoded.png"/>
          <p:cNvPicPr>
            <a:picLocks noChangeAspect="1"/>
          </p:cNvPicPr>
          <p:nvPr/>
        </p:nvPicPr>
        <p:blipFill>
          <a:blip r:embed="rId3"/>
          <a:stretch>
            <a:fillRect/>
          </a:stretch>
        </p:blipFill>
        <p:spPr>
          <a:xfrm>
            <a:off x="1641396" y="3705939"/>
            <a:ext cx="4361498" cy="2453759"/>
          </a:xfrm>
          <a:prstGeom prst="rect">
            <a:avLst/>
          </a:prstGeom>
        </p:spPr>
      </p:pic>
      <p:sp>
        <p:nvSpPr>
          <p:cNvPr id="5" name="Text 2"/>
          <p:cNvSpPr/>
          <p:nvPr/>
        </p:nvSpPr>
        <p:spPr>
          <a:xfrm>
            <a:off x="7435215" y="1691997"/>
            <a:ext cx="6487001" cy="1308259"/>
          </a:xfrm>
          <a:prstGeom prst="rect">
            <a:avLst/>
          </a:prstGeom>
          <a:noFill/>
          <a:ln/>
        </p:spPr>
        <p:txBody>
          <a:bodyPr wrap="square" lIns="0" tIns="0" rIns="0" bIns="0" rtlCol="0" anchor="t"/>
          <a:lstStyle/>
          <a:p>
            <a:pPr marL="0" indent="0">
              <a:lnSpc>
                <a:spcPts val="2550"/>
              </a:lnSpc>
              <a:buNone/>
            </a:pPr>
            <a:r>
              <a:rPr lang="en-US" sz="1600" dirty="0">
                <a:solidFill>
                  <a:srgbClr val="39393C"/>
                </a:solidFill>
                <a:latin typeface="Open Sans" pitchFamily="34" charset="0"/>
                <a:ea typeface="Open Sans" pitchFamily="34" charset="-122"/>
                <a:cs typeface="Open Sans" pitchFamily="34" charset="-120"/>
              </a:rPr>
              <a:t>Minority shares were bought for €43 each, a 18% premium on the closing value of Tod’s shares on 9th February 2024, for its 36% stake of the company, totalling out to €512m. This gave Tod’s a valuation of around €1.4bn excluding</a:t>
            </a:r>
            <a:endParaRPr lang="en-US" sz="1600" dirty="0"/>
          </a:p>
        </p:txBody>
      </p:sp>
      <p:sp>
        <p:nvSpPr>
          <p:cNvPr id="6" name="Text 3"/>
          <p:cNvSpPr/>
          <p:nvPr/>
        </p:nvSpPr>
        <p:spPr>
          <a:xfrm>
            <a:off x="7435215" y="3184207"/>
            <a:ext cx="6487001" cy="981194"/>
          </a:xfrm>
          <a:prstGeom prst="rect">
            <a:avLst/>
          </a:prstGeom>
          <a:noFill/>
          <a:ln/>
        </p:spPr>
        <p:txBody>
          <a:bodyPr wrap="square" lIns="0" tIns="0" rIns="0" bIns="0" rtlCol="0" anchor="t"/>
          <a:lstStyle/>
          <a:p>
            <a:pPr marL="0" indent="0">
              <a:lnSpc>
                <a:spcPts val="2550"/>
              </a:lnSpc>
              <a:buNone/>
            </a:pPr>
            <a:r>
              <a:rPr lang="en-US" sz="1600" dirty="0">
                <a:solidFill>
                  <a:srgbClr val="39393C"/>
                </a:solidFill>
                <a:latin typeface="Open Sans" pitchFamily="34" charset="0"/>
                <a:ea typeface="Open Sans" pitchFamily="34" charset="-122"/>
                <a:cs typeface="Open Sans" pitchFamily="34" charset="-120"/>
              </a:rPr>
              <a:t>€800m debt. The Della Valle family, current owner of Tod’s, will retain a 54% t majority stake while LVMH will retain a 10% stake in the company.</a:t>
            </a:r>
            <a:endParaRPr lang="en-US" sz="1600" dirty="0"/>
          </a:p>
        </p:txBody>
      </p:sp>
      <p:sp>
        <p:nvSpPr>
          <p:cNvPr id="7" name="Text 4"/>
          <p:cNvSpPr/>
          <p:nvPr/>
        </p:nvSpPr>
        <p:spPr>
          <a:xfrm>
            <a:off x="7435215" y="4349353"/>
            <a:ext cx="6487001" cy="654129"/>
          </a:xfrm>
          <a:prstGeom prst="rect">
            <a:avLst/>
          </a:prstGeom>
          <a:noFill/>
          <a:ln/>
        </p:spPr>
        <p:txBody>
          <a:bodyPr wrap="square" lIns="0" tIns="0" rIns="0" bIns="0" rtlCol="0" anchor="t"/>
          <a:lstStyle/>
          <a:p>
            <a:pPr marL="0" indent="0">
              <a:lnSpc>
                <a:spcPts val="2550"/>
              </a:lnSpc>
              <a:buNone/>
            </a:pPr>
            <a:r>
              <a:rPr lang="en-US" sz="1600" dirty="0">
                <a:solidFill>
                  <a:srgbClr val="39393C"/>
                </a:solidFill>
                <a:latin typeface="Open Sans" pitchFamily="34" charset="0"/>
                <a:ea typeface="Open Sans" pitchFamily="34" charset="-122"/>
                <a:cs typeface="Open Sans" pitchFamily="34" charset="-120"/>
              </a:rPr>
              <a:t>Tod was advised by JP Morgan Chase &amp; Co, while L Catterton was advised by Bank of America.</a:t>
            </a:r>
            <a:endParaRPr lang="en-US" sz="1600" dirty="0"/>
          </a:p>
        </p:txBody>
      </p:sp>
      <p:pic>
        <p:nvPicPr>
          <p:cNvPr id="8" name="Image 1" descr="preencoded.png"/>
          <p:cNvPicPr>
            <a:picLocks noChangeAspect="1"/>
          </p:cNvPicPr>
          <p:nvPr/>
        </p:nvPicPr>
        <p:blipFill>
          <a:blip r:embed="rId4"/>
          <a:stretch>
            <a:fillRect/>
          </a:stretch>
        </p:blipFill>
        <p:spPr>
          <a:xfrm>
            <a:off x="7435215" y="5233511"/>
            <a:ext cx="2203847" cy="22038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45306" y="428506"/>
            <a:ext cx="3895725" cy="486966"/>
          </a:xfrm>
          <a:prstGeom prst="rect">
            <a:avLst/>
          </a:prstGeom>
          <a:noFill/>
          <a:ln/>
        </p:spPr>
        <p:txBody>
          <a:bodyPr wrap="none" lIns="0" tIns="0" rIns="0" bIns="0" rtlCol="0" anchor="t"/>
          <a:lstStyle/>
          <a:p>
            <a:pPr marL="0" indent="0">
              <a:lnSpc>
                <a:spcPts val="3800"/>
              </a:lnSpc>
              <a:buNone/>
            </a:pPr>
            <a:r>
              <a:rPr lang="en-US" sz="3050" b="1" dirty="0">
                <a:solidFill>
                  <a:srgbClr val="101014"/>
                </a:solidFill>
                <a:latin typeface="Playfair Display Bold" pitchFamily="34" charset="0"/>
                <a:ea typeface="Playfair Display Bold" pitchFamily="34" charset="-122"/>
                <a:cs typeface="Playfair Display Bold" pitchFamily="34" charset="-120"/>
              </a:rPr>
              <a:t>Deal Introduction</a:t>
            </a:r>
            <a:endParaRPr lang="en-US" sz="3050" dirty="0"/>
          </a:p>
        </p:txBody>
      </p:sp>
      <p:pic>
        <p:nvPicPr>
          <p:cNvPr id="3" name="Image 0" descr="preencoded.png"/>
          <p:cNvPicPr>
            <a:picLocks noChangeAspect="1"/>
          </p:cNvPicPr>
          <p:nvPr/>
        </p:nvPicPr>
        <p:blipFill>
          <a:blip r:embed="rId3"/>
          <a:stretch>
            <a:fillRect/>
          </a:stretch>
        </p:blipFill>
        <p:spPr>
          <a:xfrm>
            <a:off x="2813209" y="1227058"/>
            <a:ext cx="2233970" cy="897731"/>
          </a:xfrm>
          <a:prstGeom prst="rect">
            <a:avLst/>
          </a:prstGeom>
        </p:spPr>
      </p:pic>
      <p:sp>
        <p:nvSpPr>
          <p:cNvPr id="4" name="Text 1"/>
          <p:cNvSpPr/>
          <p:nvPr/>
        </p:nvSpPr>
        <p:spPr>
          <a:xfrm>
            <a:off x="3892868" y="1631275"/>
            <a:ext cx="74652" cy="311587"/>
          </a:xfrm>
          <a:prstGeom prst="rect">
            <a:avLst/>
          </a:prstGeom>
          <a:noFill/>
          <a:ln/>
        </p:spPr>
        <p:txBody>
          <a:bodyPr wrap="none" lIns="0" tIns="0" rIns="0" bIns="0" rtlCol="0" anchor="t"/>
          <a:lstStyle/>
          <a:p>
            <a:pPr marL="0" indent="0" algn="ctr">
              <a:lnSpc>
                <a:spcPts val="2450"/>
              </a:lnSpc>
              <a:buNone/>
            </a:pPr>
            <a:r>
              <a:rPr lang="en-US" sz="1500" b="1" dirty="0">
                <a:solidFill>
                  <a:srgbClr val="39393C"/>
                </a:solidFill>
                <a:latin typeface="Playfair Display Bold" pitchFamily="34" charset="0"/>
                <a:ea typeface="Playfair Display Bold" pitchFamily="34" charset="-122"/>
                <a:cs typeface="Playfair Display Bold" pitchFamily="34" charset="-120"/>
              </a:rPr>
              <a:t>1</a:t>
            </a:r>
            <a:endParaRPr lang="en-US" sz="1500" dirty="0"/>
          </a:p>
        </p:txBody>
      </p:sp>
      <p:sp>
        <p:nvSpPr>
          <p:cNvPr id="5" name="Text 2"/>
          <p:cNvSpPr/>
          <p:nvPr/>
        </p:nvSpPr>
        <p:spPr>
          <a:xfrm>
            <a:off x="5202912" y="1382792"/>
            <a:ext cx="1947863" cy="243483"/>
          </a:xfrm>
          <a:prstGeom prst="rect">
            <a:avLst/>
          </a:prstGeom>
          <a:noFill/>
          <a:ln/>
        </p:spPr>
        <p:txBody>
          <a:bodyPr wrap="none" lIns="0" tIns="0" rIns="0" bIns="0" rtlCol="0" anchor="t"/>
          <a:lstStyle/>
          <a:p>
            <a:pPr marL="0" indent="0" algn="l">
              <a:lnSpc>
                <a:spcPts val="1900"/>
              </a:lnSpc>
              <a:buNone/>
            </a:pPr>
            <a:r>
              <a:rPr lang="en-US" sz="1500" b="1" dirty="0">
                <a:solidFill>
                  <a:srgbClr val="39393C"/>
                </a:solidFill>
                <a:latin typeface="Playfair Display Bold" pitchFamily="34" charset="0"/>
                <a:ea typeface="Playfair Display Bold" pitchFamily="34" charset="-122"/>
                <a:cs typeface="Playfair Display Bold" pitchFamily="34" charset="-120"/>
              </a:rPr>
              <a:t>Announcement</a:t>
            </a:r>
            <a:endParaRPr lang="en-US" sz="1500" dirty="0"/>
          </a:p>
        </p:txBody>
      </p:sp>
      <p:sp>
        <p:nvSpPr>
          <p:cNvPr id="6" name="Text 3"/>
          <p:cNvSpPr/>
          <p:nvPr/>
        </p:nvSpPr>
        <p:spPr>
          <a:xfrm>
            <a:off x="5202912" y="1719739"/>
            <a:ext cx="2856667" cy="249317"/>
          </a:xfrm>
          <a:prstGeom prst="rect">
            <a:avLst/>
          </a:prstGeom>
          <a:noFill/>
          <a:ln/>
        </p:spPr>
        <p:txBody>
          <a:bodyPr wrap="none" lIns="0" tIns="0" rIns="0" bIns="0" rtlCol="0" anchor="t"/>
          <a:lstStyle/>
          <a:p>
            <a:pPr marL="0" indent="0" algn="l">
              <a:lnSpc>
                <a:spcPts val="1950"/>
              </a:lnSpc>
              <a:buNone/>
            </a:pPr>
            <a:r>
              <a:rPr lang="en-US" sz="1200" dirty="0">
                <a:solidFill>
                  <a:srgbClr val="39393C"/>
                </a:solidFill>
                <a:latin typeface="Open Sans" pitchFamily="34" charset="0"/>
                <a:ea typeface="Open Sans" pitchFamily="34" charset="-122"/>
                <a:cs typeface="Open Sans" pitchFamily="34" charset="-120"/>
              </a:rPr>
              <a:t>Tod's to be taken private by L Catterton</a:t>
            </a:r>
            <a:endParaRPr lang="en-US" sz="1200" dirty="0"/>
          </a:p>
        </p:txBody>
      </p:sp>
      <p:sp>
        <p:nvSpPr>
          <p:cNvPr id="7" name="Shape 4"/>
          <p:cNvSpPr/>
          <p:nvPr/>
        </p:nvSpPr>
        <p:spPr>
          <a:xfrm>
            <a:off x="5086112" y="2134672"/>
            <a:ext cx="8960048" cy="11430"/>
          </a:xfrm>
          <a:prstGeom prst="roundRect">
            <a:avLst>
              <a:gd name="adj" fmla="val 204506"/>
            </a:avLst>
          </a:prstGeom>
          <a:solidFill>
            <a:srgbClr val="C6C6D2"/>
          </a:solidFill>
          <a:ln/>
        </p:spPr>
        <p:txBody>
          <a:bodyPr/>
          <a:lstStyle/>
          <a:p>
            <a:endParaRPr lang="en-GB"/>
          </a:p>
        </p:txBody>
      </p:sp>
      <p:pic>
        <p:nvPicPr>
          <p:cNvPr id="8" name="Image 1" descr="preencoded.png"/>
          <p:cNvPicPr>
            <a:picLocks noChangeAspect="1"/>
          </p:cNvPicPr>
          <p:nvPr/>
        </p:nvPicPr>
        <p:blipFill>
          <a:blip r:embed="rId4"/>
          <a:stretch>
            <a:fillRect/>
          </a:stretch>
        </p:blipFill>
        <p:spPr>
          <a:xfrm>
            <a:off x="1696164" y="2163723"/>
            <a:ext cx="4468058" cy="897731"/>
          </a:xfrm>
          <a:prstGeom prst="rect">
            <a:avLst/>
          </a:prstGeom>
        </p:spPr>
      </p:pic>
      <p:sp>
        <p:nvSpPr>
          <p:cNvPr id="9" name="Text 5"/>
          <p:cNvSpPr/>
          <p:nvPr/>
        </p:nvSpPr>
        <p:spPr>
          <a:xfrm>
            <a:off x="3879175" y="2456736"/>
            <a:ext cx="101918" cy="311587"/>
          </a:xfrm>
          <a:prstGeom prst="rect">
            <a:avLst/>
          </a:prstGeom>
          <a:noFill/>
          <a:ln/>
        </p:spPr>
        <p:txBody>
          <a:bodyPr wrap="none" lIns="0" tIns="0" rIns="0" bIns="0" rtlCol="0" anchor="t"/>
          <a:lstStyle/>
          <a:p>
            <a:pPr marL="0" indent="0" algn="ctr">
              <a:lnSpc>
                <a:spcPts val="2450"/>
              </a:lnSpc>
              <a:buNone/>
            </a:pPr>
            <a:r>
              <a:rPr lang="en-US" sz="1500" b="1" dirty="0">
                <a:solidFill>
                  <a:srgbClr val="39393C"/>
                </a:solidFill>
                <a:latin typeface="Playfair Display Bold" pitchFamily="34" charset="0"/>
                <a:ea typeface="Playfair Display Bold" pitchFamily="34" charset="-122"/>
                <a:cs typeface="Playfair Display Bold" pitchFamily="34" charset="-120"/>
              </a:rPr>
              <a:t>2</a:t>
            </a:r>
            <a:endParaRPr lang="en-US" sz="1500" dirty="0"/>
          </a:p>
        </p:txBody>
      </p:sp>
      <p:sp>
        <p:nvSpPr>
          <p:cNvPr id="10" name="Text 6"/>
          <p:cNvSpPr/>
          <p:nvPr/>
        </p:nvSpPr>
        <p:spPr>
          <a:xfrm>
            <a:off x="6319957" y="2319457"/>
            <a:ext cx="1947863" cy="243483"/>
          </a:xfrm>
          <a:prstGeom prst="rect">
            <a:avLst/>
          </a:prstGeom>
          <a:noFill/>
          <a:ln/>
        </p:spPr>
        <p:txBody>
          <a:bodyPr wrap="none" lIns="0" tIns="0" rIns="0" bIns="0" rtlCol="0" anchor="t"/>
          <a:lstStyle/>
          <a:p>
            <a:pPr marL="0" indent="0" algn="l">
              <a:lnSpc>
                <a:spcPts val="1900"/>
              </a:lnSpc>
              <a:buNone/>
            </a:pPr>
            <a:r>
              <a:rPr lang="en-US" sz="1500" b="1" dirty="0">
                <a:solidFill>
                  <a:srgbClr val="39393C"/>
                </a:solidFill>
                <a:latin typeface="Playfair Display Bold" pitchFamily="34" charset="0"/>
                <a:ea typeface="Playfair Display Bold" pitchFamily="34" charset="-122"/>
                <a:cs typeface="Playfair Display Bold" pitchFamily="34" charset="-120"/>
              </a:rPr>
              <a:t>Valuation</a:t>
            </a:r>
            <a:endParaRPr lang="en-US" sz="1500" dirty="0"/>
          </a:p>
        </p:txBody>
      </p:sp>
      <p:sp>
        <p:nvSpPr>
          <p:cNvPr id="11" name="Text 7"/>
          <p:cNvSpPr/>
          <p:nvPr/>
        </p:nvSpPr>
        <p:spPr>
          <a:xfrm>
            <a:off x="6319957" y="2656403"/>
            <a:ext cx="2147173" cy="249317"/>
          </a:xfrm>
          <a:prstGeom prst="rect">
            <a:avLst/>
          </a:prstGeom>
          <a:noFill/>
          <a:ln/>
        </p:spPr>
        <p:txBody>
          <a:bodyPr wrap="none" lIns="0" tIns="0" rIns="0" bIns="0" rtlCol="0" anchor="t"/>
          <a:lstStyle/>
          <a:p>
            <a:pPr marL="0" indent="0" algn="l">
              <a:lnSpc>
                <a:spcPts val="1950"/>
              </a:lnSpc>
              <a:buNone/>
            </a:pPr>
            <a:r>
              <a:rPr lang="en-US" sz="1200" dirty="0">
                <a:solidFill>
                  <a:srgbClr val="39393C"/>
                </a:solidFill>
                <a:latin typeface="Open Sans" pitchFamily="34" charset="0"/>
                <a:ea typeface="Open Sans" pitchFamily="34" charset="-122"/>
                <a:cs typeface="Open Sans" pitchFamily="34" charset="-120"/>
              </a:rPr>
              <a:t>€1.4bn excluding €800m debt</a:t>
            </a:r>
            <a:endParaRPr lang="en-US" sz="1200" dirty="0"/>
          </a:p>
        </p:txBody>
      </p:sp>
      <p:sp>
        <p:nvSpPr>
          <p:cNvPr id="12" name="Shape 8"/>
          <p:cNvSpPr/>
          <p:nvPr/>
        </p:nvSpPr>
        <p:spPr>
          <a:xfrm>
            <a:off x="6203156" y="3071336"/>
            <a:ext cx="7843004" cy="11430"/>
          </a:xfrm>
          <a:prstGeom prst="roundRect">
            <a:avLst>
              <a:gd name="adj" fmla="val 204506"/>
            </a:avLst>
          </a:prstGeom>
          <a:solidFill>
            <a:srgbClr val="C6C6D2"/>
          </a:solidFill>
          <a:ln/>
        </p:spPr>
        <p:txBody>
          <a:bodyPr/>
          <a:lstStyle/>
          <a:p>
            <a:endParaRPr lang="en-GB"/>
          </a:p>
        </p:txBody>
      </p:sp>
      <p:pic>
        <p:nvPicPr>
          <p:cNvPr id="13" name="Image 2" descr="preencoded.png"/>
          <p:cNvPicPr>
            <a:picLocks noChangeAspect="1"/>
          </p:cNvPicPr>
          <p:nvPr/>
        </p:nvPicPr>
        <p:blipFill>
          <a:blip r:embed="rId5"/>
          <a:stretch>
            <a:fillRect/>
          </a:stretch>
        </p:blipFill>
        <p:spPr>
          <a:xfrm>
            <a:off x="579120" y="3100388"/>
            <a:ext cx="6702147" cy="897731"/>
          </a:xfrm>
          <a:prstGeom prst="rect">
            <a:avLst/>
          </a:prstGeom>
        </p:spPr>
      </p:pic>
      <p:sp>
        <p:nvSpPr>
          <p:cNvPr id="14" name="Text 9"/>
          <p:cNvSpPr/>
          <p:nvPr/>
        </p:nvSpPr>
        <p:spPr>
          <a:xfrm>
            <a:off x="3882628" y="3393400"/>
            <a:ext cx="95012" cy="311587"/>
          </a:xfrm>
          <a:prstGeom prst="rect">
            <a:avLst/>
          </a:prstGeom>
          <a:noFill/>
          <a:ln/>
        </p:spPr>
        <p:txBody>
          <a:bodyPr wrap="none" lIns="0" tIns="0" rIns="0" bIns="0" rtlCol="0" anchor="t"/>
          <a:lstStyle/>
          <a:p>
            <a:pPr marL="0" indent="0" algn="ctr">
              <a:lnSpc>
                <a:spcPts val="2450"/>
              </a:lnSpc>
              <a:buNone/>
            </a:pPr>
            <a:r>
              <a:rPr lang="en-US" sz="1500" b="1" dirty="0">
                <a:solidFill>
                  <a:srgbClr val="39393C"/>
                </a:solidFill>
                <a:latin typeface="Playfair Display Bold" pitchFamily="34" charset="0"/>
                <a:ea typeface="Playfair Display Bold" pitchFamily="34" charset="-122"/>
                <a:cs typeface="Playfair Display Bold" pitchFamily="34" charset="-120"/>
              </a:rPr>
              <a:t>3</a:t>
            </a:r>
            <a:endParaRPr lang="en-US" sz="1500" dirty="0"/>
          </a:p>
        </p:txBody>
      </p:sp>
      <p:sp>
        <p:nvSpPr>
          <p:cNvPr id="15" name="Text 10"/>
          <p:cNvSpPr/>
          <p:nvPr/>
        </p:nvSpPr>
        <p:spPr>
          <a:xfrm>
            <a:off x="7437001" y="3256121"/>
            <a:ext cx="1947863" cy="243483"/>
          </a:xfrm>
          <a:prstGeom prst="rect">
            <a:avLst/>
          </a:prstGeom>
          <a:noFill/>
          <a:ln/>
        </p:spPr>
        <p:txBody>
          <a:bodyPr wrap="none" lIns="0" tIns="0" rIns="0" bIns="0" rtlCol="0" anchor="t"/>
          <a:lstStyle/>
          <a:p>
            <a:pPr marL="0" indent="0" algn="l">
              <a:lnSpc>
                <a:spcPts val="1900"/>
              </a:lnSpc>
              <a:buNone/>
            </a:pPr>
            <a:r>
              <a:rPr lang="en-US" sz="1500" b="1" dirty="0">
                <a:solidFill>
                  <a:srgbClr val="39393C"/>
                </a:solidFill>
                <a:latin typeface="Playfair Display Bold" pitchFamily="34" charset="0"/>
                <a:ea typeface="Playfair Display Bold" pitchFamily="34" charset="-122"/>
                <a:cs typeface="Playfair Display Bold" pitchFamily="34" charset="-120"/>
              </a:rPr>
              <a:t>Ownership</a:t>
            </a:r>
            <a:endParaRPr lang="en-US" sz="1500" dirty="0"/>
          </a:p>
        </p:txBody>
      </p:sp>
      <p:sp>
        <p:nvSpPr>
          <p:cNvPr id="16" name="Text 11"/>
          <p:cNvSpPr/>
          <p:nvPr/>
        </p:nvSpPr>
        <p:spPr>
          <a:xfrm>
            <a:off x="7437001" y="3593068"/>
            <a:ext cx="3404711" cy="249317"/>
          </a:xfrm>
          <a:prstGeom prst="rect">
            <a:avLst/>
          </a:prstGeom>
          <a:noFill/>
          <a:ln/>
        </p:spPr>
        <p:txBody>
          <a:bodyPr wrap="none" lIns="0" tIns="0" rIns="0" bIns="0" rtlCol="0" anchor="t"/>
          <a:lstStyle/>
          <a:p>
            <a:pPr marL="0" indent="0" algn="l">
              <a:lnSpc>
                <a:spcPts val="1950"/>
              </a:lnSpc>
              <a:buNone/>
            </a:pPr>
            <a:r>
              <a:rPr lang="en-US" sz="1200" dirty="0">
                <a:solidFill>
                  <a:srgbClr val="39393C"/>
                </a:solidFill>
                <a:latin typeface="Open Sans" pitchFamily="34" charset="0"/>
                <a:ea typeface="Open Sans" pitchFamily="34" charset="-122"/>
                <a:cs typeface="Open Sans" pitchFamily="34" charset="-120"/>
              </a:rPr>
              <a:t>Della Valle family retains 54%, LVMH takes 10%</a:t>
            </a:r>
            <a:endParaRPr lang="en-US" sz="1200" dirty="0"/>
          </a:p>
        </p:txBody>
      </p:sp>
      <p:sp>
        <p:nvSpPr>
          <p:cNvPr id="17" name="Text 12"/>
          <p:cNvSpPr/>
          <p:nvPr/>
        </p:nvSpPr>
        <p:spPr>
          <a:xfrm>
            <a:off x="545306" y="4173379"/>
            <a:ext cx="13539788" cy="498634"/>
          </a:xfrm>
          <a:prstGeom prst="rect">
            <a:avLst/>
          </a:prstGeom>
          <a:noFill/>
          <a:ln/>
        </p:spPr>
        <p:txBody>
          <a:bodyPr wrap="square" lIns="0" tIns="0" rIns="0" bIns="0" rtlCol="0" anchor="t"/>
          <a:lstStyle/>
          <a:p>
            <a:pPr marL="0" indent="0">
              <a:lnSpc>
                <a:spcPts val="1950"/>
              </a:lnSpc>
              <a:buNone/>
            </a:pPr>
            <a:r>
              <a:rPr lang="en-US" sz="1200" dirty="0">
                <a:solidFill>
                  <a:srgbClr val="39393C"/>
                </a:solidFill>
                <a:latin typeface="Open Sans" pitchFamily="34" charset="0"/>
                <a:ea typeface="Open Sans" pitchFamily="34" charset="-122"/>
                <a:cs typeface="Open Sans" pitchFamily="34" charset="-120"/>
              </a:rPr>
              <a:t>The proposed transaction will see Italian luxury brand Tod's delist from the Milan stock exchange and be acquired by LVMH-backed private equity firm L Catterton. Tod's will be valued at €1.4 billion, with the Della Valle family retaining majority ownership and LVMH taking a minority stake.</a:t>
            </a:r>
            <a:endParaRPr lang="en-US" sz="1200" dirty="0"/>
          </a:p>
        </p:txBody>
      </p:sp>
      <p:sp>
        <p:nvSpPr>
          <p:cNvPr id="18" name="Text 13"/>
          <p:cNvSpPr/>
          <p:nvPr/>
        </p:nvSpPr>
        <p:spPr>
          <a:xfrm>
            <a:off x="545306" y="4905732"/>
            <a:ext cx="3895725" cy="486966"/>
          </a:xfrm>
          <a:prstGeom prst="rect">
            <a:avLst/>
          </a:prstGeom>
          <a:noFill/>
          <a:ln/>
        </p:spPr>
        <p:txBody>
          <a:bodyPr wrap="none" lIns="0" tIns="0" rIns="0" bIns="0" rtlCol="0" anchor="t"/>
          <a:lstStyle/>
          <a:p>
            <a:pPr marL="0" indent="0">
              <a:lnSpc>
                <a:spcPts val="3800"/>
              </a:lnSpc>
              <a:buNone/>
            </a:pPr>
            <a:r>
              <a:rPr lang="en-US" sz="3050" b="1" dirty="0">
                <a:solidFill>
                  <a:srgbClr val="101014"/>
                </a:solidFill>
                <a:latin typeface="Playfair Display Bold" pitchFamily="34" charset="0"/>
                <a:ea typeface="Playfair Display Bold" pitchFamily="34" charset="-122"/>
                <a:cs typeface="Playfair Display Bold" pitchFamily="34" charset="-120"/>
              </a:rPr>
              <a:t>Reasons for M&amp;A</a:t>
            </a:r>
            <a:endParaRPr lang="en-US" sz="3050" dirty="0"/>
          </a:p>
        </p:txBody>
      </p:sp>
      <p:sp>
        <p:nvSpPr>
          <p:cNvPr id="19" name="Shape 14"/>
          <p:cNvSpPr/>
          <p:nvPr/>
        </p:nvSpPr>
        <p:spPr>
          <a:xfrm>
            <a:off x="545306" y="5801678"/>
            <a:ext cx="272653" cy="272653"/>
          </a:xfrm>
          <a:prstGeom prst="roundRect">
            <a:avLst>
              <a:gd name="adj" fmla="val 8573"/>
            </a:avLst>
          </a:prstGeom>
          <a:solidFill>
            <a:srgbClr val="E0E0EC"/>
          </a:solidFill>
          <a:ln/>
        </p:spPr>
        <p:txBody>
          <a:bodyPr/>
          <a:lstStyle/>
          <a:p>
            <a:endParaRPr lang="en-GB"/>
          </a:p>
        </p:txBody>
      </p:sp>
      <p:sp>
        <p:nvSpPr>
          <p:cNvPr id="20" name="Text 15"/>
          <p:cNvSpPr/>
          <p:nvPr/>
        </p:nvSpPr>
        <p:spPr>
          <a:xfrm>
            <a:off x="973693" y="5801678"/>
            <a:ext cx="1947863" cy="243483"/>
          </a:xfrm>
          <a:prstGeom prst="rect">
            <a:avLst/>
          </a:prstGeom>
          <a:noFill/>
          <a:ln/>
        </p:spPr>
        <p:txBody>
          <a:bodyPr wrap="none" lIns="0" tIns="0" rIns="0" bIns="0" rtlCol="0" anchor="t"/>
          <a:lstStyle/>
          <a:p>
            <a:pPr marL="0" indent="0">
              <a:lnSpc>
                <a:spcPts val="1900"/>
              </a:lnSpc>
              <a:buNone/>
            </a:pPr>
            <a:r>
              <a:rPr lang="en-US" sz="1500" b="1" dirty="0">
                <a:solidFill>
                  <a:srgbClr val="39393C"/>
                </a:solidFill>
                <a:latin typeface="Playfair Display Bold" pitchFamily="34" charset="0"/>
                <a:ea typeface="Playfair Display Bold" pitchFamily="34" charset="-122"/>
                <a:cs typeface="Playfair Display Bold" pitchFamily="34" charset="-120"/>
              </a:rPr>
              <a:t>Lack of Innovation</a:t>
            </a:r>
            <a:endParaRPr lang="en-US" sz="1500" dirty="0"/>
          </a:p>
        </p:txBody>
      </p:sp>
      <p:sp>
        <p:nvSpPr>
          <p:cNvPr id="21" name="Text 16"/>
          <p:cNvSpPr/>
          <p:nvPr/>
        </p:nvSpPr>
        <p:spPr>
          <a:xfrm>
            <a:off x="973693" y="6138624"/>
            <a:ext cx="3981093" cy="747951"/>
          </a:xfrm>
          <a:prstGeom prst="rect">
            <a:avLst/>
          </a:prstGeom>
          <a:noFill/>
          <a:ln/>
        </p:spPr>
        <p:txBody>
          <a:bodyPr wrap="square" lIns="0" tIns="0" rIns="0" bIns="0" rtlCol="0" anchor="t"/>
          <a:lstStyle/>
          <a:p>
            <a:pPr marL="0" indent="0">
              <a:lnSpc>
                <a:spcPts val="1950"/>
              </a:lnSpc>
              <a:buNone/>
            </a:pPr>
            <a:r>
              <a:rPr lang="en-US" sz="1200" dirty="0">
                <a:solidFill>
                  <a:srgbClr val="39393C"/>
                </a:solidFill>
                <a:latin typeface="Open Sans" pitchFamily="34" charset="0"/>
                <a:ea typeface="Open Sans" pitchFamily="34" charset="-122"/>
                <a:cs typeface="Open Sans" pitchFamily="34" charset="-120"/>
              </a:rPr>
              <a:t>Tod's has struggled to stay relevant in the rapidly evolving luxury industry, facing stiff competition from larger conglomerates like LVMH and Kering.</a:t>
            </a:r>
            <a:endParaRPr lang="en-US" sz="1200" dirty="0"/>
          </a:p>
        </p:txBody>
      </p:sp>
      <p:sp>
        <p:nvSpPr>
          <p:cNvPr id="22" name="Shape 17"/>
          <p:cNvSpPr/>
          <p:nvPr/>
        </p:nvSpPr>
        <p:spPr>
          <a:xfrm>
            <a:off x="5110520" y="5801678"/>
            <a:ext cx="272653" cy="272653"/>
          </a:xfrm>
          <a:prstGeom prst="roundRect">
            <a:avLst>
              <a:gd name="adj" fmla="val 8573"/>
            </a:avLst>
          </a:prstGeom>
          <a:solidFill>
            <a:srgbClr val="E0E0EC"/>
          </a:solidFill>
          <a:ln/>
        </p:spPr>
        <p:txBody>
          <a:bodyPr/>
          <a:lstStyle/>
          <a:p>
            <a:endParaRPr lang="en-GB"/>
          </a:p>
        </p:txBody>
      </p:sp>
      <p:sp>
        <p:nvSpPr>
          <p:cNvPr id="23" name="Text 18"/>
          <p:cNvSpPr/>
          <p:nvPr/>
        </p:nvSpPr>
        <p:spPr>
          <a:xfrm>
            <a:off x="5538907" y="5801678"/>
            <a:ext cx="2686407" cy="243483"/>
          </a:xfrm>
          <a:prstGeom prst="rect">
            <a:avLst/>
          </a:prstGeom>
          <a:noFill/>
          <a:ln/>
        </p:spPr>
        <p:txBody>
          <a:bodyPr wrap="none" lIns="0" tIns="0" rIns="0" bIns="0" rtlCol="0" anchor="t"/>
          <a:lstStyle/>
          <a:p>
            <a:pPr marL="0" indent="0">
              <a:lnSpc>
                <a:spcPts val="1900"/>
              </a:lnSpc>
              <a:buNone/>
            </a:pPr>
            <a:r>
              <a:rPr lang="en-US" sz="1500" b="1" dirty="0">
                <a:solidFill>
                  <a:srgbClr val="39393C"/>
                </a:solidFill>
                <a:latin typeface="Playfair Display Bold" pitchFamily="34" charset="0"/>
                <a:ea typeface="Playfair Display Bold" pitchFamily="34" charset="-122"/>
                <a:cs typeface="Playfair Display Bold" pitchFamily="34" charset="-120"/>
              </a:rPr>
              <a:t>Inability to Attract Millennials</a:t>
            </a:r>
            <a:endParaRPr lang="en-US" sz="1500" dirty="0"/>
          </a:p>
        </p:txBody>
      </p:sp>
      <p:sp>
        <p:nvSpPr>
          <p:cNvPr id="24" name="Text 19"/>
          <p:cNvSpPr/>
          <p:nvPr/>
        </p:nvSpPr>
        <p:spPr>
          <a:xfrm>
            <a:off x="5538907" y="6138624"/>
            <a:ext cx="3981093" cy="747951"/>
          </a:xfrm>
          <a:prstGeom prst="rect">
            <a:avLst/>
          </a:prstGeom>
          <a:noFill/>
          <a:ln/>
        </p:spPr>
        <p:txBody>
          <a:bodyPr wrap="square" lIns="0" tIns="0" rIns="0" bIns="0" rtlCol="0" anchor="t"/>
          <a:lstStyle/>
          <a:p>
            <a:pPr marL="0" indent="0">
              <a:lnSpc>
                <a:spcPts val="1950"/>
              </a:lnSpc>
              <a:buNone/>
            </a:pPr>
            <a:r>
              <a:rPr lang="en-US" sz="1200" dirty="0">
                <a:solidFill>
                  <a:srgbClr val="39393C"/>
                </a:solidFill>
                <a:latin typeface="Open Sans" pitchFamily="34" charset="0"/>
                <a:ea typeface="Open Sans" pitchFamily="34" charset="-122"/>
                <a:cs typeface="Open Sans" pitchFamily="34" charset="-120"/>
              </a:rPr>
              <a:t>Tod's focus on high-quality raw materials has made it difficult to appeal to younger consumers, leading to a decline in sales.</a:t>
            </a:r>
            <a:endParaRPr lang="en-US" sz="1200" dirty="0"/>
          </a:p>
        </p:txBody>
      </p:sp>
      <p:sp>
        <p:nvSpPr>
          <p:cNvPr id="25" name="Shape 20"/>
          <p:cNvSpPr/>
          <p:nvPr/>
        </p:nvSpPr>
        <p:spPr>
          <a:xfrm>
            <a:off x="9675733" y="5801678"/>
            <a:ext cx="272653" cy="272653"/>
          </a:xfrm>
          <a:prstGeom prst="roundRect">
            <a:avLst>
              <a:gd name="adj" fmla="val 8573"/>
            </a:avLst>
          </a:prstGeom>
          <a:solidFill>
            <a:srgbClr val="E0E0EC"/>
          </a:solidFill>
          <a:ln/>
        </p:spPr>
        <p:txBody>
          <a:bodyPr/>
          <a:lstStyle/>
          <a:p>
            <a:endParaRPr lang="en-GB"/>
          </a:p>
        </p:txBody>
      </p:sp>
      <p:sp>
        <p:nvSpPr>
          <p:cNvPr id="26" name="Text 21"/>
          <p:cNvSpPr/>
          <p:nvPr/>
        </p:nvSpPr>
        <p:spPr>
          <a:xfrm>
            <a:off x="10104120" y="5801678"/>
            <a:ext cx="1947863" cy="243483"/>
          </a:xfrm>
          <a:prstGeom prst="rect">
            <a:avLst/>
          </a:prstGeom>
          <a:noFill/>
          <a:ln/>
        </p:spPr>
        <p:txBody>
          <a:bodyPr wrap="none" lIns="0" tIns="0" rIns="0" bIns="0" rtlCol="0" anchor="t"/>
          <a:lstStyle/>
          <a:p>
            <a:pPr marL="0" indent="0">
              <a:lnSpc>
                <a:spcPts val="1900"/>
              </a:lnSpc>
              <a:buNone/>
            </a:pPr>
            <a:r>
              <a:rPr lang="en-US" sz="1500" b="1" dirty="0">
                <a:solidFill>
                  <a:srgbClr val="39393C"/>
                </a:solidFill>
                <a:latin typeface="Playfair Display Bold" pitchFamily="34" charset="0"/>
                <a:ea typeface="Playfair Display Bold" pitchFamily="34" charset="-122"/>
                <a:cs typeface="Playfair Display Bold" pitchFamily="34" charset="-120"/>
              </a:rPr>
              <a:t>Need for Flexibility</a:t>
            </a:r>
            <a:endParaRPr lang="en-US" sz="1500" dirty="0"/>
          </a:p>
        </p:txBody>
      </p:sp>
      <p:sp>
        <p:nvSpPr>
          <p:cNvPr id="27" name="Text 22"/>
          <p:cNvSpPr/>
          <p:nvPr/>
        </p:nvSpPr>
        <p:spPr>
          <a:xfrm>
            <a:off x="10104120" y="6138624"/>
            <a:ext cx="3981093" cy="747951"/>
          </a:xfrm>
          <a:prstGeom prst="rect">
            <a:avLst/>
          </a:prstGeom>
          <a:noFill/>
          <a:ln/>
        </p:spPr>
        <p:txBody>
          <a:bodyPr wrap="square" lIns="0" tIns="0" rIns="0" bIns="0" rtlCol="0" anchor="t"/>
          <a:lstStyle/>
          <a:p>
            <a:pPr marL="0" indent="0">
              <a:lnSpc>
                <a:spcPts val="1950"/>
              </a:lnSpc>
              <a:buNone/>
            </a:pPr>
            <a:r>
              <a:rPr lang="en-US" sz="1200" dirty="0">
                <a:solidFill>
                  <a:srgbClr val="39393C"/>
                </a:solidFill>
                <a:latin typeface="Open Sans" pitchFamily="34" charset="0"/>
                <a:ea typeface="Open Sans" pitchFamily="34" charset="-122"/>
                <a:cs typeface="Open Sans" pitchFamily="34" charset="-120"/>
              </a:rPr>
              <a:t>Going private through delisting will allow Tod's to make quicker decisions and pursue growth opportunities more freely.</a:t>
            </a:r>
            <a:endParaRPr lang="en-US" sz="1200" dirty="0"/>
          </a:p>
        </p:txBody>
      </p:sp>
      <p:sp>
        <p:nvSpPr>
          <p:cNvPr id="28" name="Shape 23"/>
          <p:cNvSpPr/>
          <p:nvPr/>
        </p:nvSpPr>
        <p:spPr>
          <a:xfrm>
            <a:off x="545306" y="7217569"/>
            <a:ext cx="272653" cy="272653"/>
          </a:xfrm>
          <a:prstGeom prst="roundRect">
            <a:avLst>
              <a:gd name="adj" fmla="val 8573"/>
            </a:avLst>
          </a:prstGeom>
          <a:solidFill>
            <a:srgbClr val="E0E0EC"/>
          </a:solidFill>
          <a:ln/>
        </p:spPr>
        <p:txBody>
          <a:bodyPr/>
          <a:lstStyle/>
          <a:p>
            <a:endParaRPr lang="en-GB"/>
          </a:p>
        </p:txBody>
      </p:sp>
      <p:sp>
        <p:nvSpPr>
          <p:cNvPr id="29" name="Text 24"/>
          <p:cNvSpPr/>
          <p:nvPr/>
        </p:nvSpPr>
        <p:spPr>
          <a:xfrm>
            <a:off x="973693" y="7217569"/>
            <a:ext cx="1947863" cy="243483"/>
          </a:xfrm>
          <a:prstGeom prst="rect">
            <a:avLst/>
          </a:prstGeom>
          <a:noFill/>
          <a:ln/>
        </p:spPr>
        <p:txBody>
          <a:bodyPr wrap="none" lIns="0" tIns="0" rIns="0" bIns="0" rtlCol="0" anchor="t"/>
          <a:lstStyle/>
          <a:p>
            <a:pPr marL="0" indent="0">
              <a:lnSpc>
                <a:spcPts val="1900"/>
              </a:lnSpc>
              <a:buNone/>
            </a:pPr>
            <a:r>
              <a:rPr lang="en-US" sz="1500" b="1" dirty="0">
                <a:solidFill>
                  <a:srgbClr val="39393C"/>
                </a:solidFill>
                <a:latin typeface="Playfair Display Bold" pitchFamily="34" charset="0"/>
                <a:ea typeface="Playfair Display Bold" pitchFamily="34" charset="-122"/>
                <a:cs typeface="Playfair Display Bold" pitchFamily="34" charset="-120"/>
              </a:rPr>
              <a:t>Potential Acquisition</a:t>
            </a:r>
            <a:endParaRPr lang="en-US" sz="1500" dirty="0"/>
          </a:p>
        </p:txBody>
      </p:sp>
      <p:sp>
        <p:nvSpPr>
          <p:cNvPr id="30" name="Text 25"/>
          <p:cNvSpPr/>
          <p:nvPr/>
        </p:nvSpPr>
        <p:spPr>
          <a:xfrm>
            <a:off x="973693" y="7554516"/>
            <a:ext cx="13111401" cy="249317"/>
          </a:xfrm>
          <a:prstGeom prst="rect">
            <a:avLst/>
          </a:prstGeom>
          <a:noFill/>
          <a:ln/>
        </p:spPr>
        <p:txBody>
          <a:bodyPr wrap="none" lIns="0" tIns="0" rIns="0" bIns="0" rtlCol="0" anchor="t"/>
          <a:lstStyle/>
          <a:p>
            <a:pPr marL="0" indent="0">
              <a:lnSpc>
                <a:spcPts val="1950"/>
              </a:lnSpc>
              <a:buNone/>
            </a:pPr>
            <a:r>
              <a:rPr lang="en-US" sz="1200" dirty="0">
                <a:solidFill>
                  <a:srgbClr val="39393C"/>
                </a:solidFill>
                <a:latin typeface="Open Sans" pitchFamily="34" charset="0"/>
                <a:ea typeface="Open Sans" pitchFamily="34" charset="-122"/>
                <a:cs typeface="Open Sans" pitchFamily="34" charset="-120"/>
              </a:rPr>
              <a:t>The delisting may position LVMH, a long-time investor in Tod's, to potentially acquire the brand and further its strategy of acquiring established luxury names.</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396835" y="311825"/>
            <a:ext cx="3601403"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The Luxury Goods Industry</a:t>
            </a:r>
            <a:endParaRPr lang="en-US" sz="2200" dirty="0"/>
          </a:p>
        </p:txBody>
      </p:sp>
      <p:pic>
        <p:nvPicPr>
          <p:cNvPr id="3" name="Image 0" descr="preencoded.png"/>
          <p:cNvPicPr>
            <a:picLocks noChangeAspect="1"/>
          </p:cNvPicPr>
          <p:nvPr/>
        </p:nvPicPr>
        <p:blipFill>
          <a:blip r:embed="rId3"/>
          <a:stretch>
            <a:fillRect/>
          </a:stretch>
        </p:blipFill>
        <p:spPr>
          <a:xfrm>
            <a:off x="396835" y="836176"/>
            <a:ext cx="283488" cy="283488"/>
          </a:xfrm>
          <a:prstGeom prst="rect">
            <a:avLst/>
          </a:prstGeom>
        </p:spPr>
      </p:pic>
      <p:sp>
        <p:nvSpPr>
          <p:cNvPr id="4" name="Text 1"/>
          <p:cNvSpPr/>
          <p:nvPr/>
        </p:nvSpPr>
        <p:spPr>
          <a:xfrm>
            <a:off x="396835" y="1233011"/>
            <a:ext cx="1417558" cy="177165"/>
          </a:xfrm>
          <a:prstGeom prst="rect">
            <a:avLst/>
          </a:prstGeom>
          <a:noFill/>
          <a:ln/>
        </p:spPr>
        <p:txBody>
          <a:bodyPr wrap="none" lIns="0" tIns="0" rIns="0" bIns="0" rtlCol="0" anchor="t"/>
          <a:lstStyle/>
          <a:p>
            <a:pPr marL="0" indent="0" algn="l">
              <a:lnSpc>
                <a:spcPts val="1350"/>
              </a:lnSpc>
              <a:buNone/>
            </a:pPr>
            <a:r>
              <a:rPr lang="en-US" sz="1100" b="1" dirty="0">
                <a:solidFill>
                  <a:srgbClr val="39393C"/>
                </a:solidFill>
                <a:latin typeface="Playfair Display Bold" pitchFamily="34" charset="0"/>
                <a:ea typeface="Playfair Display Bold" pitchFamily="34" charset="-122"/>
                <a:cs typeface="Playfair Display Bold" pitchFamily="34" charset="-120"/>
              </a:rPr>
              <a:t>Exclusivity</a:t>
            </a:r>
            <a:endParaRPr lang="en-US" sz="1100" dirty="0"/>
          </a:p>
        </p:txBody>
      </p:sp>
      <p:sp>
        <p:nvSpPr>
          <p:cNvPr id="5" name="Text 2"/>
          <p:cNvSpPr/>
          <p:nvPr/>
        </p:nvSpPr>
        <p:spPr>
          <a:xfrm>
            <a:off x="396835" y="1478161"/>
            <a:ext cx="3331607" cy="362903"/>
          </a:xfrm>
          <a:prstGeom prst="rect">
            <a:avLst/>
          </a:prstGeom>
          <a:noFill/>
          <a:ln/>
        </p:spPr>
        <p:txBody>
          <a:bodyPr wrap="square" lIns="0" tIns="0" rIns="0" bIns="0" rtlCol="0" anchor="t"/>
          <a:lstStyle/>
          <a:p>
            <a:pPr marL="0" indent="0" algn="l">
              <a:lnSpc>
                <a:spcPts val="1400"/>
              </a:lnSpc>
              <a:buNone/>
            </a:pPr>
            <a:r>
              <a:rPr lang="en-US" sz="850" dirty="0">
                <a:solidFill>
                  <a:srgbClr val="39393C"/>
                </a:solidFill>
                <a:latin typeface="Open Sans" pitchFamily="34" charset="0"/>
                <a:ea typeface="Open Sans" pitchFamily="34" charset="-122"/>
                <a:cs typeface="Open Sans" pitchFamily="34" charset="-120"/>
              </a:rPr>
              <a:t>The luxury goods industry is defined by its exclusivity, with brands emphasizing high quality and limited availability.</a:t>
            </a:r>
            <a:endParaRPr lang="en-US" sz="850" dirty="0"/>
          </a:p>
        </p:txBody>
      </p:sp>
      <p:pic>
        <p:nvPicPr>
          <p:cNvPr id="6" name="Image 1" descr="preencoded.png"/>
          <p:cNvPicPr>
            <a:picLocks noChangeAspect="1"/>
          </p:cNvPicPr>
          <p:nvPr/>
        </p:nvPicPr>
        <p:blipFill>
          <a:blip r:embed="rId3"/>
          <a:stretch>
            <a:fillRect/>
          </a:stretch>
        </p:blipFill>
        <p:spPr>
          <a:xfrm>
            <a:off x="3898463" y="836176"/>
            <a:ext cx="283488" cy="283488"/>
          </a:xfrm>
          <a:prstGeom prst="rect">
            <a:avLst/>
          </a:prstGeom>
        </p:spPr>
      </p:pic>
      <p:sp>
        <p:nvSpPr>
          <p:cNvPr id="7" name="Text 3"/>
          <p:cNvSpPr/>
          <p:nvPr/>
        </p:nvSpPr>
        <p:spPr>
          <a:xfrm>
            <a:off x="3898463" y="1233011"/>
            <a:ext cx="1417558" cy="177165"/>
          </a:xfrm>
          <a:prstGeom prst="rect">
            <a:avLst/>
          </a:prstGeom>
          <a:noFill/>
          <a:ln/>
        </p:spPr>
        <p:txBody>
          <a:bodyPr wrap="none" lIns="0" tIns="0" rIns="0" bIns="0" rtlCol="0" anchor="t"/>
          <a:lstStyle/>
          <a:p>
            <a:pPr marL="0" indent="0" algn="l">
              <a:lnSpc>
                <a:spcPts val="1350"/>
              </a:lnSpc>
              <a:buNone/>
            </a:pPr>
            <a:r>
              <a:rPr lang="en-US" sz="1100" b="1" dirty="0">
                <a:solidFill>
                  <a:srgbClr val="39393C"/>
                </a:solidFill>
                <a:latin typeface="Playfair Display Bold" pitchFamily="34" charset="0"/>
                <a:ea typeface="Playfair Display Bold" pitchFamily="34" charset="-122"/>
                <a:cs typeface="Playfair Display Bold" pitchFamily="34" charset="-120"/>
              </a:rPr>
              <a:t>Premium Quality</a:t>
            </a:r>
            <a:endParaRPr lang="en-US" sz="1100" dirty="0"/>
          </a:p>
        </p:txBody>
      </p:sp>
      <p:sp>
        <p:nvSpPr>
          <p:cNvPr id="8" name="Text 4"/>
          <p:cNvSpPr/>
          <p:nvPr/>
        </p:nvSpPr>
        <p:spPr>
          <a:xfrm>
            <a:off x="3898463" y="1478161"/>
            <a:ext cx="3331726" cy="544354"/>
          </a:xfrm>
          <a:prstGeom prst="rect">
            <a:avLst/>
          </a:prstGeom>
          <a:noFill/>
          <a:ln/>
        </p:spPr>
        <p:txBody>
          <a:bodyPr wrap="square" lIns="0" tIns="0" rIns="0" bIns="0" rtlCol="0" anchor="t"/>
          <a:lstStyle/>
          <a:p>
            <a:pPr marL="0" indent="0" algn="l">
              <a:lnSpc>
                <a:spcPts val="1400"/>
              </a:lnSpc>
              <a:buNone/>
            </a:pPr>
            <a:r>
              <a:rPr lang="en-US" sz="850" dirty="0">
                <a:solidFill>
                  <a:srgbClr val="39393C"/>
                </a:solidFill>
                <a:latin typeface="Open Sans" pitchFamily="34" charset="0"/>
                <a:ea typeface="Open Sans" pitchFamily="34" charset="-122"/>
                <a:cs typeface="Open Sans" pitchFamily="34" charset="-120"/>
              </a:rPr>
              <a:t>Luxury goods are characterized by exceptional craftsmanship, materials, and attention to detail, justifying their premium pricing.</a:t>
            </a:r>
            <a:endParaRPr lang="en-US" sz="850" dirty="0"/>
          </a:p>
        </p:txBody>
      </p:sp>
      <p:pic>
        <p:nvPicPr>
          <p:cNvPr id="9" name="Image 2" descr="preencoded.png"/>
          <p:cNvPicPr>
            <a:picLocks noChangeAspect="1"/>
          </p:cNvPicPr>
          <p:nvPr/>
        </p:nvPicPr>
        <p:blipFill>
          <a:blip r:embed="rId4"/>
          <a:stretch>
            <a:fillRect/>
          </a:stretch>
        </p:blipFill>
        <p:spPr>
          <a:xfrm>
            <a:off x="7400211" y="836176"/>
            <a:ext cx="283488" cy="283488"/>
          </a:xfrm>
          <a:prstGeom prst="rect">
            <a:avLst/>
          </a:prstGeom>
        </p:spPr>
      </p:pic>
      <p:sp>
        <p:nvSpPr>
          <p:cNvPr id="10" name="Text 5"/>
          <p:cNvSpPr/>
          <p:nvPr/>
        </p:nvSpPr>
        <p:spPr>
          <a:xfrm>
            <a:off x="7400211" y="1233011"/>
            <a:ext cx="1417558" cy="177165"/>
          </a:xfrm>
          <a:prstGeom prst="rect">
            <a:avLst/>
          </a:prstGeom>
          <a:noFill/>
          <a:ln/>
        </p:spPr>
        <p:txBody>
          <a:bodyPr wrap="none" lIns="0" tIns="0" rIns="0" bIns="0" rtlCol="0" anchor="t"/>
          <a:lstStyle/>
          <a:p>
            <a:pPr marL="0" indent="0" algn="l">
              <a:lnSpc>
                <a:spcPts val="1350"/>
              </a:lnSpc>
              <a:buNone/>
            </a:pPr>
            <a:r>
              <a:rPr lang="en-US" sz="1100" b="1" dirty="0">
                <a:solidFill>
                  <a:srgbClr val="39393C"/>
                </a:solidFill>
                <a:latin typeface="Playfair Display Bold" pitchFamily="34" charset="0"/>
                <a:ea typeface="Playfair Display Bold" pitchFamily="34" charset="-122"/>
                <a:cs typeface="Playfair Display Bold" pitchFamily="34" charset="-120"/>
              </a:rPr>
              <a:t>Diverse Offerings</a:t>
            </a:r>
            <a:endParaRPr lang="en-US" sz="1100" dirty="0"/>
          </a:p>
        </p:txBody>
      </p:sp>
      <p:sp>
        <p:nvSpPr>
          <p:cNvPr id="11" name="Text 6"/>
          <p:cNvSpPr/>
          <p:nvPr/>
        </p:nvSpPr>
        <p:spPr>
          <a:xfrm>
            <a:off x="7400211" y="1478161"/>
            <a:ext cx="3331607" cy="544354"/>
          </a:xfrm>
          <a:prstGeom prst="rect">
            <a:avLst/>
          </a:prstGeom>
          <a:noFill/>
          <a:ln/>
        </p:spPr>
        <p:txBody>
          <a:bodyPr wrap="square" lIns="0" tIns="0" rIns="0" bIns="0" rtlCol="0" anchor="t"/>
          <a:lstStyle/>
          <a:p>
            <a:pPr marL="0" indent="0" algn="l">
              <a:lnSpc>
                <a:spcPts val="1400"/>
              </a:lnSpc>
              <a:buNone/>
            </a:pPr>
            <a:r>
              <a:rPr lang="en-US" sz="850" dirty="0">
                <a:solidFill>
                  <a:srgbClr val="39393C"/>
                </a:solidFill>
                <a:latin typeface="Open Sans" pitchFamily="34" charset="0"/>
                <a:ea typeface="Open Sans" pitchFamily="34" charset="-122"/>
                <a:cs typeface="Open Sans" pitchFamily="34" charset="-120"/>
              </a:rPr>
              <a:t>The luxury industry encompasses a wide range of products and services, from fashion and cosmetics to gastronomy and travel.</a:t>
            </a:r>
            <a:endParaRPr lang="en-US" sz="850" dirty="0"/>
          </a:p>
        </p:txBody>
      </p:sp>
      <p:pic>
        <p:nvPicPr>
          <p:cNvPr id="12" name="Image 3" descr="preencoded.png"/>
          <p:cNvPicPr>
            <a:picLocks noChangeAspect="1"/>
          </p:cNvPicPr>
          <p:nvPr/>
        </p:nvPicPr>
        <p:blipFill>
          <a:blip r:embed="rId5"/>
          <a:stretch>
            <a:fillRect/>
          </a:stretch>
        </p:blipFill>
        <p:spPr>
          <a:xfrm>
            <a:off x="10901839" y="836176"/>
            <a:ext cx="283488" cy="283488"/>
          </a:xfrm>
          <a:prstGeom prst="rect">
            <a:avLst/>
          </a:prstGeom>
        </p:spPr>
      </p:pic>
      <p:sp>
        <p:nvSpPr>
          <p:cNvPr id="13" name="Text 7"/>
          <p:cNvSpPr/>
          <p:nvPr/>
        </p:nvSpPr>
        <p:spPr>
          <a:xfrm>
            <a:off x="10901839" y="1233011"/>
            <a:ext cx="1417558" cy="177165"/>
          </a:xfrm>
          <a:prstGeom prst="rect">
            <a:avLst/>
          </a:prstGeom>
          <a:noFill/>
          <a:ln/>
        </p:spPr>
        <p:txBody>
          <a:bodyPr wrap="none" lIns="0" tIns="0" rIns="0" bIns="0" rtlCol="0" anchor="t"/>
          <a:lstStyle/>
          <a:p>
            <a:pPr marL="0" indent="0" algn="l">
              <a:lnSpc>
                <a:spcPts val="1350"/>
              </a:lnSpc>
              <a:buNone/>
            </a:pPr>
            <a:r>
              <a:rPr lang="en-US" sz="1100" b="1" dirty="0">
                <a:solidFill>
                  <a:srgbClr val="39393C"/>
                </a:solidFill>
                <a:latin typeface="Playfair Display Bold" pitchFamily="34" charset="0"/>
                <a:ea typeface="Playfair Display Bold" pitchFamily="34" charset="-122"/>
                <a:cs typeface="Playfair Display Bold" pitchFamily="34" charset="-120"/>
              </a:rPr>
              <a:t>Steady Growth</a:t>
            </a:r>
            <a:endParaRPr lang="en-US" sz="1100" dirty="0"/>
          </a:p>
        </p:txBody>
      </p:sp>
      <p:sp>
        <p:nvSpPr>
          <p:cNvPr id="14" name="Text 8"/>
          <p:cNvSpPr/>
          <p:nvPr/>
        </p:nvSpPr>
        <p:spPr>
          <a:xfrm>
            <a:off x="10901839" y="1478161"/>
            <a:ext cx="3331726" cy="362903"/>
          </a:xfrm>
          <a:prstGeom prst="rect">
            <a:avLst/>
          </a:prstGeom>
          <a:noFill/>
          <a:ln/>
        </p:spPr>
        <p:txBody>
          <a:bodyPr wrap="square" lIns="0" tIns="0" rIns="0" bIns="0" rtlCol="0" anchor="t"/>
          <a:lstStyle/>
          <a:p>
            <a:pPr marL="0" indent="0" algn="l">
              <a:lnSpc>
                <a:spcPts val="1400"/>
              </a:lnSpc>
              <a:buNone/>
            </a:pPr>
            <a:r>
              <a:rPr lang="en-US" sz="850" dirty="0">
                <a:solidFill>
                  <a:srgbClr val="39393C"/>
                </a:solidFill>
                <a:latin typeface="Open Sans" pitchFamily="34" charset="0"/>
                <a:ea typeface="Open Sans" pitchFamily="34" charset="-122"/>
                <a:cs typeface="Open Sans" pitchFamily="34" charset="-120"/>
              </a:rPr>
              <a:t>The luxury goods market is expected to reach €1.5 trillion by 2023, growing at a rate of 8-10% annually.</a:t>
            </a:r>
            <a:endParaRPr lang="en-US" sz="850" dirty="0"/>
          </a:p>
        </p:txBody>
      </p:sp>
      <p:sp>
        <p:nvSpPr>
          <p:cNvPr id="15" name="Text 9"/>
          <p:cNvSpPr/>
          <p:nvPr/>
        </p:nvSpPr>
        <p:spPr>
          <a:xfrm>
            <a:off x="396835" y="2192536"/>
            <a:ext cx="4185999"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Luxury Goods Market by Region</a:t>
            </a:r>
            <a:endParaRPr lang="en-US" sz="2200" dirty="0"/>
          </a:p>
        </p:txBody>
      </p:sp>
      <p:pic>
        <p:nvPicPr>
          <p:cNvPr id="16" name="Image 4" descr="preencoded.png"/>
          <p:cNvPicPr>
            <a:picLocks noChangeAspect="1"/>
          </p:cNvPicPr>
          <p:nvPr/>
        </p:nvPicPr>
        <p:blipFill>
          <a:blip r:embed="rId6"/>
          <a:stretch>
            <a:fillRect/>
          </a:stretch>
        </p:blipFill>
        <p:spPr>
          <a:xfrm>
            <a:off x="396835" y="2716887"/>
            <a:ext cx="13836729" cy="7408188"/>
          </a:xfrm>
          <a:prstGeom prst="rect">
            <a:avLst/>
          </a:prstGeom>
        </p:spPr>
      </p:pic>
      <p:sp>
        <p:nvSpPr>
          <p:cNvPr id="17" name="Shape 10"/>
          <p:cNvSpPr/>
          <p:nvPr/>
        </p:nvSpPr>
        <p:spPr>
          <a:xfrm>
            <a:off x="4322445" y="10125075"/>
            <a:ext cx="113348" cy="113348"/>
          </a:xfrm>
          <a:prstGeom prst="roundRect">
            <a:avLst>
              <a:gd name="adj" fmla="val 16134"/>
            </a:avLst>
          </a:prstGeom>
          <a:solidFill>
            <a:srgbClr val="22222A"/>
          </a:solidFill>
          <a:ln/>
        </p:spPr>
        <p:txBody>
          <a:bodyPr/>
          <a:lstStyle/>
          <a:p>
            <a:endParaRPr lang="en-GB"/>
          </a:p>
        </p:txBody>
      </p:sp>
      <p:sp>
        <p:nvSpPr>
          <p:cNvPr id="18" name="Text 11"/>
          <p:cNvSpPr/>
          <p:nvPr/>
        </p:nvSpPr>
        <p:spPr>
          <a:xfrm>
            <a:off x="4496753" y="10125075"/>
            <a:ext cx="410647" cy="113348"/>
          </a:xfrm>
          <a:prstGeom prst="rect">
            <a:avLst/>
          </a:prstGeom>
          <a:noFill/>
          <a:ln/>
        </p:spPr>
        <p:txBody>
          <a:bodyPr wrap="none" lIns="0" tIns="0" rIns="0" bIns="0" rtlCol="0" anchor="t"/>
          <a:lstStyle/>
          <a:p>
            <a:pPr marL="0" indent="0" algn="l">
              <a:lnSpc>
                <a:spcPts val="850"/>
              </a:lnSpc>
              <a:buNone/>
            </a:pPr>
            <a:r>
              <a:rPr lang="en-US" sz="850" dirty="0">
                <a:solidFill>
                  <a:srgbClr val="39393C"/>
                </a:solidFill>
                <a:latin typeface="Open Sans" pitchFamily="34" charset="0"/>
                <a:ea typeface="Open Sans" pitchFamily="34" charset="-122"/>
                <a:cs typeface="Open Sans" pitchFamily="34" charset="-120"/>
              </a:rPr>
              <a:t>FY 2019</a:t>
            </a:r>
            <a:endParaRPr lang="en-US" sz="850" dirty="0"/>
          </a:p>
        </p:txBody>
      </p:sp>
      <p:sp>
        <p:nvSpPr>
          <p:cNvPr id="19" name="Shape 12"/>
          <p:cNvSpPr/>
          <p:nvPr/>
        </p:nvSpPr>
        <p:spPr>
          <a:xfrm>
            <a:off x="7022663" y="10125075"/>
            <a:ext cx="113348" cy="113348"/>
          </a:xfrm>
          <a:prstGeom prst="roundRect">
            <a:avLst>
              <a:gd name="adj" fmla="val 16134"/>
            </a:avLst>
          </a:prstGeom>
          <a:solidFill>
            <a:srgbClr val="434354"/>
          </a:solidFill>
          <a:ln/>
        </p:spPr>
        <p:txBody>
          <a:bodyPr/>
          <a:lstStyle/>
          <a:p>
            <a:endParaRPr lang="en-GB"/>
          </a:p>
        </p:txBody>
      </p:sp>
      <p:sp>
        <p:nvSpPr>
          <p:cNvPr id="20" name="Text 13"/>
          <p:cNvSpPr/>
          <p:nvPr/>
        </p:nvSpPr>
        <p:spPr>
          <a:xfrm>
            <a:off x="7196971" y="10125075"/>
            <a:ext cx="410647" cy="113348"/>
          </a:xfrm>
          <a:prstGeom prst="rect">
            <a:avLst/>
          </a:prstGeom>
          <a:noFill/>
          <a:ln/>
        </p:spPr>
        <p:txBody>
          <a:bodyPr wrap="none" lIns="0" tIns="0" rIns="0" bIns="0" rtlCol="0" anchor="t"/>
          <a:lstStyle/>
          <a:p>
            <a:pPr marL="0" indent="0" algn="l">
              <a:lnSpc>
                <a:spcPts val="850"/>
              </a:lnSpc>
              <a:buNone/>
            </a:pPr>
            <a:r>
              <a:rPr lang="en-US" sz="850" dirty="0">
                <a:solidFill>
                  <a:srgbClr val="39393C"/>
                </a:solidFill>
                <a:latin typeface="Open Sans" pitchFamily="34" charset="0"/>
                <a:ea typeface="Open Sans" pitchFamily="34" charset="-122"/>
                <a:cs typeface="Open Sans" pitchFamily="34" charset="-120"/>
              </a:rPr>
              <a:t>FY 2020</a:t>
            </a:r>
            <a:endParaRPr lang="en-US" sz="850" dirty="0"/>
          </a:p>
        </p:txBody>
      </p:sp>
      <p:sp>
        <p:nvSpPr>
          <p:cNvPr id="21" name="Shape 14"/>
          <p:cNvSpPr/>
          <p:nvPr/>
        </p:nvSpPr>
        <p:spPr>
          <a:xfrm>
            <a:off x="9722882" y="10125075"/>
            <a:ext cx="113348" cy="113348"/>
          </a:xfrm>
          <a:prstGeom prst="roundRect">
            <a:avLst>
              <a:gd name="adj" fmla="val 16134"/>
            </a:avLst>
          </a:prstGeom>
          <a:solidFill>
            <a:srgbClr val="64647E"/>
          </a:solidFill>
          <a:ln/>
        </p:spPr>
        <p:txBody>
          <a:bodyPr/>
          <a:lstStyle/>
          <a:p>
            <a:endParaRPr lang="en-GB"/>
          </a:p>
        </p:txBody>
      </p:sp>
      <p:sp>
        <p:nvSpPr>
          <p:cNvPr id="22" name="Text 15"/>
          <p:cNvSpPr/>
          <p:nvPr/>
        </p:nvSpPr>
        <p:spPr>
          <a:xfrm>
            <a:off x="9897189" y="10125075"/>
            <a:ext cx="351711" cy="113348"/>
          </a:xfrm>
          <a:prstGeom prst="rect">
            <a:avLst/>
          </a:prstGeom>
          <a:noFill/>
          <a:ln/>
        </p:spPr>
        <p:txBody>
          <a:bodyPr wrap="none" lIns="0" tIns="0" rIns="0" bIns="0" rtlCol="0" anchor="t"/>
          <a:lstStyle/>
          <a:p>
            <a:pPr marL="0" indent="0" algn="l">
              <a:lnSpc>
                <a:spcPts val="850"/>
              </a:lnSpc>
              <a:buNone/>
            </a:pPr>
            <a:r>
              <a:rPr lang="en-US" sz="850" dirty="0">
                <a:solidFill>
                  <a:srgbClr val="39393C"/>
                </a:solidFill>
                <a:latin typeface="Open Sans" pitchFamily="34" charset="0"/>
                <a:ea typeface="Open Sans" pitchFamily="34" charset="-122"/>
                <a:cs typeface="Open Sans" pitchFamily="34" charset="-120"/>
              </a:rPr>
              <a:t>E 2025</a:t>
            </a:r>
            <a:endParaRPr lang="en-US" sz="850" dirty="0"/>
          </a:p>
        </p:txBody>
      </p:sp>
      <p:sp>
        <p:nvSpPr>
          <p:cNvPr id="23" name="Text 16"/>
          <p:cNvSpPr/>
          <p:nvPr/>
        </p:nvSpPr>
        <p:spPr>
          <a:xfrm>
            <a:off x="396835" y="10592872"/>
            <a:ext cx="13836729" cy="181451"/>
          </a:xfrm>
          <a:prstGeom prst="rect">
            <a:avLst/>
          </a:prstGeom>
          <a:noFill/>
          <a:ln/>
        </p:spPr>
        <p:txBody>
          <a:bodyPr wrap="none" lIns="0" tIns="0" rIns="0" bIns="0" rtlCol="0" anchor="t"/>
          <a:lstStyle/>
          <a:p>
            <a:pPr marL="0" indent="0">
              <a:lnSpc>
                <a:spcPts val="1400"/>
              </a:lnSpc>
              <a:buNone/>
            </a:pPr>
            <a:r>
              <a:rPr lang="en-US" sz="850" dirty="0">
                <a:solidFill>
                  <a:srgbClr val="39393C"/>
                </a:solidFill>
                <a:latin typeface="Open Sans" pitchFamily="34" charset="0"/>
                <a:ea typeface="Open Sans" pitchFamily="34" charset="-122"/>
                <a:cs typeface="Open Sans" pitchFamily="34" charset="-120"/>
              </a:rPr>
              <a:t>The luxury goods market is dominated by the Asia Pacific region, which accounted for over 50% of global sales in 2019. However, the Americas and EMEA regions are also significant contributors, highlighting the global nature of the luxury industry.</a:t>
            </a:r>
            <a:endParaRPr lang="en-US" sz="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7">
              <a:alpha val="85000"/>
            </a:srgbClr>
          </a:solidFill>
          <a:ln/>
        </p:spPr>
        <p:txBody>
          <a:bodyPr/>
          <a:lstStyle/>
          <a:p>
            <a:endParaRPr lang="en-GB"/>
          </a:p>
        </p:txBody>
      </p:sp>
      <p:sp>
        <p:nvSpPr>
          <p:cNvPr id="4" name="Text 1"/>
          <p:cNvSpPr/>
          <p:nvPr/>
        </p:nvSpPr>
        <p:spPr>
          <a:xfrm>
            <a:off x="601385" y="510302"/>
            <a:ext cx="4296132" cy="536972"/>
          </a:xfrm>
          <a:prstGeom prst="rect">
            <a:avLst/>
          </a:prstGeom>
          <a:noFill/>
          <a:ln/>
        </p:spPr>
        <p:txBody>
          <a:bodyPr wrap="none" lIns="0" tIns="0" rIns="0" bIns="0" rtlCol="0" anchor="t"/>
          <a:lstStyle/>
          <a:p>
            <a:pPr marL="0" indent="0">
              <a:lnSpc>
                <a:spcPts val="4200"/>
              </a:lnSpc>
              <a:buNone/>
            </a:pPr>
            <a:r>
              <a:rPr lang="en-US" sz="3350" b="1" dirty="0">
                <a:solidFill>
                  <a:srgbClr val="101014"/>
                </a:solidFill>
                <a:latin typeface="Playfair Display Bold" pitchFamily="34" charset="0"/>
                <a:ea typeface="Playfair Display Bold" pitchFamily="34" charset="-122"/>
                <a:cs typeface="Playfair Display Bold" pitchFamily="34" charset="-120"/>
              </a:rPr>
              <a:t>Acquirer Overview</a:t>
            </a:r>
            <a:endParaRPr lang="en-US" sz="3350" dirty="0"/>
          </a:p>
        </p:txBody>
      </p:sp>
      <p:sp>
        <p:nvSpPr>
          <p:cNvPr id="5" name="Shape 2"/>
          <p:cNvSpPr/>
          <p:nvPr/>
        </p:nvSpPr>
        <p:spPr>
          <a:xfrm>
            <a:off x="601385" y="1305044"/>
            <a:ext cx="4361378" cy="2089190"/>
          </a:xfrm>
          <a:prstGeom prst="roundRect">
            <a:avLst>
              <a:gd name="adj" fmla="val 1234"/>
            </a:avLst>
          </a:prstGeom>
          <a:solidFill>
            <a:srgbClr val="E0E0EC"/>
          </a:solidFill>
          <a:ln/>
        </p:spPr>
        <p:txBody>
          <a:bodyPr/>
          <a:lstStyle/>
          <a:p>
            <a:endParaRPr lang="en-GB"/>
          </a:p>
        </p:txBody>
      </p:sp>
      <p:sp>
        <p:nvSpPr>
          <p:cNvPr id="6" name="Text 3"/>
          <p:cNvSpPr/>
          <p:nvPr/>
        </p:nvSpPr>
        <p:spPr>
          <a:xfrm>
            <a:off x="773192" y="1476851"/>
            <a:ext cx="3222784" cy="268486"/>
          </a:xfrm>
          <a:prstGeom prst="rect">
            <a:avLst/>
          </a:prstGeom>
          <a:noFill/>
          <a:ln/>
        </p:spPr>
        <p:txBody>
          <a:bodyPr wrap="none" lIns="0" tIns="0" rIns="0" bIns="0" rtlCol="0" anchor="t"/>
          <a:lstStyle/>
          <a:p>
            <a:pPr marL="0" indent="0" algn="l">
              <a:lnSpc>
                <a:spcPts val="210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Experienced Private Equity Firm</a:t>
            </a:r>
            <a:endParaRPr lang="en-US" sz="1650" dirty="0"/>
          </a:p>
        </p:txBody>
      </p:sp>
      <p:sp>
        <p:nvSpPr>
          <p:cNvPr id="7" name="Text 4"/>
          <p:cNvSpPr/>
          <p:nvPr/>
        </p:nvSpPr>
        <p:spPr>
          <a:xfrm>
            <a:off x="773192" y="1848445"/>
            <a:ext cx="4017764" cy="1099185"/>
          </a:xfrm>
          <a:prstGeom prst="rect">
            <a:avLst/>
          </a:prstGeom>
          <a:noFill/>
          <a:ln/>
        </p:spPr>
        <p:txBody>
          <a:bodyPr wrap="square" lIns="0" tIns="0" rIns="0" bIns="0" rtlCol="0" anchor="t"/>
          <a:lstStyle/>
          <a:p>
            <a:pPr marL="0" indent="0" algn="l">
              <a:lnSpc>
                <a:spcPts val="2150"/>
              </a:lnSpc>
              <a:buNone/>
            </a:pPr>
            <a:r>
              <a:rPr lang="en-US" sz="1350" dirty="0">
                <a:solidFill>
                  <a:srgbClr val="39393C"/>
                </a:solidFill>
                <a:latin typeface="Open Sans" pitchFamily="34" charset="0"/>
                <a:ea typeface="Open Sans" pitchFamily="34" charset="-122"/>
                <a:cs typeface="Open Sans" pitchFamily="34" charset="-120"/>
              </a:rPr>
              <a:t>L Catterton is a well-established private equity firm with $38 billion in assets under management, founded in 1989 and headquartered in the United States.</a:t>
            </a:r>
            <a:endParaRPr lang="en-US" sz="1350" dirty="0"/>
          </a:p>
        </p:txBody>
      </p:sp>
      <p:sp>
        <p:nvSpPr>
          <p:cNvPr id="8" name="Shape 5"/>
          <p:cNvSpPr/>
          <p:nvPr/>
        </p:nvSpPr>
        <p:spPr>
          <a:xfrm>
            <a:off x="5134570" y="1305044"/>
            <a:ext cx="4361378" cy="2089190"/>
          </a:xfrm>
          <a:prstGeom prst="roundRect">
            <a:avLst>
              <a:gd name="adj" fmla="val 1234"/>
            </a:avLst>
          </a:prstGeom>
          <a:solidFill>
            <a:srgbClr val="E0E0EC"/>
          </a:solidFill>
          <a:ln/>
        </p:spPr>
        <p:txBody>
          <a:bodyPr/>
          <a:lstStyle/>
          <a:p>
            <a:endParaRPr lang="en-GB"/>
          </a:p>
        </p:txBody>
      </p:sp>
      <p:sp>
        <p:nvSpPr>
          <p:cNvPr id="9" name="Text 6"/>
          <p:cNvSpPr/>
          <p:nvPr/>
        </p:nvSpPr>
        <p:spPr>
          <a:xfrm>
            <a:off x="5306378" y="1476851"/>
            <a:ext cx="2871549" cy="268486"/>
          </a:xfrm>
          <a:prstGeom prst="rect">
            <a:avLst/>
          </a:prstGeom>
          <a:noFill/>
          <a:ln/>
        </p:spPr>
        <p:txBody>
          <a:bodyPr wrap="none" lIns="0" tIns="0" rIns="0" bIns="0" rtlCol="0" anchor="t"/>
          <a:lstStyle/>
          <a:p>
            <a:pPr marL="0" indent="0" algn="l">
              <a:lnSpc>
                <a:spcPts val="210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Focus on Consumer Industry</a:t>
            </a:r>
            <a:endParaRPr lang="en-US" sz="1650" dirty="0"/>
          </a:p>
        </p:txBody>
      </p:sp>
      <p:sp>
        <p:nvSpPr>
          <p:cNvPr id="10" name="Text 7"/>
          <p:cNvSpPr/>
          <p:nvPr/>
        </p:nvSpPr>
        <p:spPr>
          <a:xfrm>
            <a:off x="5306378" y="1848445"/>
            <a:ext cx="4017764" cy="1099185"/>
          </a:xfrm>
          <a:prstGeom prst="rect">
            <a:avLst/>
          </a:prstGeom>
          <a:noFill/>
          <a:ln/>
        </p:spPr>
        <p:txBody>
          <a:bodyPr wrap="square" lIns="0" tIns="0" rIns="0" bIns="0" rtlCol="0" anchor="t"/>
          <a:lstStyle/>
          <a:p>
            <a:pPr marL="0" indent="0" algn="l">
              <a:lnSpc>
                <a:spcPts val="2150"/>
              </a:lnSpc>
              <a:buNone/>
            </a:pPr>
            <a:r>
              <a:rPr lang="en-US" sz="1350" dirty="0">
                <a:solidFill>
                  <a:srgbClr val="39393C"/>
                </a:solidFill>
                <a:latin typeface="Open Sans" pitchFamily="34" charset="0"/>
                <a:ea typeface="Open Sans" pitchFamily="34" charset="-122"/>
                <a:cs typeface="Open Sans" pitchFamily="34" charset="-120"/>
              </a:rPr>
              <a:t>L Catterton invests primarily in the consumer industry, including food and beverages, retail, restaurants, and consumer products, with typical investment sizes of $100 to $1000 million.</a:t>
            </a:r>
            <a:endParaRPr lang="en-US" sz="1350" dirty="0"/>
          </a:p>
        </p:txBody>
      </p:sp>
      <p:sp>
        <p:nvSpPr>
          <p:cNvPr id="11" name="Shape 8"/>
          <p:cNvSpPr/>
          <p:nvPr/>
        </p:nvSpPr>
        <p:spPr>
          <a:xfrm>
            <a:off x="9667756" y="1305044"/>
            <a:ext cx="4361378" cy="2089190"/>
          </a:xfrm>
          <a:prstGeom prst="roundRect">
            <a:avLst>
              <a:gd name="adj" fmla="val 1234"/>
            </a:avLst>
          </a:prstGeom>
          <a:solidFill>
            <a:srgbClr val="E0E0EC"/>
          </a:solidFill>
          <a:ln/>
        </p:spPr>
        <p:txBody>
          <a:bodyPr/>
          <a:lstStyle/>
          <a:p>
            <a:endParaRPr lang="en-GB"/>
          </a:p>
        </p:txBody>
      </p:sp>
      <p:sp>
        <p:nvSpPr>
          <p:cNvPr id="12" name="Text 9"/>
          <p:cNvSpPr/>
          <p:nvPr/>
        </p:nvSpPr>
        <p:spPr>
          <a:xfrm>
            <a:off x="9839563" y="1476851"/>
            <a:ext cx="3498533" cy="268486"/>
          </a:xfrm>
          <a:prstGeom prst="rect">
            <a:avLst/>
          </a:prstGeom>
          <a:noFill/>
          <a:ln/>
        </p:spPr>
        <p:txBody>
          <a:bodyPr wrap="none" lIns="0" tIns="0" rIns="0" bIns="0" rtlCol="0" anchor="t"/>
          <a:lstStyle/>
          <a:p>
            <a:pPr marL="0" indent="0" algn="l">
              <a:lnSpc>
                <a:spcPts val="210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Collaborative Investment Approach</a:t>
            </a:r>
            <a:endParaRPr lang="en-US" sz="1650" dirty="0"/>
          </a:p>
        </p:txBody>
      </p:sp>
      <p:sp>
        <p:nvSpPr>
          <p:cNvPr id="13" name="Text 10"/>
          <p:cNvSpPr/>
          <p:nvPr/>
        </p:nvSpPr>
        <p:spPr>
          <a:xfrm>
            <a:off x="9839563" y="1848445"/>
            <a:ext cx="4017764" cy="1373981"/>
          </a:xfrm>
          <a:prstGeom prst="rect">
            <a:avLst/>
          </a:prstGeom>
          <a:noFill/>
          <a:ln/>
        </p:spPr>
        <p:txBody>
          <a:bodyPr wrap="square" lIns="0" tIns="0" rIns="0" bIns="0" rtlCol="0" anchor="t"/>
          <a:lstStyle/>
          <a:p>
            <a:pPr marL="0" indent="0" algn="l">
              <a:lnSpc>
                <a:spcPts val="2150"/>
              </a:lnSpc>
              <a:buNone/>
            </a:pPr>
            <a:r>
              <a:rPr lang="en-US" sz="1350" dirty="0">
                <a:solidFill>
                  <a:srgbClr val="39393C"/>
                </a:solidFill>
                <a:latin typeface="Open Sans" pitchFamily="34" charset="0"/>
                <a:ea typeface="Open Sans" pitchFamily="34" charset="-122"/>
                <a:cs typeface="Open Sans" pitchFamily="34" charset="-120"/>
              </a:rPr>
              <a:t>L Catterton's investment philosophy emphasizes a hands-on, collaborative approach with management teams, focusing on mid-market companies in North America, Western Europe, and Asia.</a:t>
            </a:r>
            <a:endParaRPr lang="en-US" sz="1350" dirty="0"/>
          </a:p>
        </p:txBody>
      </p:sp>
      <p:sp>
        <p:nvSpPr>
          <p:cNvPr id="14" name="Text 11"/>
          <p:cNvSpPr/>
          <p:nvPr/>
        </p:nvSpPr>
        <p:spPr>
          <a:xfrm>
            <a:off x="601385" y="3652004"/>
            <a:ext cx="4296132" cy="536972"/>
          </a:xfrm>
          <a:prstGeom prst="rect">
            <a:avLst/>
          </a:prstGeom>
          <a:noFill/>
          <a:ln/>
        </p:spPr>
        <p:txBody>
          <a:bodyPr wrap="none" lIns="0" tIns="0" rIns="0" bIns="0" rtlCol="0" anchor="t"/>
          <a:lstStyle/>
          <a:p>
            <a:pPr marL="0" indent="0">
              <a:lnSpc>
                <a:spcPts val="4200"/>
              </a:lnSpc>
              <a:buNone/>
            </a:pPr>
            <a:r>
              <a:rPr lang="en-US" sz="3350" b="1" dirty="0">
                <a:solidFill>
                  <a:srgbClr val="101014"/>
                </a:solidFill>
                <a:latin typeface="Playfair Display Bold" pitchFamily="34" charset="0"/>
                <a:ea typeface="Playfair Display Bold" pitchFamily="34" charset="-122"/>
                <a:cs typeface="Playfair Display Bold" pitchFamily="34" charset="-120"/>
              </a:rPr>
              <a:t>Target Overview</a:t>
            </a:r>
            <a:endParaRPr lang="en-US" sz="3350" dirty="0"/>
          </a:p>
        </p:txBody>
      </p:sp>
      <p:sp>
        <p:nvSpPr>
          <p:cNvPr id="15" name="Shape 12"/>
          <p:cNvSpPr/>
          <p:nvPr/>
        </p:nvSpPr>
        <p:spPr>
          <a:xfrm>
            <a:off x="601385" y="4446746"/>
            <a:ext cx="4361378" cy="1814393"/>
          </a:xfrm>
          <a:prstGeom prst="roundRect">
            <a:avLst>
              <a:gd name="adj" fmla="val 1421"/>
            </a:avLst>
          </a:prstGeom>
          <a:solidFill>
            <a:srgbClr val="E0E0EC"/>
          </a:solidFill>
          <a:ln/>
        </p:spPr>
        <p:txBody>
          <a:bodyPr/>
          <a:lstStyle/>
          <a:p>
            <a:endParaRPr lang="en-GB"/>
          </a:p>
        </p:txBody>
      </p:sp>
      <p:sp>
        <p:nvSpPr>
          <p:cNvPr id="16" name="Text 13"/>
          <p:cNvSpPr/>
          <p:nvPr/>
        </p:nvSpPr>
        <p:spPr>
          <a:xfrm>
            <a:off x="773192" y="4618553"/>
            <a:ext cx="2323028" cy="268486"/>
          </a:xfrm>
          <a:prstGeom prst="rect">
            <a:avLst/>
          </a:prstGeom>
          <a:noFill/>
          <a:ln/>
        </p:spPr>
        <p:txBody>
          <a:bodyPr wrap="none" lIns="0" tIns="0" rIns="0" bIns="0" rtlCol="0" anchor="t"/>
          <a:lstStyle/>
          <a:p>
            <a:pPr marL="0" indent="0">
              <a:lnSpc>
                <a:spcPts val="210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Storied Italian Heritage</a:t>
            </a:r>
            <a:endParaRPr lang="en-US" sz="1650" dirty="0"/>
          </a:p>
        </p:txBody>
      </p:sp>
      <p:sp>
        <p:nvSpPr>
          <p:cNvPr id="17" name="Text 14"/>
          <p:cNvSpPr/>
          <p:nvPr/>
        </p:nvSpPr>
        <p:spPr>
          <a:xfrm>
            <a:off x="773192" y="4990148"/>
            <a:ext cx="4017764" cy="1099185"/>
          </a:xfrm>
          <a:prstGeom prst="rect">
            <a:avLst/>
          </a:prstGeom>
          <a:noFill/>
          <a:ln/>
        </p:spPr>
        <p:txBody>
          <a:bodyPr wrap="square" lIns="0" tIns="0" rIns="0" bIns="0" rtlCol="0" anchor="t"/>
          <a:lstStyle/>
          <a:p>
            <a:pPr marL="0" indent="0">
              <a:lnSpc>
                <a:spcPts val="2150"/>
              </a:lnSpc>
              <a:buNone/>
            </a:pPr>
            <a:r>
              <a:rPr lang="en-US" sz="1350" dirty="0">
                <a:solidFill>
                  <a:srgbClr val="39393C"/>
                </a:solidFill>
                <a:latin typeface="Open Sans" pitchFamily="34" charset="0"/>
                <a:ea typeface="Open Sans" pitchFamily="34" charset="-122"/>
                <a:cs typeface="Open Sans" pitchFamily="34" charset="-120"/>
              </a:rPr>
              <a:t>Founded in 1900, Tod's has over a century of experience crafting premium footwear, apparel, and accessories known for their timeless elegance and superior quality.</a:t>
            </a:r>
            <a:endParaRPr lang="en-US" sz="1350" dirty="0"/>
          </a:p>
        </p:txBody>
      </p:sp>
      <p:sp>
        <p:nvSpPr>
          <p:cNvPr id="18" name="Shape 15"/>
          <p:cNvSpPr/>
          <p:nvPr/>
        </p:nvSpPr>
        <p:spPr>
          <a:xfrm>
            <a:off x="5134570" y="4446746"/>
            <a:ext cx="4361378" cy="1814393"/>
          </a:xfrm>
          <a:prstGeom prst="roundRect">
            <a:avLst>
              <a:gd name="adj" fmla="val 1421"/>
            </a:avLst>
          </a:prstGeom>
          <a:solidFill>
            <a:srgbClr val="E0E0EC"/>
          </a:solidFill>
          <a:ln/>
        </p:spPr>
        <p:txBody>
          <a:bodyPr/>
          <a:lstStyle/>
          <a:p>
            <a:endParaRPr lang="en-GB"/>
          </a:p>
        </p:txBody>
      </p:sp>
      <p:sp>
        <p:nvSpPr>
          <p:cNvPr id="19" name="Text 16"/>
          <p:cNvSpPr/>
          <p:nvPr/>
        </p:nvSpPr>
        <p:spPr>
          <a:xfrm>
            <a:off x="5306378" y="4618553"/>
            <a:ext cx="2215396" cy="268486"/>
          </a:xfrm>
          <a:prstGeom prst="rect">
            <a:avLst/>
          </a:prstGeom>
          <a:noFill/>
          <a:ln/>
        </p:spPr>
        <p:txBody>
          <a:bodyPr wrap="none" lIns="0" tIns="0" rIns="0" bIns="0" rtlCol="0" anchor="t"/>
          <a:lstStyle/>
          <a:p>
            <a:pPr marL="0" indent="0">
              <a:lnSpc>
                <a:spcPts val="210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Family-Owned Legacy</a:t>
            </a:r>
            <a:endParaRPr lang="en-US" sz="1650" dirty="0"/>
          </a:p>
        </p:txBody>
      </p:sp>
      <p:sp>
        <p:nvSpPr>
          <p:cNvPr id="20" name="Text 17"/>
          <p:cNvSpPr/>
          <p:nvPr/>
        </p:nvSpPr>
        <p:spPr>
          <a:xfrm>
            <a:off x="5306378" y="4990148"/>
            <a:ext cx="4017764" cy="1099185"/>
          </a:xfrm>
          <a:prstGeom prst="rect">
            <a:avLst/>
          </a:prstGeom>
          <a:noFill/>
          <a:ln/>
        </p:spPr>
        <p:txBody>
          <a:bodyPr wrap="square" lIns="0" tIns="0" rIns="0" bIns="0" rtlCol="0" anchor="t"/>
          <a:lstStyle/>
          <a:p>
            <a:pPr marL="0" indent="0">
              <a:lnSpc>
                <a:spcPts val="2150"/>
              </a:lnSpc>
              <a:buNone/>
            </a:pPr>
            <a:r>
              <a:rPr lang="en-US" sz="1350" dirty="0">
                <a:solidFill>
                  <a:srgbClr val="39393C"/>
                </a:solidFill>
                <a:latin typeface="Open Sans" pitchFamily="34" charset="0"/>
                <a:ea typeface="Open Sans" pitchFamily="34" charset="-122"/>
                <a:cs typeface="Open Sans" pitchFamily="34" charset="-120"/>
              </a:rPr>
              <a:t>Owned and operated by the Della Valle family for three generations, Tod's has maintained its dedication to heritage, tradition, and meticulous craftsmanship.</a:t>
            </a:r>
            <a:endParaRPr lang="en-US" sz="1350" dirty="0"/>
          </a:p>
        </p:txBody>
      </p:sp>
      <p:sp>
        <p:nvSpPr>
          <p:cNvPr id="21" name="Shape 18"/>
          <p:cNvSpPr/>
          <p:nvPr/>
        </p:nvSpPr>
        <p:spPr>
          <a:xfrm>
            <a:off x="9667756" y="4446746"/>
            <a:ext cx="4361378" cy="1814393"/>
          </a:xfrm>
          <a:prstGeom prst="roundRect">
            <a:avLst>
              <a:gd name="adj" fmla="val 1421"/>
            </a:avLst>
          </a:prstGeom>
          <a:solidFill>
            <a:srgbClr val="E0E0EC"/>
          </a:solidFill>
          <a:ln/>
        </p:spPr>
        <p:txBody>
          <a:bodyPr/>
          <a:lstStyle/>
          <a:p>
            <a:endParaRPr lang="en-GB"/>
          </a:p>
        </p:txBody>
      </p:sp>
      <p:sp>
        <p:nvSpPr>
          <p:cNvPr id="22" name="Text 19"/>
          <p:cNvSpPr/>
          <p:nvPr/>
        </p:nvSpPr>
        <p:spPr>
          <a:xfrm>
            <a:off x="9839563" y="4618553"/>
            <a:ext cx="2384703" cy="268486"/>
          </a:xfrm>
          <a:prstGeom prst="rect">
            <a:avLst/>
          </a:prstGeom>
          <a:noFill/>
          <a:ln/>
        </p:spPr>
        <p:txBody>
          <a:bodyPr wrap="none" lIns="0" tIns="0" rIns="0" bIns="0" rtlCol="0" anchor="t"/>
          <a:lstStyle/>
          <a:p>
            <a:pPr marL="0" indent="0">
              <a:lnSpc>
                <a:spcPts val="210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Iconic Product Portfolio</a:t>
            </a:r>
            <a:endParaRPr lang="en-US" sz="1650" dirty="0"/>
          </a:p>
        </p:txBody>
      </p:sp>
      <p:sp>
        <p:nvSpPr>
          <p:cNvPr id="23" name="Text 20"/>
          <p:cNvSpPr/>
          <p:nvPr/>
        </p:nvSpPr>
        <p:spPr>
          <a:xfrm>
            <a:off x="9839563" y="4990148"/>
            <a:ext cx="4017764" cy="1099185"/>
          </a:xfrm>
          <a:prstGeom prst="rect">
            <a:avLst/>
          </a:prstGeom>
          <a:noFill/>
          <a:ln/>
        </p:spPr>
        <p:txBody>
          <a:bodyPr wrap="square" lIns="0" tIns="0" rIns="0" bIns="0" rtlCol="0" anchor="t"/>
          <a:lstStyle/>
          <a:p>
            <a:pPr marL="0" indent="0">
              <a:lnSpc>
                <a:spcPts val="2150"/>
              </a:lnSpc>
              <a:buNone/>
            </a:pPr>
            <a:r>
              <a:rPr lang="en-US" sz="1350" dirty="0">
                <a:solidFill>
                  <a:srgbClr val="39393C"/>
                </a:solidFill>
                <a:latin typeface="Open Sans" pitchFamily="34" charset="0"/>
                <a:ea typeface="Open Sans" pitchFamily="34" charset="-122"/>
                <a:cs typeface="Open Sans" pitchFamily="34" charset="-120"/>
              </a:rPr>
              <a:t>Tod's is renowned for its iconic driving shoes featuring a pebbled leather sole and signature rubber pebble, appealing to a loyal following of discerning customers.</a:t>
            </a:r>
            <a:endParaRPr lang="en-US" sz="1350" dirty="0"/>
          </a:p>
        </p:txBody>
      </p:sp>
      <p:sp>
        <p:nvSpPr>
          <p:cNvPr id="24" name="Shape 21"/>
          <p:cNvSpPr/>
          <p:nvPr/>
        </p:nvSpPr>
        <p:spPr>
          <a:xfrm>
            <a:off x="601385" y="6454378"/>
            <a:ext cx="6627971" cy="1264801"/>
          </a:xfrm>
          <a:prstGeom prst="roundRect">
            <a:avLst>
              <a:gd name="adj" fmla="val 2038"/>
            </a:avLst>
          </a:prstGeom>
          <a:solidFill>
            <a:srgbClr val="E0E0EC"/>
          </a:solidFill>
          <a:ln/>
        </p:spPr>
        <p:txBody>
          <a:bodyPr/>
          <a:lstStyle/>
          <a:p>
            <a:endParaRPr lang="en-GB"/>
          </a:p>
        </p:txBody>
      </p:sp>
      <p:sp>
        <p:nvSpPr>
          <p:cNvPr id="25" name="Text 22"/>
          <p:cNvSpPr/>
          <p:nvPr/>
        </p:nvSpPr>
        <p:spPr>
          <a:xfrm>
            <a:off x="773192" y="6626185"/>
            <a:ext cx="2594015" cy="268486"/>
          </a:xfrm>
          <a:prstGeom prst="rect">
            <a:avLst/>
          </a:prstGeom>
          <a:noFill/>
          <a:ln/>
        </p:spPr>
        <p:txBody>
          <a:bodyPr wrap="none" lIns="0" tIns="0" rIns="0" bIns="0" rtlCol="0" anchor="t"/>
          <a:lstStyle/>
          <a:p>
            <a:pPr marL="0" indent="0">
              <a:lnSpc>
                <a:spcPts val="210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Public Listing and Growth</a:t>
            </a:r>
            <a:endParaRPr lang="en-US" sz="1650" dirty="0"/>
          </a:p>
        </p:txBody>
      </p:sp>
      <p:sp>
        <p:nvSpPr>
          <p:cNvPr id="26" name="Text 23"/>
          <p:cNvSpPr/>
          <p:nvPr/>
        </p:nvSpPr>
        <p:spPr>
          <a:xfrm>
            <a:off x="773192" y="6997779"/>
            <a:ext cx="6284357" cy="549593"/>
          </a:xfrm>
          <a:prstGeom prst="rect">
            <a:avLst/>
          </a:prstGeom>
          <a:noFill/>
          <a:ln/>
        </p:spPr>
        <p:txBody>
          <a:bodyPr wrap="square" lIns="0" tIns="0" rIns="0" bIns="0" rtlCol="0" anchor="t"/>
          <a:lstStyle/>
          <a:p>
            <a:pPr marL="0" indent="0">
              <a:lnSpc>
                <a:spcPts val="2150"/>
              </a:lnSpc>
              <a:buNone/>
            </a:pPr>
            <a:r>
              <a:rPr lang="en-US" sz="1350" dirty="0">
                <a:solidFill>
                  <a:srgbClr val="39393C"/>
                </a:solidFill>
                <a:latin typeface="Open Sans" pitchFamily="34" charset="0"/>
                <a:ea typeface="Open Sans" pitchFamily="34" charset="-122"/>
                <a:cs typeface="Open Sans" pitchFamily="34" charset="-120"/>
              </a:rPr>
              <a:t>Tod's went public in 2000 and has since grown its revenues and profits, reaching a market capitalization of €1.42 billion as of 2023.</a:t>
            </a:r>
            <a:endParaRPr lang="en-US" sz="1350" dirty="0"/>
          </a:p>
        </p:txBody>
      </p:sp>
      <p:sp>
        <p:nvSpPr>
          <p:cNvPr id="27" name="Shape 24"/>
          <p:cNvSpPr/>
          <p:nvPr/>
        </p:nvSpPr>
        <p:spPr>
          <a:xfrm>
            <a:off x="7401163" y="6454378"/>
            <a:ext cx="6627971" cy="1264801"/>
          </a:xfrm>
          <a:prstGeom prst="roundRect">
            <a:avLst>
              <a:gd name="adj" fmla="val 2038"/>
            </a:avLst>
          </a:prstGeom>
          <a:solidFill>
            <a:srgbClr val="E0E0EC"/>
          </a:solidFill>
          <a:ln/>
        </p:spPr>
        <p:txBody>
          <a:bodyPr/>
          <a:lstStyle/>
          <a:p>
            <a:endParaRPr lang="en-GB"/>
          </a:p>
        </p:txBody>
      </p:sp>
      <p:sp>
        <p:nvSpPr>
          <p:cNvPr id="28" name="Text 25"/>
          <p:cNvSpPr/>
          <p:nvPr/>
        </p:nvSpPr>
        <p:spPr>
          <a:xfrm>
            <a:off x="7572970" y="6626185"/>
            <a:ext cx="2268260" cy="268486"/>
          </a:xfrm>
          <a:prstGeom prst="rect">
            <a:avLst/>
          </a:prstGeom>
          <a:noFill/>
          <a:ln/>
        </p:spPr>
        <p:txBody>
          <a:bodyPr wrap="none" lIns="0" tIns="0" rIns="0" bIns="0" rtlCol="0" anchor="t"/>
          <a:lstStyle/>
          <a:p>
            <a:pPr marL="0" indent="0">
              <a:lnSpc>
                <a:spcPts val="210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Proposed Privatization</a:t>
            </a:r>
            <a:endParaRPr lang="en-US" sz="1650" dirty="0"/>
          </a:p>
        </p:txBody>
      </p:sp>
      <p:sp>
        <p:nvSpPr>
          <p:cNvPr id="29" name="Text 26"/>
          <p:cNvSpPr/>
          <p:nvPr/>
        </p:nvSpPr>
        <p:spPr>
          <a:xfrm>
            <a:off x="7572970" y="6997779"/>
            <a:ext cx="6284357" cy="549593"/>
          </a:xfrm>
          <a:prstGeom prst="rect">
            <a:avLst/>
          </a:prstGeom>
          <a:noFill/>
          <a:ln/>
        </p:spPr>
        <p:txBody>
          <a:bodyPr wrap="square" lIns="0" tIns="0" rIns="0" bIns="0" rtlCol="0" anchor="t"/>
          <a:lstStyle/>
          <a:p>
            <a:pPr marL="0" indent="0">
              <a:lnSpc>
                <a:spcPts val="2150"/>
              </a:lnSpc>
              <a:buNone/>
            </a:pPr>
            <a:r>
              <a:rPr lang="en-US" sz="1350" dirty="0">
                <a:solidFill>
                  <a:srgbClr val="39393C"/>
                </a:solidFill>
                <a:latin typeface="Open Sans" pitchFamily="34" charset="0"/>
                <a:ea typeface="Open Sans" pitchFamily="34" charset="-122"/>
                <a:cs typeface="Open Sans" pitchFamily="34" charset="-120"/>
              </a:rPr>
              <a:t>The Della Valle family is in talks to sell a 36% stake to L Catterton for €512 million, valuing the company at an estimated €1.4 billion and taking it private.</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396835" y="311825"/>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LBO Analysis</a:t>
            </a:r>
            <a:endParaRPr lang="en-US" sz="2200" dirty="0"/>
          </a:p>
        </p:txBody>
      </p:sp>
      <p:sp>
        <p:nvSpPr>
          <p:cNvPr id="3" name="Shape 1"/>
          <p:cNvSpPr/>
          <p:nvPr/>
        </p:nvSpPr>
        <p:spPr>
          <a:xfrm>
            <a:off x="396835" y="892969"/>
            <a:ext cx="13836729" cy="680561"/>
          </a:xfrm>
          <a:prstGeom prst="roundRect">
            <a:avLst>
              <a:gd name="adj" fmla="val 2500"/>
            </a:avLst>
          </a:prstGeom>
          <a:noFill/>
          <a:ln w="7620">
            <a:solidFill>
              <a:srgbClr val="000000">
                <a:alpha val="8000"/>
              </a:srgbClr>
            </a:solidFill>
            <a:prstDash val="solid"/>
          </a:ln>
        </p:spPr>
        <p:txBody>
          <a:bodyPr/>
          <a:lstStyle/>
          <a:p>
            <a:endParaRPr lang="en-GB"/>
          </a:p>
        </p:txBody>
      </p:sp>
      <p:sp>
        <p:nvSpPr>
          <p:cNvPr id="4" name="Shape 2"/>
          <p:cNvSpPr/>
          <p:nvPr/>
        </p:nvSpPr>
        <p:spPr>
          <a:xfrm>
            <a:off x="404455" y="900589"/>
            <a:ext cx="13821489" cy="332661"/>
          </a:xfrm>
          <a:prstGeom prst="rect">
            <a:avLst/>
          </a:prstGeom>
          <a:solidFill>
            <a:srgbClr val="FFFFFF">
              <a:alpha val="4000"/>
            </a:srgbClr>
          </a:solidFill>
          <a:ln/>
        </p:spPr>
        <p:txBody>
          <a:bodyPr/>
          <a:lstStyle/>
          <a:p>
            <a:endParaRPr lang="en-GB"/>
          </a:p>
        </p:txBody>
      </p:sp>
      <p:sp>
        <p:nvSpPr>
          <p:cNvPr id="5" name="Text 3"/>
          <p:cNvSpPr/>
          <p:nvPr/>
        </p:nvSpPr>
        <p:spPr>
          <a:xfrm>
            <a:off x="517803" y="976193"/>
            <a:ext cx="6680240" cy="181451"/>
          </a:xfrm>
          <a:prstGeom prst="rect">
            <a:avLst/>
          </a:prstGeom>
          <a:noFill/>
          <a:ln/>
        </p:spPr>
        <p:txBody>
          <a:bodyPr wrap="none" lIns="0" tIns="0" rIns="0" bIns="0" rtlCol="0" anchor="t"/>
          <a:lstStyle/>
          <a:p>
            <a:pPr marL="0" indent="0">
              <a:lnSpc>
                <a:spcPts val="1400"/>
              </a:lnSpc>
              <a:buNone/>
            </a:pPr>
            <a:r>
              <a:rPr lang="en-US" sz="850" b="1" dirty="0">
                <a:solidFill>
                  <a:srgbClr val="39393C"/>
                </a:solidFill>
                <a:latin typeface="Open Sans" pitchFamily="34" charset="0"/>
                <a:ea typeface="Open Sans" pitchFamily="34" charset="-122"/>
                <a:cs typeface="Open Sans" pitchFamily="34" charset="-120"/>
              </a:rPr>
              <a:t>Entry Multiple</a:t>
            </a:r>
            <a:endParaRPr lang="en-US" sz="850" dirty="0"/>
          </a:p>
        </p:txBody>
      </p:sp>
      <p:sp>
        <p:nvSpPr>
          <p:cNvPr id="6" name="Text 4"/>
          <p:cNvSpPr/>
          <p:nvPr/>
        </p:nvSpPr>
        <p:spPr>
          <a:xfrm>
            <a:off x="7432358" y="976193"/>
            <a:ext cx="6680240" cy="181451"/>
          </a:xfrm>
          <a:prstGeom prst="rect">
            <a:avLst/>
          </a:prstGeom>
          <a:noFill/>
          <a:ln/>
        </p:spPr>
        <p:txBody>
          <a:bodyPr wrap="none" lIns="0" tIns="0" rIns="0" bIns="0" rtlCol="0" anchor="t"/>
          <a:lstStyle/>
          <a:p>
            <a:pPr marL="0" indent="0">
              <a:lnSpc>
                <a:spcPts val="1400"/>
              </a:lnSpc>
              <a:buNone/>
            </a:pPr>
            <a:r>
              <a:rPr lang="en-US" sz="850" dirty="0">
                <a:solidFill>
                  <a:srgbClr val="39393C"/>
                </a:solidFill>
                <a:latin typeface="Open Sans" pitchFamily="34" charset="0"/>
                <a:ea typeface="Open Sans" pitchFamily="34" charset="-122"/>
                <a:cs typeface="Open Sans" pitchFamily="34" charset="-120"/>
              </a:rPr>
              <a:t>1.18x</a:t>
            </a:r>
            <a:endParaRPr lang="en-US" sz="850" dirty="0"/>
          </a:p>
        </p:txBody>
      </p:sp>
      <p:sp>
        <p:nvSpPr>
          <p:cNvPr id="7" name="Shape 5"/>
          <p:cNvSpPr/>
          <p:nvPr/>
        </p:nvSpPr>
        <p:spPr>
          <a:xfrm>
            <a:off x="404455" y="1233249"/>
            <a:ext cx="13821489" cy="332661"/>
          </a:xfrm>
          <a:prstGeom prst="rect">
            <a:avLst/>
          </a:prstGeom>
          <a:solidFill>
            <a:srgbClr val="000000">
              <a:alpha val="4000"/>
            </a:srgbClr>
          </a:solidFill>
          <a:ln/>
        </p:spPr>
        <p:txBody>
          <a:bodyPr/>
          <a:lstStyle/>
          <a:p>
            <a:endParaRPr lang="en-GB"/>
          </a:p>
        </p:txBody>
      </p:sp>
      <p:sp>
        <p:nvSpPr>
          <p:cNvPr id="8" name="Text 6"/>
          <p:cNvSpPr/>
          <p:nvPr/>
        </p:nvSpPr>
        <p:spPr>
          <a:xfrm>
            <a:off x="517803" y="1308854"/>
            <a:ext cx="6680240" cy="181451"/>
          </a:xfrm>
          <a:prstGeom prst="rect">
            <a:avLst/>
          </a:prstGeom>
          <a:noFill/>
          <a:ln/>
        </p:spPr>
        <p:txBody>
          <a:bodyPr wrap="none" lIns="0" tIns="0" rIns="0" bIns="0" rtlCol="0" anchor="t"/>
          <a:lstStyle/>
          <a:p>
            <a:pPr marL="0" indent="0">
              <a:lnSpc>
                <a:spcPts val="1400"/>
              </a:lnSpc>
              <a:buNone/>
            </a:pPr>
            <a:r>
              <a:rPr lang="en-US" sz="850" b="1" dirty="0">
                <a:solidFill>
                  <a:srgbClr val="39393C"/>
                </a:solidFill>
                <a:latin typeface="Open Sans" pitchFamily="34" charset="0"/>
                <a:ea typeface="Open Sans" pitchFamily="34" charset="-122"/>
                <a:cs typeface="Open Sans" pitchFamily="34" charset="-120"/>
              </a:rPr>
              <a:t>Exit Multiple (2028)</a:t>
            </a:r>
            <a:endParaRPr lang="en-US" sz="850" dirty="0"/>
          </a:p>
        </p:txBody>
      </p:sp>
      <p:sp>
        <p:nvSpPr>
          <p:cNvPr id="9" name="Text 7"/>
          <p:cNvSpPr/>
          <p:nvPr/>
        </p:nvSpPr>
        <p:spPr>
          <a:xfrm>
            <a:off x="7432358" y="1308854"/>
            <a:ext cx="6680240" cy="181451"/>
          </a:xfrm>
          <a:prstGeom prst="rect">
            <a:avLst/>
          </a:prstGeom>
          <a:noFill/>
          <a:ln/>
        </p:spPr>
        <p:txBody>
          <a:bodyPr wrap="none" lIns="0" tIns="0" rIns="0" bIns="0" rtlCol="0" anchor="t"/>
          <a:lstStyle/>
          <a:p>
            <a:pPr marL="0" indent="0">
              <a:lnSpc>
                <a:spcPts val="1400"/>
              </a:lnSpc>
              <a:buNone/>
            </a:pPr>
            <a:r>
              <a:rPr lang="en-US" sz="850" dirty="0">
                <a:solidFill>
                  <a:srgbClr val="39393C"/>
                </a:solidFill>
                <a:latin typeface="Open Sans" pitchFamily="34" charset="0"/>
                <a:ea typeface="Open Sans" pitchFamily="34" charset="-122"/>
                <a:cs typeface="Open Sans" pitchFamily="34" charset="-120"/>
              </a:rPr>
              <a:t>2.50x</a:t>
            </a:r>
            <a:endParaRPr lang="en-US" sz="850" dirty="0"/>
          </a:p>
        </p:txBody>
      </p:sp>
      <p:sp>
        <p:nvSpPr>
          <p:cNvPr id="10" name="Text 8"/>
          <p:cNvSpPr/>
          <p:nvPr/>
        </p:nvSpPr>
        <p:spPr>
          <a:xfrm>
            <a:off x="396835" y="1701046"/>
            <a:ext cx="13836729" cy="181451"/>
          </a:xfrm>
          <a:prstGeom prst="rect">
            <a:avLst/>
          </a:prstGeom>
          <a:noFill/>
          <a:ln/>
        </p:spPr>
        <p:txBody>
          <a:bodyPr wrap="none" lIns="0" tIns="0" rIns="0" bIns="0" rtlCol="0" anchor="t"/>
          <a:lstStyle/>
          <a:p>
            <a:pPr marL="0" indent="0">
              <a:lnSpc>
                <a:spcPts val="1400"/>
              </a:lnSpc>
              <a:buNone/>
            </a:pPr>
            <a:r>
              <a:rPr lang="en-US" sz="850" dirty="0">
                <a:solidFill>
                  <a:srgbClr val="39393C"/>
                </a:solidFill>
                <a:latin typeface="Open Sans" pitchFamily="34" charset="0"/>
                <a:ea typeface="Open Sans" pitchFamily="34" charset="-122"/>
                <a:cs typeface="Open Sans" pitchFamily="34" charset="-120"/>
              </a:rPr>
              <a:t>The LBO model assumes an entry multiple of 1.18x based on Tod's historical financial performance. The projected exit multiple in 2028 is 2.50x, reflecting anticipated growth and value creation over the investment horizon.</a:t>
            </a:r>
            <a:endParaRPr lang="en-US" sz="850" dirty="0"/>
          </a:p>
        </p:txBody>
      </p:sp>
      <p:sp>
        <p:nvSpPr>
          <p:cNvPr id="11" name="Text 9"/>
          <p:cNvSpPr/>
          <p:nvPr/>
        </p:nvSpPr>
        <p:spPr>
          <a:xfrm>
            <a:off x="396835" y="2010013"/>
            <a:ext cx="13836729" cy="181451"/>
          </a:xfrm>
          <a:prstGeom prst="rect">
            <a:avLst/>
          </a:prstGeom>
          <a:noFill/>
          <a:ln/>
        </p:spPr>
        <p:txBody>
          <a:bodyPr wrap="none" lIns="0" tIns="0" rIns="0" bIns="0" rtlCol="0" anchor="t"/>
          <a:lstStyle/>
          <a:p>
            <a:pPr marL="0" indent="0">
              <a:lnSpc>
                <a:spcPts val="1400"/>
              </a:lnSpc>
              <a:buNone/>
            </a:pPr>
            <a:r>
              <a:rPr lang="en-US" sz="850" dirty="0">
                <a:solidFill>
                  <a:srgbClr val="39393C"/>
                </a:solidFill>
                <a:latin typeface="Open Sans" pitchFamily="34" charset="0"/>
                <a:ea typeface="Open Sans" pitchFamily="34" charset="-122"/>
                <a:cs typeface="Open Sans" pitchFamily="34" charset="-120"/>
              </a:rPr>
              <a:t>Prior to the transaction, the majority stakeholders were the Della Valle Family, controlling 50.9% of shares. L Catterton owned 6.5%. Post-transaction, L Catterton increased their ownership to 36%, while the Della Valle Family maintained their controlling stake.</a:t>
            </a:r>
            <a:endParaRPr lang="en-US" sz="850" dirty="0"/>
          </a:p>
        </p:txBody>
      </p:sp>
      <p:sp>
        <p:nvSpPr>
          <p:cNvPr id="12" name="Text 10"/>
          <p:cNvSpPr/>
          <p:nvPr/>
        </p:nvSpPr>
        <p:spPr>
          <a:xfrm>
            <a:off x="396835" y="2361486"/>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Financial Forecast</a:t>
            </a:r>
            <a:endParaRPr lang="en-US" sz="2200" dirty="0"/>
          </a:p>
        </p:txBody>
      </p:sp>
      <p:pic>
        <p:nvPicPr>
          <p:cNvPr id="13" name="Image 0" descr="preencoded.png"/>
          <p:cNvPicPr>
            <a:picLocks noChangeAspect="1"/>
          </p:cNvPicPr>
          <p:nvPr/>
        </p:nvPicPr>
        <p:blipFill>
          <a:blip r:embed="rId3"/>
          <a:stretch>
            <a:fillRect/>
          </a:stretch>
        </p:blipFill>
        <p:spPr>
          <a:xfrm>
            <a:off x="396835" y="2885837"/>
            <a:ext cx="6521291" cy="3007757"/>
          </a:xfrm>
          <a:prstGeom prst="rect">
            <a:avLst/>
          </a:prstGeom>
        </p:spPr>
      </p:pic>
      <p:sp>
        <p:nvSpPr>
          <p:cNvPr id="14" name="Text 11"/>
          <p:cNvSpPr/>
          <p:nvPr/>
        </p:nvSpPr>
        <p:spPr>
          <a:xfrm>
            <a:off x="396835" y="6021110"/>
            <a:ext cx="13836729" cy="181451"/>
          </a:xfrm>
          <a:prstGeom prst="rect">
            <a:avLst/>
          </a:prstGeom>
          <a:noFill/>
          <a:ln/>
        </p:spPr>
        <p:txBody>
          <a:bodyPr wrap="none" lIns="0" tIns="0" rIns="0" bIns="0" rtlCol="0" anchor="t"/>
          <a:lstStyle/>
          <a:p>
            <a:pPr marL="0" indent="0">
              <a:lnSpc>
                <a:spcPts val="1400"/>
              </a:lnSpc>
              <a:buNone/>
            </a:pPr>
            <a:endParaRPr lang="en-US" sz="850" dirty="0"/>
          </a:p>
        </p:txBody>
      </p:sp>
      <p:sp>
        <p:nvSpPr>
          <p:cNvPr id="15" name="Text 12"/>
          <p:cNvSpPr/>
          <p:nvPr/>
        </p:nvSpPr>
        <p:spPr>
          <a:xfrm>
            <a:off x="396835" y="6330077"/>
            <a:ext cx="13836729" cy="181451"/>
          </a:xfrm>
          <a:prstGeom prst="rect">
            <a:avLst/>
          </a:prstGeom>
          <a:noFill/>
          <a:ln/>
        </p:spPr>
        <p:txBody>
          <a:bodyPr wrap="none" lIns="0" tIns="0" rIns="0" bIns="0" rtlCol="0" anchor="t"/>
          <a:lstStyle/>
          <a:p>
            <a:pPr marL="0" indent="0">
              <a:lnSpc>
                <a:spcPts val="1400"/>
              </a:lnSpc>
              <a:buNone/>
            </a:pPr>
            <a:r>
              <a:rPr lang="en-US" sz="850" dirty="0">
                <a:solidFill>
                  <a:srgbClr val="39393C"/>
                </a:solidFill>
                <a:latin typeface="Open Sans" pitchFamily="34" charset="0"/>
                <a:ea typeface="Open Sans" pitchFamily="34" charset="-122"/>
                <a:cs typeface="Open Sans" pitchFamily="34" charset="-120"/>
              </a:rPr>
              <a:t>The financial projections for the combined company show strong revenue growth of 10.02% and an EBITDA margin of 16% by FY2028, indicating an enterprise value of £1,187.69 million.</a:t>
            </a:r>
            <a:endParaRPr lang="en-US" sz="850" dirty="0"/>
          </a:p>
        </p:txBody>
      </p:sp>
      <p:sp>
        <p:nvSpPr>
          <p:cNvPr id="16" name="Text 13"/>
          <p:cNvSpPr/>
          <p:nvPr/>
        </p:nvSpPr>
        <p:spPr>
          <a:xfrm>
            <a:off x="396835" y="6695718"/>
            <a:ext cx="4498896" cy="374213"/>
          </a:xfrm>
          <a:prstGeom prst="rect">
            <a:avLst/>
          </a:prstGeom>
          <a:noFill/>
          <a:ln/>
        </p:spPr>
        <p:txBody>
          <a:bodyPr wrap="none" lIns="0" tIns="0" rIns="0" bIns="0" rtlCol="0" anchor="t"/>
          <a:lstStyle/>
          <a:p>
            <a:pPr marL="0" indent="0" algn="ctr">
              <a:lnSpc>
                <a:spcPts val="2900"/>
              </a:lnSpc>
              <a:buNone/>
            </a:pPr>
            <a:r>
              <a:rPr lang="en-US" sz="2900" b="1" dirty="0">
                <a:solidFill>
                  <a:srgbClr val="39393C"/>
                </a:solidFill>
                <a:latin typeface="Playfair Display Bold" pitchFamily="34" charset="0"/>
                <a:ea typeface="Playfair Display Bold" pitchFamily="34" charset="-122"/>
                <a:cs typeface="Playfair Display Bold" pitchFamily="34" charset="-120"/>
              </a:rPr>
              <a:t>10.02%</a:t>
            </a:r>
            <a:endParaRPr lang="en-US" sz="2900" dirty="0"/>
          </a:p>
        </p:txBody>
      </p:sp>
      <p:sp>
        <p:nvSpPr>
          <p:cNvPr id="17" name="Text 14"/>
          <p:cNvSpPr/>
          <p:nvPr/>
        </p:nvSpPr>
        <p:spPr>
          <a:xfrm>
            <a:off x="1937504" y="7211616"/>
            <a:ext cx="1417558" cy="177165"/>
          </a:xfrm>
          <a:prstGeom prst="rect">
            <a:avLst/>
          </a:prstGeom>
          <a:noFill/>
          <a:ln/>
        </p:spPr>
        <p:txBody>
          <a:bodyPr wrap="none" lIns="0" tIns="0" rIns="0" bIns="0" rtlCol="0" anchor="t"/>
          <a:lstStyle/>
          <a:p>
            <a:pPr marL="0" indent="0" algn="ctr">
              <a:lnSpc>
                <a:spcPts val="1350"/>
              </a:lnSpc>
              <a:buNone/>
            </a:pPr>
            <a:r>
              <a:rPr lang="en-US" sz="1100" b="1" dirty="0">
                <a:solidFill>
                  <a:srgbClr val="39393C"/>
                </a:solidFill>
                <a:latin typeface="Playfair Display Bold" pitchFamily="34" charset="0"/>
                <a:ea typeface="Playfair Display Bold" pitchFamily="34" charset="-122"/>
                <a:cs typeface="Playfair Display Bold" pitchFamily="34" charset="-120"/>
              </a:rPr>
              <a:t>Revenue Growth</a:t>
            </a:r>
            <a:endParaRPr lang="en-US" sz="1100" dirty="0"/>
          </a:p>
        </p:txBody>
      </p:sp>
      <p:sp>
        <p:nvSpPr>
          <p:cNvPr id="18" name="Text 15"/>
          <p:cNvSpPr/>
          <p:nvPr/>
        </p:nvSpPr>
        <p:spPr>
          <a:xfrm>
            <a:off x="5065752" y="6695718"/>
            <a:ext cx="4498896" cy="374213"/>
          </a:xfrm>
          <a:prstGeom prst="rect">
            <a:avLst/>
          </a:prstGeom>
          <a:noFill/>
          <a:ln/>
        </p:spPr>
        <p:txBody>
          <a:bodyPr wrap="none" lIns="0" tIns="0" rIns="0" bIns="0" rtlCol="0" anchor="t"/>
          <a:lstStyle/>
          <a:p>
            <a:pPr marL="0" indent="0" algn="ctr">
              <a:lnSpc>
                <a:spcPts val="2900"/>
              </a:lnSpc>
              <a:buNone/>
            </a:pPr>
            <a:r>
              <a:rPr lang="en-US" sz="2900" b="1" dirty="0">
                <a:solidFill>
                  <a:srgbClr val="39393C"/>
                </a:solidFill>
                <a:latin typeface="Playfair Display Bold" pitchFamily="34" charset="0"/>
                <a:ea typeface="Playfair Display Bold" pitchFamily="34" charset="-122"/>
                <a:cs typeface="Playfair Display Bold" pitchFamily="34" charset="-120"/>
              </a:rPr>
              <a:t>16%</a:t>
            </a:r>
            <a:endParaRPr lang="en-US" sz="2900" dirty="0"/>
          </a:p>
        </p:txBody>
      </p:sp>
      <p:sp>
        <p:nvSpPr>
          <p:cNvPr id="19" name="Text 16"/>
          <p:cNvSpPr/>
          <p:nvPr/>
        </p:nvSpPr>
        <p:spPr>
          <a:xfrm>
            <a:off x="6606421" y="7211616"/>
            <a:ext cx="1417558" cy="177165"/>
          </a:xfrm>
          <a:prstGeom prst="rect">
            <a:avLst/>
          </a:prstGeom>
          <a:noFill/>
          <a:ln/>
        </p:spPr>
        <p:txBody>
          <a:bodyPr wrap="none" lIns="0" tIns="0" rIns="0" bIns="0" rtlCol="0" anchor="t"/>
          <a:lstStyle/>
          <a:p>
            <a:pPr marL="0" indent="0" algn="ctr">
              <a:lnSpc>
                <a:spcPts val="1350"/>
              </a:lnSpc>
              <a:buNone/>
            </a:pPr>
            <a:r>
              <a:rPr lang="en-US" sz="1100" b="1" dirty="0">
                <a:solidFill>
                  <a:srgbClr val="39393C"/>
                </a:solidFill>
                <a:latin typeface="Playfair Display Bold" pitchFamily="34" charset="0"/>
                <a:ea typeface="Playfair Display Bold" pitchFamily="34" charset="-122"/>
                <a:cs typeface="Playfair Display Bold" pitchFamily="34" charset="-120"/>
              </a:rPr>
              <a:t>EBITDA Margin</a:t>
            </a:r>
            <a:endParaRPr lang="en-US" sz="1100" dirty="0"/>
          </a:p>
        </p:txBody>
      </p:sp>
      <p:sp>
        <p:nvSpPr>
          <p:cNvPr id="20" name="Text 17"/>
          <p:cNvSpPr/>
          <p:nvPr/>
        </p:nvSpPr>
        <p:spPr>
          <a:xfrm>
            <a:off x="9734669" y="6695718"/>
            <a:ext cx="4498896" cy="374213"/>
          </a:xfrm>
          <a:prstGeom prst="rect">
            <a:avLst/>
          </a:prstGeom>
          <a:noFill/>
          <a:ln/>
        </p:spPr>
        <p:txBody>
          <a:bodyPr wrap="none" lIns="0" tIns="0" rIns="0" bIns="0" rtlCol="0" anchor="t"/>
          <a:lstStyle/>
          <a:p>
            <a:pPr marL="0" indent="0" algn="ctr">
              <a:lnSpc>
                <a:spcPts val="2900"/>
              </a:lnSpc>
              <a:buNone/>
            </a:pPr>
            <a:r>
              <a:rPr lang="en-US" sz="2900" b="1" dirty="0">
                <a:solidFill>
                  <a:srgbClr val="39393C"/>
                </a:solidFill>
                <a:latin typeface="Playfair Display Bold" pitchFamily="34" charset="0"/>
                <a:ea typeface="Playfair Display Bold" pitchFamily="34" charset="-122"/>
                <a:cs typeface="Playfair Display Bold" pitchFamily="34" charset="-120"/>
              </a:rPr>
              <a:t>£1,187.69M</a:t>
            </a:r>
            <a:endParaRPr lang="en-US" sz="2900" dirty="0"/>
          </a:p>
        </p:txBody>
      </p:sp>
      <p:sp>
        <p:nvSpPr>
          <p:cNvPr id="21" name="Text 18"/>
          <p:cNvSpPr/>
          <p:nvPr/>
        </p:nvSpPr>
        <p:spPr>
          <a:xfrm>
            <a:off x="11275338" y="7211616"/>
            <a:ext cx="1417558" cy="177165"/>
          </a:xfrm>
          <a:prstGeom prst="rect">
            <a:avLst/>
          </a:prstGeom>
          <a:noFill/>
          <a:ln/>
        </p:spPr>
        <p:txBody>
          <a:bodyPr wrap="none" lIns="0" tIns="0" rIns="0" bIns="0" rtlCol="0" anchor="t"/>
          <a:lstStyle/>
          <a:p>
            <a:pPr marL="0" indent="0" algn="ctr">
              <a:lnSpc>
                <a:spcPts val="1350"/>
              </a:lnSpc>
              <a:buNone/>
            </a:pPr>
            <a:r>
              <a:rPr lang="en-US" sz="1100" b="1" dirty="0">
                <a:solidFill>
                  <a:srgbClr val="39393C"/>
                </a:solidFill>
                <a:latin typeface="Playfair Display Bold" pitchFamily="34" charset="0"/>
                <a:ea typeface="Playfair Display Bold" pitchFamily="34" charset="-122"/>
                <a:cs typeface="Playfair Display Bold" pitchFamily="34" charset="-120"/>
              </a:rPr>
              <a:t>Enterprise Value</a:t>
            </a:r>
            <a:endParaRPr lang="en-US" sz="1100" dirty="0"/>
          </a:p>
        </p:txBody>
      </p:sp>
      <p:pic>
        <p:nvPicPr>
          <p:cNvPr id="22" name="Image 1" descr="preencoded.png"/>
          <p:cNvPicPr>
            <a:picLocks noChangeAspect="1"/>
          </p:cNvPicPr>
          <p:nvPr/>
        </p:nvPicPr>
        <p:blipFill>
          <a:blip r:embed="rId4"/>
          <a:stretch>
            <a:fillRect/>
          </a:stretch>
        </p:blipFill>
        <p:spPr>
          <a:xfrm>
            <a:off x="396835" y="7516297"/>
            <a:ext cx="7768828" cy="2191107"/>
          </a:xfrm>
          <a:prstGeom prst="rect">
            <a:avLst/>
          </a:prstGeom>
        </p:spPr>
      </p:pic>
      <p:sp>
        <p:nvSpPr>
          <p:cNvPr id="23" name="Text 19"/>
          <p:cNvSpPr/>
          <p:nvPr/>
        </p:nvSpPr>
        <p:spPr>
          <a:xfrm>
            <a:off x="396835" y="9834920"/>
            <a:ext cx="13836729" cy="181451"/>
          </a:xfrm>
          <a:prstGeom prst="rect">
            <a:avLst/>
          </a:prstGeom>
          <a:noFill/>
          <a:ln/>
        </p:spPr>
        <p:txBody>
          <a:bodyPr wrap="none" lIns="0" tIns="0" rIns="0" bIns="0" rtlCol="0" anchor="t"/>
          <a:lstStyle/>
          <a:p>
            <a:pPr marL="0" indent="0">
              <a:lnSpc>
                <a:spcPts val="1400"/>
              </a:lnSpc>
              <a:buNone/>
            </a:pPr>
            <a:r>
              <a:rPr lang="en-US" sz="850" dirty="0">
                <a:solidFill>
                  <a:srgbClr val="39393C"/>
                </a:solidFill>
                <a:latin typeface="Open Sans" pitchFamily="34" charset="0"/>
                <a:ea typeface="Open Sans" pitchFamily="34" charset="-122"/>
                <a:cs typeface="Open Sans" pitchFamily="34" charset="-120"/>
              </a:rPr>
              <a:t>Capital expenditures are forecasted to remain stable at 4.6% of revenue, supporting the company's growth plans.</a:t>
            </a:r>
            <a:endParaRPr lang="en-US" sz="850" dirty="0"/>
          </a:p>
        </p:txBody>
      </p:sp>
      <p:sp>
        <p:nvSpPr>
          <p:cNvPr id="24" name="Text 20"/>
          <p:cNvSpPr/>
          <p:nvPr/>
        </p:nvSpPr>
        <p:spPr>
          <a:xfrm>
            <a:off x="396835" y="10200561"/>
            <a:ext cx="13836729" cy="374213"/>
          </a:xfrm>
          <a:prstGeom prst="rect">
            <a:avLst/>
          </a:prstGeom>
          <a:noFill/>
          <a:ln/>
        </p:spPr>
        <p:txBody>
          <a:bodyPr wrap="none" lIns="0" tIns="0" rIns="0" bIns="0" rtlCol="0" anchor="t"/>
          <a:lstStyle/>
          <a:p>
            <a:pPr marL="0" indent="0" algn="ctr">
              <a:lnSpc>
                <a:spcPts val="2900"/>
              </a:lnSpc>
              <a:buNone/>
            </a:pPr>
            <a:r>
              <a:rPr lang="en-US" sz="2900" b="1" dirty="0">
                <a:solidFill>
                  <a:srgbClr val="39393C"/>
                </a:solidFill>
                <a:latin typeface="Playfair Display Bold" pitchFamily="34" charset="0"/>
                <a:ea typeface="Playfair Display Bold" pitchFamily="34" charset="-122"/>
                <a:cs typeface="Playfair Display Bold" pitchFamily="34" charset="-120"/>
              </a:rPr>
              <a:t>4.6%</a:t>
            </a:r>
            <a:endParaRPr lang="en-US" sz="2900" dirty="0"/>
          </a:p>
        </p:txBody>
      </p:sp>
      <p:sp>
        <p:nvSpPr>
          <p:cNvPr id="25" name="Text 21"/>
          <p:cNvSpPr/>
          <p:nvPr/>
        </p:nvSpPr>
        <p:spPr>
          <a:xfrm>
            <a:off x="6606421" y="10716458"/>
            <a:ext cx="1417558" cy="177165"/>
          </a:xfrm>
          <a:prstGeom prst="rect">
            <a:avLst/>
          </a:prstGeom>
          <a:noFill/>
          <a:ln/>
        </p:spPr>
        <p:txBody>
          <a:bodyPr wrap="none" lIns="0" tIns="0" rIns="0" bIns="0" rtlCol="0" anchor="t"/>
          <a:lstStyle/>
          <a:p>
            <a:pPr marL="0" indent="0" algn="ctr">
              <a:lnSpc>
                <a:spcPts val="1350"/>
              </a:lnSpc>
              <a:buNone/>
            </a:pPr>
            <a:r>
              <a:rPr lang="en-US" sz="1100" b="1" dirty="0">
                <a:solidFill>
                  <a:srgbClr val="39393C"/>
                </a:solidFill>
                <a:latin typeface="Playfair Display Bold" pitchFamily="34" charset="0"/>
                <a:ea typeface="Playfair Display Bold" pitchFamily="34" charset="-122"/>
                <a:cs typeface="Playfair Display Bold" pitchFamily="34" charset="-120"/>
              </a:rPr>
              <a:t>CapEx % of Revenue</a:t>
            </a:r>
            <a:endParaRPr lang="en-US" sz="1100" dirty="0"/>
          </a:p>
        </p:txBody>
      </p:sp>
      <p:pic>
        <p:nvPicPr>
          <p:cNvPr id="26" name="Image 2" descr="preencoded.png"/>
          <p:cNvPicPr>
            <a:picLocks noChangeAspect="1"/>
          </p:cNvPicPr>
          <p:nvPr/>
        </p:nvPicPr>
        <p:blipFill>
          <a:blip r:embed="rId5"/>
          <a:stretch>
            <a:fillRect/>
          </a:stretch>
        </p:blipFill>
        <p:spPr>
          <a:xfrm>
            <a:off x="396835" y="11021139"/>
            <a:ext cx="7386042" cy="1498283"/>
          </a:xfrm>
          <a:prstGeom prst="rect">
            <a:avLst/>
          </a:prstGeom>
        </p:spPr>
      </p:pic>
      <p:sp>
        <p:nvSpPr>
          <p:cNvPr id="27" name="Text 22"/>
          <p:cNvSpPr/>
          <p:nvPr/>
        </p:nvSpPr>
        <p:spPr>
          <a:xfrm>
            <a:off x="396835" y="12646938"/>
            <a:ext cx="13836729" cy="181451"/>
          </a:xfrm>
          <a:prstGeom prst="rect">
            <a:avLst/>
          </a:prstGeom>
          <a:noFill/>
          <a:ln/>
        </p:spPr>
        <p:txBody>
          <a:bodyPr wrap="none" lIns="0" tIns="0" rIns="0" bIns="0" rtlCol="0" anchor="t"/>
          <a:lstStyle/>
          <a:p>
            <a:pPr marL="0" indent="0">
              <a:lnSpc>
                <a:spcPts val="1400"/>
              </a:lnSpc>
              <a:buNone/>
            </a:pPr>
            <a:r>
              <a:rPr lang="en-US" sz="850" dirty="0">
                <a:solidFill>
                  <a:srgbClr val="39393C"/>
                </a:solidFill>
                <a:latin typeface="Open Sans" pitchFamily="34" charset="0"/>
                <a:ea typeface="Open Sans" pitchFamily="34" charset="-122"/>
                <a:cs typeface="Open Sans" pitchFamily="34" charset="-120"/>
              </a:rPr>
              <a:t>The acquisition is expected to deliver an attractive return, with an equity contribution of £206 million, an exit EV of £735.075 million, an IRR of 28.97%, and a MOIC of 3.57x.</a:t>
            </a:r>
            <a:endParaRPr lang="en-US" sz="850" dirty="0"/>
          </a:p>
        </p:txBody>
      </p:sp>
      <p:sp>
        <p:nvSpPr>
          <p:cNvPr id="28" name="Text 23"/>
          <p:cNvSpPr/>
          <p:nvPr/>
        </p:nvSpPr>
        <p:spPr>
          <a:xfrm>
            <a:off x="396835" y="13012579"/>
            <a:ext cx="6833354" cy="374213"/>
          </a:xfrm>
          <a:prstGeom prst="rect">
            <a:avLst/>
          </a:prstGeom>
          <a:noFill/>
          <a:ln/>
        </p:spPr>
        <p:txBody>
          <a:bodyPr wrap="none" lIns="0" tIns="0" rIns="0" bIns="0" rtlCol="0" anchor="t"/>
          <a:lstStyle/>
          <a:p>
            <a:pPr marL="0" indent="0" algn="ctr">
              <a:lnSpc>
                <a:spcPts val="2900"/>
              </a:lnSpc>
              <a:buNone/>
            </a:pPr>
            <a:r>
              <a:rPr lang="en-US" sz="2900" b="1" dirty="0">
                <a:solidFill>
                  <a:srgbClr val="39393C"/>
                </a:solidFill>
                <a:latin typeface="Playfair Display Bold" pitchFamily="34" charset="0"/>
                <a:ea typeface="Playfair Display Bold" pitchFamily="34" charset="-122"/>
                <a:cs typeface="Playfair Display Bold" pitchFamily="34" charset="-120"/>
              </a:rPr>
              <a:t>£206M</a:t>
            </a:r>
            <a:endParaRPr lang="en-US" sz="2900" dirty="0"/>
          </a:p>
        </p:txBody>
      </p:sp>
      <p:sp>
        <p:nvSpPr>
          <p:cNvPr id="29" name="Text 24"/>
          <p:cNvSpPr/>
          <p:nvPr/>
        </p:nvSpPr>
        <p:spPr>
          <a:xfrm>
            <a:off x="3104674" y="13528477"/>
            <a:ext cx="1417558" cy="177165"/>
          </a:xfrm>
          <a:prstGeom prst="rect">
            <a:avLst/>
          </a:prstGeom>
          <a:noFill/>
          <a:ln/>
        </p:spPr>
        <p:txBody>
          <a:bodyPr wrap="none" lIns="0" tIns="0" rIns="0" bIns="0" rtlCol="0" anchor="t"/>
          <a:lstStyle/>
          <a:p>
            <a:pPr marL="0" indent="0" algn="ctr">
              <a:lnSpc>
                <a:spcPts val="1350"/>
              </a:lnSpc>
              <a:buNone/>
            </a:pPr>
            <a:r>
              <a:rPr lang="en-US" sz="1100" b="1" dirty="0">
                <a:solidFill>
                  <a:srgbClr val="39393C"/>
                </a:solidFill>
                <a:latin typeface="Playfair Display Bold" pitchFamily="34" charset="0"/>
                <a:ea typeface="Playfair Display Bold" pitchFamily="34" charset="-122"/>
                <a:cs typeface="Playfair Display Bold" pitchFamily="34" charset="-120"/>
              </a:rPr>
              <a:t>Equity Contribution</a:t>
            </a:r>
            <a:endParaRPr lang="en-US" sz="1100" dirty="0"/>
          </a:p>
        </p:txBody>
      </p:sp>
      <p:sp>
        <p:nvSpPr>
          <p:cNvPr id="30" name="Text 25"/>
          <p:cNvSpPr/>
          <p:nvPr/>
        </p:nvSpPr>
        <p:spPr>
          <a:xfrm>
            <a:off x="7400211" y="13012579"/>
            <a:ext cx="6833354" cy="374213"/>
          </a:xfrm>
          <a:prstGeom prst="rect">
            <a:avLst/>
          </a:prstGeom>
          <a:noFill/>
          <a:ln/>
        </p:spPr>
        <p:txBody>
          <a:bodyPr wrap="none" lIns="0" tIns="0" rIns="0" bIns="0" rtlCol="0" anchor="t"/>
          <a:lstStyle/>
          <a:p>
            <a:pPr marL="0" indent="0" algn="ctr">
              <a:lnSpc>
                <a:spcPts val="2900"/>
              </a:lnSpc>
              <a:buNone/>
            </a:pPr>
            <a:r>
              <a:rPr lang="en-US" sz="2900" b="1" dirty="0">
                <a:solidFill>
                  <a:srgbClr val="39393C"/>
                </a:solidFill>
                <a:latin typeface="Playfair Display Bold" pitchFamily="34" charset="0"/>
                <a:ea typeface="Playfair Display Bold" pitchFamily="34" charset="-122"/>
                <a:cs typeface="Playfair Display Bold" pitchFamily="34" charset="-120"/>
              </a:rPr>
              <a:t>£735.075M</a:t>
            </a:r>
            <a:endParaRPr lang="en-US" sz="2900" dirty="0"/>
          </a:p>
        </p:txBody>
      </p:sp>
      <p:sp>
        <p:nvSpPr>
          <p:cNvPr id="31" name="Text 26"/>
          <p:cNvSpPr/>
          <p:nvPr/>
        </p:nvSpPr>
        <p:spPr>
          <a:xfrm>
            <a:off x="10108049" y="13528477"/>
            <a:ext cx="1417558" cy="177165"/>
          </a:xfrm>
          <a:prstGeom prst="rect">
            <a:avLst/>
          </a:prstGeom>
          <a:noFill/>
          <a:ln/>
        </p:spPr>
        <p:txBody>
          <a:bodyPr wrap="none" lIns="0" tIns="0" rIns="0" bIns="0" rtlCol="0" anchor="t"/>
          <a:lstStyle/>
          <a:p>
            <a:pPr marL="0" indent="0" algn="ctr">
              <a:lnSpc>
                <a:spcPts val="1350"/>
              </a:lnSpc>
              <a:buNone/>
            </a:pPr>
            <a:r>
              <a:rPr lang="en-US" sz="1100" b="1" dirty="0">
                <a:solidFill>
                  <a:srgbClr val="39393C"/>
                </a:solidFill>
                <a:latin typeface="Playfair Display Bold" pitchFamily="34" charset="0"/>
                <a:ea typeface="Playfair Display Bold" pitchFamily="34" charset="-122"/>
                <a:cs typeface="Playfair Display Bold" pitchFamily="34" charset="-120"/>
              </a:rPr>
              <a:t>Exit EV</a:t>
            </a:r>
            <a:endParaRPr lang="en-US" sz="1100" dirty="0"/>
          </a:p>
        </p:txBody>
      </p:sp>
      <p:sp>
        <p:nvSpPr>
          <p:cNvPr id="32" name="Text 27"/>
          <p:cNvSpPr/>
          <p:nvPr/>
        </p:nvSpPr>
        <p:spPr>
          <a:xfrm>
            <a:off x="396835" y="14102477"/>
            <a:ext cx="6833354" cy="374213"/>
          </a:xfrm>
          <a:prstGeom prst="rect">
            <a:avLst/>
          </a:prstGeom>
          <a:noFill/>
          <a:ln/>
        </p:spPr>
        <p:txBody>
          <a:bodyPr wrap="none" lIns="0" tIns="0" rIns="0" bIns="0" rtlCol="0" anchor="t"/>
          <a:lstStyle/>
          <a:p>
            <a:pPr marL="0" indent="0" algn="ctr">
              <a:lnSpc>
                <a:spcPts val="2900"/>
              </a:lnSpc>
              <a:buNone/>
            </a:pPr>
            <a:r>
              <a:rPr lang="en-US" sz="2900" b="1" dirty="0">
                <a:solidFill>
                  <a:srgbClr val="39393C"/>
                </a:solidFill>
                <a:latin typeface="Playfair Display Bold" pitchFamily="34" charset="0"/>
                <a:ea typeface="Playfair Display Bold" pitchFamily="34" charset="-122"/>
                <a:cs typeface="Playfair Display Bold" pitchFamily="34" charset="-120"/>
              </a:rPr>
              <a:t>28.97%</a:t>
            </a:r>
            <a:endParaRPr lang="en-US" sz="2900" dirty="0"/>
          </a:p>
        </p:txBody>
      </p:sp>
      <p:sp>
        <p:nvSpPr>
          <p:cNvPr id="33" name="Text 28"/>
          <p:cNvSpPr/>
          <p:nvPr/>
        </p:nvSpPr>
        <p:spPr>
          <a:xfrm>
            <a:off x="3104674" y="14618375"/>
            <a:ext cx="1417558" cy="177165"/>
          </a:xfrm>
          <a:prstGeom prst="rect">
            <a:avLst/>
          </a:prstGeom>
          <a:noFill/>
          <a:ln/>
        </p:spPr>
        <p:txBody>
          <a:bodyPr wrap="none" lIns="0" tIns="0" rIns="0" bIns="0" rtlCol="0" anchor="t"/>
          <a:lstStyle/>
          <a:p>
            <a:pPr marL="0" indent="0" algn="ctr">
              <a:lnSpc>
                <a:spcPts val="1350"/>
              </a:lnSpc>
              <a:buNone/>
            </a:pPr>
            <a:r>
              <a:rPr lang="en-US" sz="1100" b="1" dirty="0">
                <a:solidFill>
                  <a:srgbClr val="39393C"/>
                </a:solidFill>
                <a:latin typeface="Playfair Display Bold" pitchFamily="34" charset="0"/>
                <a:ea typeface="Playfair Display Bold" pitchFamily="34" charset="-122"/>
                <a:cs typeface="Playfair Display Bold" pitchFamily="34" charset="-120"/>
              </a:rPr>
              <a:t>IRR</a:t>
            </a:r>
            <a:endParaRPr lang="en-US" sz="1100" dirty="0"/>
          </a:p>
        </p:txBody>
      </p:sp>
      <p:sp>
        <p:nvSpPr>
          <p:cNvPr id="34" name="Text 29"/>
          <p:cNvSpPr/>
          <p:nvPr/>
        </p:nvSpPr>
        <p:spPr>
          <a:xfrm>
            <a:off x="7400211" y="14102477"/>
            <a:ext cx="6833354" cy="374213"/>
          </a:xfrm>
          <a:prstGeom prst="rect">
            <a:avLst/>
          </a:prstGeom>
          <a:noFill/>
          <a:ln/>
        </p:spPr>
        <p:txBody>
          <a:bodyPr wrap="none" lIns="0" tIns="0" rIns="0" bIns="0" rtlCol="0" anchor="t"/>
          <a:lstStyle/>
          <a:p>
            <a:pPr marL="0" indent="0" algn="ctr">
              <a:lnSpc>
                <a:spcPts val="2900"/>
              </a:lnSpc>
              <a:buNone/>
            </a:pPr>
            <a:r>
              <a:rPr lang="en-US" sz="2900" b="1" dirty="0">
                <a:solidFill>
                  <a:srgbClr val="39393C"/>
                </a:solidFill>
                <a:latin typeface="Playfair Display Bold" pitchFamily="34" charset="0"/>
                <a:ea typeface="Playfair Display Bold" pitchFamily="34" charset="-122"/>
                <a:cs typeface="Playfair Display Bold" pitchFamily="34" charset="-120"/>
              </a:rPr>
              <a:t>3.57x</a:t>
            </a:r>
            <a:endParaRPr lang="en-US" sz="2900" dirty="0"/>
          </a:p>
        </p:txBody>
      </p:sp>
      <p:sp>
        <p:nvSpPr>
          <p:cNvPr id="35" name="Text 30"/>
          <p:cNvSpPr/>
          <p:nvPr/>
        </p:nvSpPr>
        <p:spPr>
          <a:xfrm>
            <a:off x="10108049" y="14618375"/>
            <a:ext cx="1417558" cy="177165"/>
          </a:xfrm>
          <a:prstGeom prst="rect">
            <a:avLst/>
          </a:prstGeom>
          <a:noFill/>
          <a:ln/>
        </p:spPr>
        <p:txBody>
          <a:bodyPr wrap="none" lIns="0" tIns="0" rIns="0" bIns="0" rtlCol="0" anchor="t"/>
          <a:lstStyle/>
          <a:p>
            <a:pPr marL="0" indent="0" algn="ctr">
              <a:lnSpc>
                <a:spcPts val="1350"/>
              </a:lnSpc>
              <a:buNone/>
            </a:pPr>
            <a:r>
              <a:rPr lang="en-US" sz="1100" b="1" dirty="0">
                <a:solidFill>
                  <a:srgbClr val="39393C"/>
                </a:solidFill>
                <a:latin typeface="Playfair Display Bold" pitchFamily="34" charset="0"/>
                <a:ea typeface="Playfair Display Bold" pitchFamily="34" charset="-122"/>
                <a:cs typeface="Playfair Display Bold" pitchFamily="34" charset="-120"/>
              </a:rPr>
              <a:t>MOIC</a:t>
            </a:r>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86621" y="727710"/>
            <a:ext cx="8986361" cy="523875"/>
          </a:xfrm>
          <a:prstGeom prst="rect">
            <a:avLst/>
          </a:prstGeom>
          <a:noFill/>
          <a:ln/>
        </p:spPr>
        <p:txBody>
          <a:bodyPr wrap="none" lIns="0" tIns="0" rIns="0" bIns="0" rtlCol="0" anchor="t"/>
          <a:lstStyle/>
          <a:p>
            <a:pPr marL="0" indent="0">
              <a:lnSpc>
                <a:spcPts val="4100"/>
              </a:lnSpc>
              <a:buNone/>
            </a:pPr>
            <a:r>
              <a:rPr lang="en-US" sz="3250" b="1" dirty="0">
                <a:solidFill>
                  <a:srgbClr val="101014"/>
                </a:solidFill>
                <a:latin typeface="Playfair Display Bold" pitchFamily="34" charset="0"/>
                <a:ea typeface="Playfair Display Bold" pitchFamily="34" charset="-122"/>
                <a:cs typeface="Playfair Display Bold" pitchFamily="34" charset="-120"/>
              </a:rPr>
              <a:t>Strengths and Opportunities of Tod's Delisting</a:t>
            </a:r>
            <a:endParaRPr lang="en-US" sz="3250" dirty="0"/>
          </a:p>
        </p:txBody>
      </p:sp>
      <p:sp>
        <p:nvSpPr>
          <p:cNvPr id="3" name="Text 1"/>
          <p:cNvSpPr/>
          <p:nvPr/>
        </p:nvSpPr>
        <p:spPr>
          <a:xfrm>
            <a:off x="854750" y="1586746"/>
            <a:ext cx="13189029" cy="268129"/>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39393C"/>
                </a:solidFill>
                <a:latin typeface="Open Sans" pitchFamily="34" charset="0"/>
                <a:ea typeface="Open Sans" pitchFamily="34" charset="-122"/>
                <a:cs typeface="Open Sans" pitchFamily="34" charset="-120"/>
              </a:rPr>
              <a:t>Ongoing Family Control:</a:t>
            </a:r>
            <a:r>
              <a:rPr lang="en-US" sz="1300" dirty="0">
                <a:solidFill>
                  <a:srgbClr val="39393C"/>
                </a:solidFill>
                <a:latin typeface="Open Sans" pitchFamily="34" charset="0"/>
                <a:ea typeface="Open Sans" pitchFamily="34" charset="-122"/>
                <a:cs typeface="Open Sans" pitchFamily="34" charset="-120"/>
              </a:rPr>
              <a:t> The Dalla Valle family will retain 54% majority ownership, ensuring they maintain creative direction for the iconic Italian brand.</a:t>
            </a:r>
            <a:endParaRPr lang="en-US" sz="1300" dirty="0"/>
          </a:p>
        </p:txBody>
      </p:sp>
      <p:sp>
        <p:nvSpPr>
          <p:cNvPr id="4" name="Text 2"/>
          <p:cNvSpPr/>
          <p:nvPr/>
        </p:nvSpPr>
        <p:spPr>
          <a:xfrm>
            <a:off x="854750" y="1913453"/>
            <a:ext cx="13189029" cy="268129"/>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39393C"/>
                </a:solidFill>
                <a:latin typeface="Open Sans" pitchFamily="34" charset="0"/>
                <a:ea typeface="Open Sans" pitchFamily="34" charset="-122"/>
                <a:cs typeface="Open Sans" pitchFamily="34" charset="-120"/>
              </a:rPr>
              <a:t>Improved Financial Position:</a:t>
            </a:r>
            <a:r>
              <a:rPr lang="en-US" sz="1300" dirty="0">
                <a:solidFill>
                  <a:srgbClr val="39393C"/>
                </a:solidFill>
                <a:latin typeface="Open Sans" pitchFamily="34" charset="0"/>
                <a:ea typeface="Open Sans" pitchFamily="34" charset="-122"/>
                <a:cs typeface="Open Sans" pitchFamily="34" charset="-120"/>
              </a:rPr>
              <a:t> Tod's has bolstered its finances in recent years, positioning it better to pursue this strategic move compared to its 2022 efforts.</a:t>
            </a:r>
            <a:endParaRPr lang="en-US" sz="1300" dirty="0"/>
          </a:p>
        </p:txBody>
      </p:sp>
      <p:sp>
        <p:nvSpPr>
          <p:cNvPr id="5" name="Text 3"/>
          <p:cNvSpPr/>
          <p:nvPr/>
        </p:nvSpPr>
        <p:spPr>
          <a:xfrm>
            <a:off x="854750" y="2240161"/>
            <a:ext cx="13189029" cy="536258"/>
          </a:xfrm>
          <a:prstGeom prst="rect">
            <a:avLst/>
          </a:prstGeom>
          <a:noFill/>
          <a:ln/>
        </p:spPr>
        <p:txBody>
          <a:bodyPr wrap="square" lIns="0" tIns="0" rIns="0" bIns="0" rtlCol="0" anchor="t"/>
          <a:lstStyle/>
          <a:p>
            <a:pPr marL="342900" indent="-342900" algn="l">
              <a:lnSpc>
                <a:spcPts val="2100"/>
              </a:lnSpc>
              <a:buSzPct val="100000"/>
              <a:buChar char="•"/>
            </a:pPr>
            <a:r>
              <a:rPr lang="en-US" sz="1300" b="1" dirty="0">
                <a:solidFill>
                  <a:srgbClr val="39393C"/>
                </a:solidFill>
                <a:latin typeface="Open Sans" pitchFamily="34" charset="0"/>
                <a:ea typeface="Open Sans" pitchFamily="34" charset="-122"/>
                <a:cs typeface="Open Sans" pitchFamily="34" charset="-120"/>
              </a:rPr>
              <a:t>Luxury Industry Expertise:</a:t>
            </a:r>
            <a:r>
              <a:rPr lang="en-US" sz="1300" dirty="0">
                <a:solidFill>
                  <a:srgbClr val="39393C"/>
                </a:solidFill>
                <a:latin typeface="Open Sans" pitchFamily="34" charset="0"/>
                <a:ea typeface="Open Sans" pitchFamily="34" charset="-122"/>
                <a:cs typeface="Open Sans" pitchFamily="34" charset="-120"/>
              </a:rPr>
              <a:t> Partnering with LVMH and L Catterton provides Tod's access to deep expertise and resources in the global luxury market, especially in the booming Chinese market.</a:t>
            </a:r>
            <a:endParaRPr lang="en-US" sz="1300" dirty="0"/>
          </a:p>
        </p:txBody>
      </p:sp>
      <p:sp>
        <p:nvSpPr>
          <p:cNvPr id="6" name="Text 4"/>
          <p:cNvSpPr/>
          <p:nvPr/>
        </p:nvSpPr>
        <p:spPr>
          <a:xfrm>
            <a:off x="854750" y="2834997"/>
            <a:ext cx="13189029" cy="268129"/>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39393C"/>
                </a:solidFill>
                <a:latin typeface="Open Sans" pitchFamily="34" charset="0"/>
                <a:ea typeface="Open Sans" pitchFamily="34" charset="-122"/>
                <a:cs typeface="Open Sans" pitchFamily="34" charset="-120"/>
              </a:rPr>
              <a:t>Pursue Long-Term Goals:</a:t>
            </a:r>
            <a:r>
              <a:rPr lang="en-US" sz="1300" dirty="0">
                <a:solidFill>
                  <a:srgbClr val="39393C"/>
                </a:solidFill>
                <a:latin typeface="Open Sans" pitchFamily="34" charset="0"/>
                <a:ea typeface="Open Sans" pitchFamily="34" charset="-122"/>
                <a:cs typeface="Open Sans" pitchFamily="34" charset="-120"/>
              </a:rPr>
              <a:t> Delisting allows the Dalla Valle family to execute their turnaround vision without the constraints and pressures of public market demands.</a:t>
            </a:r>
            <a:endParaRPr lang="en-US" sz="1300" dirty="0"/>
          </a:p>
        </p:txBody>
      </p:sp>
      <p:sp>
        <p:nvSpPr>
          <p:cNvPr id="7" name="Text 5"/>
          <p:cNvSpPr/>
          <p:nvPr/>
        </p:nvSpPr>
        <p:spPr>
          <a:xfrm>
            <a:off x="854750" y="3161705"/>
            <a:ext cx="13189029" cy="536258"/>
          </a:xfrm>
          <a:prstGeom prst="rect">
            <a:avLst/>
          </a:prstGeom>
          <a:noFill/>
          <a:ln/>
        </p:spPr>
        <p:txBody>
          <a:bodyPr wrap="square" lIns="0" tIns="0" rIns="0" bIns="0" rtlCol="0" anchor="t"/>
          <a:lstStyle/>
          <a:p>
            <a:pPr marL="342900" indent="-342900" algn="l">
              <a:lnSpc>
                <a:spcPts val="2100"/>
              </a:lnSpc>
              <a:buSzPct val="100000"/>
              <a:buChar char="•"/>
            </a:pPr>
            <a:r>
              <a:rPr lang="en-US" sz="1300" b="1" dirty="0">
                <a:solidFill>
                  <a:srgbClr val="39393C"/>
                </a:solidFill>
                <a:latin typeface="Open Sans" pitchFamily="34" charset="0"/>
                <a:ea typeface="Open Sans" pitchFamily="34" charset="-122"/>
                <a:cs typeface="Open Sans" pitchFamily="34" charset="-120"/>
              </a:rPr>
              <a:t>Increased Investment Capacity:</a:t>
            </a:r>
            <a:r>
              <a:rPr lang="en-US" sz="1300" dirty="0">
                <a:solidFill>
                  <a:srgbClr val="39393C"/>
                </a:solidFill>
                <a:latin typeface="Open Sans" pitchFamily="34" charset="0"/>
                <a:ea typeface="Open Sans" pitchFamily="34" charset="-122"/>
                <a:cs typeface="Open Sans" pitchFamily="34" charset="-120"/>
              </a:rPr>
              <a:t> The partnership will provide Tod's additional capital to invest in strategic initiatives and capture growth opportunities, particularly in China.</a:t>
            </a:r>
            <a:endParaRPr lang="en-US" sz="1300" dirty="0"/>
          </a:p>
        </p:txBody>
      </p:sp>
      <p:sp>
        <p:nvSpPr>
          <p:cNvPr id="8" name="Text 6"/>
          <p:cNvSpPr/>
          <p:nvPr/>
        </p:nvSpPr>
        <p:spPr>
          <a:xfrm>
            <a:off x="586621" y="3886438"/>
            <a:ext cx="13457158" cy="268129"/>
          </a:xfrm>
          <a:prstGeom prst="rect">
            <a:avLst/>
          </a:prstGeom>
          <a:noFill/>
          <a:ln/>
        </p:spPr>
        <p:txBody>
          <a:bodyPr wrap="none" lIns="0" tIns="0" rIns="0" bIns="0" rtlCol="0" anchor="t"/>
          <a:lstStyle/>
          <a:p>
            <a:pPr marL="0" indent="0">
              <a:lnSpc>
                <a:spcPts val="2100"/>
              </a:lnSpc>
              <a:buNone/>
            </a:pPr>
            <a:endParaRPr lang="en-US" sz="1300" dirty="0"/>
          </a:p>
        </p:txBody>
      </p:sp>
      <p:sp>
        <p:nvSpPr>
          <p:cNvPr id="9" name="Text 7"/>
          <p:cNvSpPr/>
          <p:nvPr/>
        </p:nvSpPr>
        <p:spPr>
          <a:xfrm>
            <a:off x="586621" y="4405908"/>
            <a:ext cx="8163044" cy="523875"/>
          </a:xfrm>
          <a:prstGeom prst="rect">
            <a:avLst/>
          </a:prstGeom>
          <a:noFill/>
          <a:ln/>
        </p:spPr>
        <p:txBody>
          <a:bodyPr wrap="none" lIns="0" tIns="0" rIns="0" bIns="0" rtlCol="0" anchor="t"/>
          <a:lstStyle/>
          <a:p>
            <a:pPr marL="0" indent="0">
              <a:lnSpc>
                <a:spcPts val="4100"/>
              </a:lnSpc>
              <a:buNone/>
            </a:pPr>
            <a:r>
              <a:rPr lang="en-US" sz="3250" b="1" dirty="0">
                <a:solidFill>
                  <a:srgbClr val="101014"/>
                </a:solidFill>
                <a:latin typeface="Playfair Display Bold" pitchFamily="34" charset="0"/>
                <a:ea typeface="Playfair Display Bold" pitchFamily="34" charset="-122"/>
                <a:cs typeface="Playfair Display Bold" pitchFamily="34" charset="-120"/>
              </a:rPr>
              <a:t>Weaknesses and Threats of Tod's Delisting</a:t>
            </a:r>
            <a:endParaRPr lang="en-US" sz="3250" dirty="0"/>
          </a:p>
        </p:txBody>
      </p:sp>
      <p:sp>
        <p:nvSpPr>
          <p:cNvPr id="10" name="Text 8"/>
          <p:cNvSpPr/>
          <p:nvPr/>
        </p:nvSpPr>
        <p:spPr>
          <a:xfrm>
            <a:off x="854750" y="5181124"/>
            <a:ext cx="13189029" cy="536258"/>
          </a:xfrm>
          <a:prstGeom prst="rect">
            <a:avLst/>
          </a:prstGeom>
          <a:noFill/>
          <a:ln/>
        </p:spPr>
        <p:txBody>
          <a:bodyPr wrap="square" lIns="0" tIns="0" rIns="0" bIns="0" rtlCol="0" anchor="t"/>
          <a:lstStyle/>
          <a:p>
            <a:pPr marL="342900" indent="-342900" algn="l">
              <a:lnSpc>
                <a:spcPts val="2100"/>
              </a:lnSpc>
              <a:buSzPct val="100000"/>
              <a:buChar char="•"/>
            </a:pPr>
            <a:r>
              <a:rPr lang="en-US" sz="1300" b="1" dirty="0">
                <a:solidFill>
                  <a:srgbClr val="39393C"/>
                </a:solidFill>
                <a:latin typeface="Open Sans" pitchFamily="34" charset="0"/>
                <a:ea typeface="Open Sans" pitchFamily="34" charset="-122"/>
                <a:cs typeface="Open Sans" pitchFamily="34" charset="-120"/>
              </a:rPr>
              <a:t>Failed First Delisting Attempt:</a:t>
            </a:r>
            <a:r>
              <a:rPr lang="en-US" sz="1300" dirty="0">
                <a:solidFill>
                  <a:srgbClr val="39393C"/>
                </a:solidFill>
                <a:latin typeface="Open Sans" pitchFamily="34" charset="0"/>
                <a:ea typeface="Open Sans" pitchFamily="34" charset="-122"/>
                <a:cs typeface="Open Sans" pitchFamily="34" charset="-120"/>
              </a:rPr>
              <a:t> Tod's initial attempt to delist in 2022 failed due to an offer price seen as too low, highlighting challenges in the firm's waning popularity and profitability.</a:t>
            </a:r>
            <a:endParaRPr lang="en-US" sz="1300" dirty="0"/>
          </a:p>
        </p:txBody>
      </p:sp>
      <p:sp>
        <p:nvSpPr>
          <p:cNvPr id="11" name="Text 9"/>
          <p:cNvSpPr/>
          <p:nvPr/>
        </p:nvSpPr>
        <p:spPr>
          <a:xfrm>
            <a:off x="854750" y="5775960"/>
            <a:ext cx="13189029" cy="536258"/>
          </a:xfrm>
          <a:prstGeom prst="rect">
            <a:avLst/>
          </a:prstGeom>
          <a:noFill/>
          <a:ln/>
        </p:spPr>
        <p:txBody>
          <a:bodyPr wrap="square" lIns="0" tIns="0" rIns="0" bIns="0" rtlCol="0" anchor="t"/>
          <a:lstStyle/>
          <a:p>
            <a:pPr marL="342900" indent="-342900" algn="l">
              <a:lnSpc>
                <a:spcPts val="2100"/>
              </a:lnSpc>
              <a:buSzPct val="100000"/>
              <a:buChar char="•"/>
            </a:pPr>
            <a:r>
              <a:rPr lang="en-US" sz="1300" b="1" dirty="0">
                <a:solidFill>
                  <a:srgbClr val="39393C"/>
                </a:solidFill>
                <a:latin typeface="Open Sans" pitchFamily="34" charset="0"/>
                <a:ea typeface="Open Sans" pitchFamily="34" charset="-122"/>
                <a:cs typeface="Open Sans" pitchFamily="34" charset="-120"/>
              </a:rPr>
              <a:t>Underwhelming Valuation:</a:t>
            </a:r>
            <a:r>
              <a:rPr lang="en-US" sz="1300" dirty="0">
                <a:solidFill>
                  <a:srgbClr val="39393C"/>
                </a:solidFill>
                <a:latin typeface="Open Sans" pitchFamily="34" charset="0"/>
                <a:ea typeface="Open Sans" pitchFamily="34" charset="-122"/>
                <a:cs typeface="Open Sans" pitchFamily="34" charset="-120"/>
              </a:rPr>
              <a:t> The current 17.6% premium over the February 9th closing price is modest, barely exceeding Tod's 2000 IPO price, suggesting the company's valuation has changed little since listing.</a:t>
            </a:r>
            <a:endParaRPr lang="en-US" sz="1300" dirty="0"/>
          </a:p>
        </p:txBody>
      </p:sp>
      <p:sp>
        <p:nvSpPr>
          <p:cNvPr id="12" name="Text 10"/>
          <p:cNvSpPr/>
          <p:nvPr/>
        </p:nvSpPr>
        <p:spPr>
          <a:xfrm>
            <a:off x="854750" y="6370796"/>
            <a:ext cx="13189029" cy="536258"/>
          </a:xfrm>
          <a:prstGeom prst="rect">
            <a:avLst/>
          </a:prstGeom>
          <a:noFill/>
          <a:ln/>
        </p:spPr>
        <p:txBody>
          <a:bodyPr wrap="square" lIns="0" tIns="0" rIns="0" bIns="0" rtlCol="0" anchor="t"/>
          <a:lstStyle/>
          <a:p>
            <a:pPr marL="342900" indent="-342900" algn="l">
              <a:lnSpc>
                <a:spcPts val="2100"/>
              </a:lnSpc>
              <a:buSzPct val="100000"/>
              <a:buChar char="•"/>
            </a:pPr>
            <a:r>
              <a:rPr lang="en-US" sz="1300" b="1" dirty="0">
                <a:solidFill>
                  <a:srgbClr val="39393C"/>
                </a:solidFill>
                <a:latin typeface="Open Sans" pitchFamily="34" charset="0"/>
                <a:ea typeface="Open Sans" pitchFamily="34" charset="-122"/>
                <a:cs typeface="Open Sans" pitchFamily="34" charset="-120"/>
              </a:rPr>
              <a:t>Industry Consolidation Concerns:</a:t>
            </a:r>
            <a:r>
              <a:rPr lang="en-US" sz="1300" dirty="0">
                <a:solidFill>
                  <a:srgbClr val="39393C"/>
                </a:solidFill>
                <a:latin typeface="Open Sans" pitchFamily="34" charset="0"/>
                <a:ea typeface="Open Sans" pitchFamily="34" charset="-122"/>
                <a:cs typeface="Open Sans" pitchFamily="34" charset="-120"/>
              </a:rPr>
              <a:t> The deal can be viewed as a step towards a potential LVMH takeover, raising questions about industry concentration and minority shareholder treatment.</a:t>
            </a:r>
            <a:endParaRPr lang="en-US" sz="1300" dirty="0"/>
          </a:p>
        </p:txBody>
      </p:sp>
      <p:sp>
        <p:nvSpPr>
          <p:cNvPr id="13" name="Text 11"/>
          <p:cNvSpPr/>
          <p:nvPr/>
        </p:nvSpPr>
        <p:spPr>
          <a:xfrm>
            <a:off x="854750" y="6965633"/>
            <a:ext cx="13189029" cy="536258"/>
          </a:xfrm>
          <a:prstGeom prst="rect">
            <a:avLst/>
          </a:prstGeom>
          <a:noFill/>
          <a:ln/>
        </p:spPr>
        <p:txBody>
          <a:bodyPr wrap="square" lIns="0" tIns="0" rIns="0" bIns="0" rtlCol="0" anchor="t"/>
          <a:lstStyle/>
          <a:p>
            <a:pPr marL="342900" indent="-342900" algn="l">
              <a:lnSpc>
                <a:spcPts val="2100"/>
              </a:lnSpc>
              <a:buSzPct val="100000"/>
              <a:buChar char="•"/>
            </a:pPr>
            <a:r>
              <a:rPr lang="en-US" sz="1300" b="1" dirty="0">
                <a:solidFill>
                  <a:srgbClr val="39393C"/>
                </a:solidFill>
                <a:latin typeface="Open Sans" pitchFamily="34" charset="0"/>
                <a:ea typeface="Open Sans" pitchFamily="34" charset="-122"/>
                <a:cs typeface="Open Sans" pitchFamily="34" charset="-120"/>
              </a:rPr>
              <a:t>Dependence on Turnaround:</a:t>
            </a:r>
            <a:r>
              <a:rPr lang="en-US" sz="1300" dirty="0">
                <a:solidFill>
                  <a:srgbClr val="39393C"/>
                </a:solidFill>
                <a:latin typeface="Open Sans" pitchFamily="34" charset="0"/>
                <a:ea typeface="Open Sans" pitchFamily="34" charset="-122"/>
                <a:cs typeface="Open Sans" pitchFamily="34" charset="-120"/>
              </a:rPr>
              <a:t> Going private may provide flexibility, but Tod's needs to successfully execute its turnaround strategy without compromising independence or access to capital.</a:t>
            </a:r>
            <a:endParaRPr lang="en-US"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92217" y="737830"/>
            <a:ext cx="4230648" cy="528757"/>
          </a:xfrm>
          <a:prstGeom prst="rect">
            <a:avLst/>
          </a:prstGeom>
          <a:noFill/>
          <a:ln/>
        </p:spPr>
        <p:txBody>
          <a:bodyPr wrap="none" lIns="0" tIns="0" rIns="0" bIns="0" rtlCol="0" anchor="t"/>
          <a:lstStyle/>
          <a:p>
            <a:pPr marL="0" indent="0">
              <a:lnSpc>
                <a:spcPts val="4150"/>
              </a:lnSpc>
              <a:buNone/>
            </a:pPr>
            <a:r>
              <a:rPr lang="en-US" sz="3300" b="1" dirty="0">
                <a:solidFill>
                  <a:srgbClr val="101014"/>
                </a:solidFill>
                <a:latin typeface="Playfair Display Bold" pitchFamily="34" charset="0"/>
                <a:ea typeface="Playfair Display Bold" pitchFamily="34" charset="-122"/>
                <a:cs typeface="Playfair Display Bold" pitchFamily="34" charset="-120"/>
              </a:rPr>
              <a:t>Glosary and Sources</a:t>
            </a:r>
            <a:endParaRPr lang="en-US" sz="3300" dirty="0"/>
          </a:p>
        </p:txBody>
      </p:sp>
      <p:sp>
        <p:nvSpPr>
          <p:cNvPr id="3" name="Text 1"/>
          <p:cNvSpPr/>
          <p:nvPr/>
        </p:nvSpPr>
        <p:spPr>
          <a:xfrm>
            <a:off x="592217" y="1672709"/>
            <a:ext cx="6516529" cy="541258"/>
          </a:xfrm>
          <a:prstGeom prst="rect">
            <a:avLst/>
          </a:prstGeom>
          <a:noFill/>
          <a:ln/>
        </p:spPr>
        <p:txBody>
          <a:bodyPr wrap="square" lIns="0" tIns="0" rIns="0" bIns="0" rtlCol="0" anchor="t"/>
          <a:lstStyle/>
          <a:p>
            <a:pPr marL="0" indent="0">
              <a:lnSpc>
                <a:spcPts val="2100"/>
              </a:lnSpc>
              <a:buNone/>
            </a:pPr>
            <a:r>
              <a:rPr lang="en-US" sz="1300" b="1" dirty="0">
                <a:solidFill>
                  <a:srgbClr val="39393C"/>
                </a:solidFill>
                <a:latin typeface="Open Sans" pitchFamily="34" charset="0"/>
                <a:ea typeface="Open Sans" pitchFamily="34" charset="-122"/>
                <a:cs typeface="Open Sans" pitchFamily="34" charset="-120"/>
              </a:rPr>
              <a:t>Asset Turnover Ratio: </a:t>
            </a:r>
            <a:r>
              <a:rPr lang="en-US" sz="1300" dirty="0">
                <a:solidFill>
                  <a:srgbClr val="39393C"/>
                </a:solidFill>
                <a:latin typeface="Open Sans" pitchFamily="34" charset="0"/>
                <a:ea typeface="Open Sans" pitchFamily="34" charset="-122"/>
                <a:cs typeface="Open Sans" pitchFamily="34" charset="-120"/>
              </a:rPr>
              <a:t>The ratio indicates the efficiency of a firm to use its assets to generate revenue - calculated by dividing revenue by the total assets of a firm.</a:t>
            </a:r>
            <a:endParaRPr lang="en-US" sz="1300" dirty="0"/>
          </a:p>
        </p:txBody>
      </p:sp>
      <p:sp>
        <p:nvSpPr>
          <p:cNvPr id="4" name="Text 2"/>
          <p:cNvSpPr/>
          <p:nvPr/>
        </p:nvSpPr>
        <p:spPr>
          <a:xfrm>
            <a:off x="592217" y="2366248"/>
            <a:ext cx="6516529" cy="811887"/>
          </a:xfrm>
          <a:prstGeom prst="rect">
            <a:avLst/>
          </a:prstGeom>
          <a:noFill/>
          <a:ln/>
        </p:spPr>
        <p:txBody>
          <a:bodyPr wrap="square" lIns="0" tIns="0" rIns="0" bIns="0" rtlCol="0" anchor="t"/>
          <a:lstStyle/>
          <a:p>
            <a:pPr marL="0" indent="0">
              <a:lnSpc>
                <a:spcPts val="2100"/>
              </a:lnSpc>
              <a:buNone/>
            </a:pPr>
            <a:r>
              <a:rPr lang="en-US" sz="1300" b="1" dirty="0">
                <a:solidFill>
                  <a:srgbClr val="39393C"/>
                </a:solidFill>
                <a:latin typeface="Open Sans" pitchFamily="34" charset="0"/>
                <a:ea typeface="Open Sans" pitchFamily="34" charset="-122"/>
                <a:cs typeface="Open Sans" pitchFamily="34" charset="-120"/>
              </a:rPr>
              <a:t>Capitalization Table: </a:t>
            </a:r>
            <a:r>
              <a:rPr lang="en-US" sz="1300" dirty="0">
                <a:solidFill>
                  <a:srgbClr val="39393C"/>
                </a:solidFill>
                <a:latin typeface="Open Sans" pitchFamily="34" charset="0"/>
                <a:ea typeface="Open Sans" pitchFamily="34" charset="-122"/>
                <a:cs typeface="Open Sans" pitchFamily="34" charset="-120"/>
              </a:rPr>
              <a:t>Breakdown of the company‘s ownership. It serves to show the pre and post transaction change in the composition of the equity in the company.</a:t>
            </a:r>
            <a:endParaRPr lang="en-US" sz="1300" dirty="0"/>
          </a:p>
        </p:txBody>
      </p:sp>
      <p:sp>
        <p:nvSpPr>
          <p:cNvPr id="5" name="Text 3"/>
          <p:cNvSpPr/>
          <p:nvPr/>
        </p:nvSpPr>
        <p:spPr>
          <a:xfrm>
            <a:off x="592217" y="3330416"/>
            <a:ext cx="6516529" cy="811887"/>
          </a:xfrm>
          <a:prstGeom prst="rect">
            <a:avLst/>
          </a:prstGeom>
          <a:noFill/>
          <a:ln/>
        </p:spPr>
        <p:txBody>
          <a:bodyPr wrap="square" lIns="0" tIns="0" rIns="0" bIns="0" rtlCol="0" anchor="t"/>
          <a:lstStyle/>
          <a:p>
            <a:pPr marL="0" indent="0">
              <a:lnSpc>
                <a:spcPts val="2100"/>
              </a:lnSpc>
              <a:buNone/>
            </a:pPr>
            <a:r>
              <a:rPr lang="en-US" sz="1300" b="1" dirty="0">
                <a:solidFill>
                  <a:srgbClr val="39393C"/>
                </a:solidFill>
                <a:latin typeface="Open Sans" pitchFamily="34" charset="0"/>
                <a:ea typeface="Open Sans" pitchFamily="34" charset="-122"/>
                <a:cs typeface="Open Sans" pitchFamily="34" charset="-120"/>
              </a:rPr>
              <a:t>Current Ratio: </a:t>
            </a:r>
            <a:r>
              <a:rPr lang="en-US" sz="1300" dirty="0">
                <a:solidFill>
                  <a:srgbClr val="39393C"/>
                </a:solidFill>
                <a:latin typeface="Open Sans" pitchFamily="34" charset="0"/>
                <a:ea typeface="Open Sans" pitchFamily="34" charset="-122"/>
                <a:cs typeface="Open Sans" pitchFamily="34" charset="-120"/>
              </a:rPr>
              <a:t>The current ratio shows the ability of a firm to cover their short term obligations (liabilities) with their short-term assets - calculated by dividing current assets with current liabilities.</a:t>
            </a:r>
            <a:endParaRPr lang="en-US" sz="1300" dirty="0"/>
          </a:p>
        </p:txBody>
      </p:sp>
      <p:sp>
        <p:nvSpPr>
          <p:cNvPr id="6" name="Text 4"/>
          <p:cNvSpPr/>
          <p:nvPr/>
        </p:nvSpPr>
        <p:spPr>
          <a:xfrm>
            <a:off x="592217" y="4294584"/>
            <a:ext cx="6516529" cy="541258"/>
          </a:xfrm>
          <a:prstGeom prst="rect">
            <a:avLst/>
          </a:prstGeom>
          <a:noFill/>
          <a:ln/>
        </p:spPr>
        <p:txBody>
          <a:bodyPr wrap="square" lIns="0" tIns="0" rIns="0" bIns="0" rtlCol="0" anchor="t"/>
          <a:lstStyle/>
          <a:p>
            <a:pPr marL="0" indent="0">
              <a:lnSpc>
                <a:spcPts val="2100"/>
              </a:lnSpc>
              <a:buNone/>
            </a:pPr>
            <a:r>
              <a:rPr lang="en-US" sz="1300" b="1" dirty="0">
                <a:solidFill>
                  <a:srgbClr val="39393C"/>
                </a:solidFill>
                <a:latin typeface="Open Sans" pitchFamily="34" charset="0"/>
                <a:ea typeface="Open Sans" pitchFamily="34" charset="-122"/>
                <a:cs typeface="Open Sans" pitchFamily="34" charset="-120"/>
              </a:rPr>
              <a:t>Net Working Capital: </a:t>
            </a:r>
            <a:r>
              <a:rPr lang="en-US" sz="1300" dirty="0">
                <a:solidFill>
                  <a:srgbClr val="39393C"/>
                </a:solidFill>
                <a:latin typeface="Open Sans" pitchFamily="34" charset="0"/>
                <a:ea typeface="Open Sans" pitchFamily="34" charset="-122"/>
                <a:cs typeface="Open Sans" pitchFamily="34" charset="-120"/>
              </a:rPr>
              <a:t>The difference between operating assets and operating liabilities.</a:t>
            </a:r>
            <a:endParaRPr lang="en-US" sz="1300" dirty="0"/>
          </a:p>
        </p:txBody>
      </p:sp>
      <p:sp>
        <p:nvSpPr>
          <p:cNvPr id="7" name="Text 5"/>
          <p:cNvSpPr/>
          <p:nvPr/>
        </p:nvSpPr>
        <p:spPr>
          <a:xfrm>
            <a:off x="592217" y="4988123"/>
            <a:ext cx="6516529" cy="541258"/>
          </a:xfrm>
          <a:prstGeom prst="rect">
            <a:avLst/>
          </a:prstGeom>
          <a:noFill/>
          <a:ln/>
        </p:spPr>
        <p:txBody>
          <a:bodyPr wrap="square" lIns="0" tIns="0" rIns="0" bIns="0" rtlCol="0" anchor="t"/>
          <a:lstStyle/>
          <a:p>
            <a:pPr marL="0" indent="0">
              <a:lnSpc>
                <a:spcPts val="2100"/>
              </a:lnSpc>
              <a:buNone/>
            </a:pPr>
            <a:r>
              <a:rPr lang="en-US" sz="1300" b="1" dirty="0">
                <a:solidFill>
                  <a:srgbClr val="39393C"/>
                </a:solidFill>
                <a:latin typeface="Open Sans" pitchFamily="34" charset="0"/>
                <a:ea typeface="Open Sans" pitchFamily="34" charset="-122"/>
                <a:cs typeface="Open Sans" pitchFamily="34" charset="-120"/>
              </a:rPr>
              <a:t>Senior Notes: </a:t>
            </a:r>
            <a:r>
              <a:rPr lang="en-US" sz="1300" dirty="0">
                <a:solidFill>
                  <a:srgbClr val="39393C"/>
                </a:solidFill>
                <a:latin typeface="Open Sans" pitchFamily="34" charset="0"/>
                <a:ea typeface="Open Sans" pitchFamily="34" charset="-122"/>
                <a:cs typeface="Open Sans" pitchFamily="34" charset="-120"/>
              </a:rPr>
              <a:t>Debt that a firm issues which has the most priority to be paid back in the case of a bankruptcy.</a:t>
            </a:r>
            <a:endParaRPr lang="en-US" sz="1300" dirty="0"/>
          </a:p>
        </p:txBody>
      </p:sp>
      <p:sp>
        <p:nvSpPr>
          <p:cNvPr id="8" name="Text 6"/>
          <p:cNvSpPr/>
          <p:nvPr/>
        </p:nvSpPr>
        <p:spPr>
          <a:xfrm>
            <a:off x="592217" y="5681663"/>
            <a:ext cx="6516529" cy="541258"/>
          </a:xfrm>
          <a:prstGeom prst="rect">
            <a:avLst/>
          </a:prstGeom>
          <a:noFill/>
          <a:ln/>
        </p:spPr>
        <p:txBody>
          <a:bodyPr wrap="square" lIns="0" tIns="0" rIns="0" bIns="0" rtlCol="0" anchor="t"/>
          <a:lstStyle/>
          <a:p>
            <a:pPr marL="0" indent="0">
              <a:lnSpc>
                <a:spcPts val="2100"/>
              </a:lnSpc>
              <a:buNone/>
            </a:pPr>
            <a:r>
              <a:rPr lang="en-US" sz="1300" b="1" dirty="0">
                <a:solidFill>
                  <a:srgbClr val="39393C"/>
                </a:solidFill>
                <a:latin typeface="Open Sans" pitchFamily="34" charset="0"/>
                <a:ea typeface="Open Sans" pitchFamily="34" charset="-122"/>
                <a:cs typeface="Open Sans" pitchFamily="34" charset="-120"/>
              </a:rPr>
              <a:t>Sweet Equity: </a:t>
            </a:r>
            <a:r>
              <a:rPr lang="en-US" sz="1300" dirty="0">
                <a:solidFill>
                  <a:srgbClr val="39393C"/>
                </a:solidFill>
                <a:latin typeface="Open Sans" pitchFamily="34" charset="0"/>
                <a:ea typeface="Open Sans" pitchFamily="34" charset="-122"/>
                <a:cs typeface="Open Sans" pitchFamily="34" charset="-120"/>
              </a:rPr>
              <a:t>any form of non-monetary equity that owners/managers of a company contribute to the business.</a:t>
            </a:r>
            <a:endParaRPr lang="en-US" sz="1300" dirty="0"/>
          </a:p>
        </p:txBody>
      </p:sp>
      <p:sp>
        <p:nvSpPr>
          <p:cNvPr id="9" name="Text 7"/>
          <p:cNvSpPr/>
          <p:nvPr/>
        </p:nvSpPr>
        <p:spPr>
          <a:xfrm>
            <a:off x="592217" y="6375202"/>
            <a:ext cx="6516529" cy="541258"/>
          </a:xfrm>
          <a:prstGeom prst="rect">
            <a:avLst/>
          </a:prstGeom>
          <a:noFill/>
          <a:ln/>
        </p:spPr>
        <p:txBody>
          <a:bodyPr wrap="square" lIns="0" tIns="0" rIns="0" bIns="0" rtlCol="0" anchor="t"/>
          <a:lstStyle/>
          <a:p>
            <a:pPr marL="0" indent="0">
              <a:lnSpc>
                <a:spcPts val="2100"/>
              </a:lnSpc>
              <a:buNone/>
            </a:pPr>
            <a:r>
              <a:rPr lang="en-US" sz="1300" b="1" dirty="0">
                <a:solidFill>
                  <a:srgbClr val="39393C"/>
                </a:solidFill>
                <a:latin typeface="Open Sans" pitchFamily="34" charset="0"/>
                <a:ea typeface="Open Sans" pitchFamily="34" charset="-122"/>
                <a:cs typeface="Open Sans" pitchFamily="34" charset="-120"/>
              </a:rPr>
              <a:t>Terminal Growth Rate: </a:t>
            </a:r>
            <a:r>
              <a:rPr lang="en-US" sz="1300" dirty="0">
                <a:solidFill>
                  <a:srgbClr val="39393C"/>
                </a:solidFill>
                <a:latin typeface="Open Sans" pitchFamily="34" charset="0"/>
                <a:ea typeface="Open Sans" pitchFamily="34" charset="-122"/>
                <a:cs typeface="Open Sans" pitchFamily="34" charset="-120"/>
              </a:rPr>
              <a:t>Assumption of the rate that a company is expected to grow forever.</a:t>
            </a:r>
            <a:endParaRPr lang="en-US" sz="1300" dirty="0"/>
          </a:p>
        </p:txBody>
      </p:sp>
      <p:sp>
        <p:nvSpPr>
          <p:cNvPr id="10" name="Text 8"/>
          <p:cNvSpPr/>
          <p:nvPr/>
        </p:nvSpPr>
        <p:spPr>
          <a:xfrm>
            <a:off x="592217" y="7068741"/>
            <a:ext cx="6516529" cy="270629"/>
          </a:xfrm>
          <a:prstGeom prst="rect">
            <a:avLst/>
          </a:prstGeom>
          <a:noFill/>
          <a:ln/>
        </p:spPr>
        <p:txBody>
          <a:bodyPr wrap="none" lIns="0" tIns="0" rIns="0" bIns="0" rtlCol="0" anchor="t"/>
          <a:lstStyle/>
          <a:p>
            <a:pPr marL="0" indent="0">
              <a:lnSpc>
                <a:spcPts val="2100"/>
              </a:lnSpc>
              <a:buNone/>
            </a:pPr>
            <a:r>
              <a:rPr lang="en-US" sz="1300" b="1" dirty="0">
                <a:solidFill>
                  <a:srgbClr val="39393C"/>
                </a:solidFill>
                <a:latin typeface="Open Sans" pitchFamily="34" charset="0"/>
                <a:ea typeface="Open Sans" pitchFamily="34" charset="-122"/>
                <a:cs typeface="Open Sans" pitchFamily="34" charset="-120"/>
              </a:rPr>
              <a:t>WACC: </a:t>
            </a:r>
            <a:r>
              <a:rPr lang="en-US" sz="1300" dirty="0">
                <a:solidFill>
                  <a:srgbClr val="39393C"/>
                </a:solidFill>
                <a:latin typeface="Open Sans" pitchFamily="34" charset="0"/>
                <a:ea typeface="Open Sans" pitchFamily="34" charset="-122"/>
                <a:cs typeface="Open Sans" pitchFamily="34" charset="-120"/>
              </a:rPr>
              <a:t>Cost of capital used to represent a firm's after-tax costs from all resources.</a:t>
            </a:r>
            <a:endParaRPr lang="en-US" sz="1300" dirty="0"/>
          </a:p>
        </p:txBody>
      </p:sp>
      <p:sp>
        <p:nvSpPr>
          <p:cNvPr id="11" name="Text 9"/>
          <p:cNvSpPr/>
          <p:nvPr/>
        </p:nvSpPr>
        <p:spPr>
          <a:xfrm>
            <a:off x="7529274" y="1672709"/>
            <a:ext cx="6516529" cy="541258"/>
          </a:xfrm>
          <a:prstGeom prst="rect">
            <a:avLst/>
          </a:prstGeom>
          <a:noFill/>
          <a:ln/>
        </p:spPr>
        <p:txBody>
          <a:bodyPr wrap="square" lIns="0" tIns="0" rIns="0" bIns="0" rtlCol="0" anchor="t"/>
          <a:lstStyle/>
          <a:p>
            <a:pPr marL="0" indent="0">
              <a:lnSpc>
                <a:spcPts val="2100"/>
              </a:lnSpc>
              <a:buNone/>
            </a:pPr>
            <a:r>
              <a:rPr lang="en-US" sz="1300" b="1" u="sng" dirty="0">
                <a:solidFill>
                  <a:srgbClr val="101014"/>
                </a:solidFill>
                <a:latin typeface="Open Sans" pitchFamily="34" charset="0"/>
                <a:ea typeface="Open Sans" pitchFamily="34" charset="-122"/>
                <a:cs typeface="Open Sans" pitchFamily="34" charset="-120"/>
                <a:hlinkClick r:id="rId3">
                  <a:extLst>
                    <a:ext uri="{A12FA001-AC4F-418D-AE19-62706E023703}">
                      <ahyp:hlinkClr xmlns:ahyp="http://schemas.microsoft.com/office/drawing/2018/hyperlinkcolor" val="tx"/>
                    </a:ext>
                  </a:extLst>
                </a:hlinkClick>
              </a:rPr>
              <a:t>https://edition.cnn.com/2024/03/04/business/japans-</a:t>
            </a:r>
            <a:r>
              <a:rPr lang="en-US" sz="1300" b="1" dirty="0">
                <a:solidFill>
                  <a:srgbClr val="39393C"/>
                </a:solidFill>
                <a:latin typeface="Open Sans" pitchFamily="34" charset="0"/>
                <a:ea typeface="Open Sans" pitchFamily="34" charset="-122"/>
                <a:cs typeface="Open Sans" pitchFamily="34" charset="-120"/>
              </a:rPr>
              <a:t> nikkei-surpasses-40000-china-stocks-npc-intl- hnk/index.html</a:t>
            </a:r>
            <a:endParaRPr lang="en-US" sz="1300" dirty="0"/>
          </a:p>
        </p:txBody>
      </p:sp>
      <p:sp>
        <p:nvSpPr>
          <p:cNvPr id="12" name="Text 10"/>
          <p:cNvSpPr/>
          <p:nvPr/>
        </p:nvSpPr>
        <p:spPr>
          <a:xfrm>
            <a:off x="7529274" y="2366248"/>
            <a:ext cx="6516529" cy="811887"/>
          </a:xfrm>
          <a:prstGeom prst="rect">
            <a:avLst/>
          </a:prstGeom>
          <a:noFill/>
          <a:ln/>
        </p:spPr>
        <p:txBody>
          <a:bodyPr wrap="square" lIns="0" tIns="0" rIns="0" bIns="0" rtlCol="0" anchor="t"/>
          <a:lstStyle/>
          <a:p>
            <a:pPr marL="0" indent="0" algn="l">
              <a:lnSpc>
                <a:spcPts val="2100"/>
              </a:lnSpc>
              <a:buNone/>
            </a:pPr>
            <a:r>
              <a:rPr lang="en-US" sz="1300" b="1" u="sng" dirty="0">
                <a:solidFill>
                  <a:srgbClr val="101014"/>
                </a:solidFill>
                <a:latin typeface="Open Sans" pitchFamily="34" charset="0"/>
                <a:ea typeface="Open Sans" pitchFamily="34" charset="-122"/>
                <a:cs typeface="Open Sans" pitchFamily="34" charset="-120"/>
                <a:hlinkClick r:id="rId4">
                  <a:extLst>
                    <a:ext uri="{A12FA001-AC4F-418D-AE19-62706E023703}">
                      <ahyp:hlinkClr xmlns:ahyp="http://schemas.microsoft.com/office/drawing/2018/hyperlinkcolor" val="tx"/>
                    </a:ext>
                  </a:extLst>
                </a:hlinkClick>
              </a:rPr>
              <a:t>https://www.bain.com/about/media-center/press-</a:t>
            </a:r>
            <a:r>
              <a:rPr lang="en-US" sz="1300" b="1" u="sng" dirty="0">
                <a:solidFill>
                  <a:srgbClr val="101014"/>
                </a:solidFill>
                <a:latin typeface="Open Sans" pitchFamily="34" charset="0"/>
                <a:ea typeface="Open Sans" pitchFamily="34" charset="-122"/>
                <a:cs typeface="Open Sans" pitchFamily="34" charset="-120"/>
                <a:hlinkClick r:id="rId5">
                  <a:extLst>
                    <a:ext uri="{A12FA001-AC4F-418D-AE19-62706E023703}">
                      <ahyp:hlinkClr xmlns:ahyp="http://schemas.microsoft.com/office/drawing/2018/hyperlinkcolor" val="tx"/>
                    </a:ext>
                  </a:extLst>
                </a:hlinkClick>
              </a:rPr>
              <a:t> </a:t>
            </a:r>
            <a:r>
              <a:rPr lang="en-US" sz="1300" b="1" dirty="0">
                <a:solidFill>
                  <a:srgbClr val="39393C"/>
                </a:solidFill>
                <a:latin typeface="Open Sans" pitchFamily="34" charset="0"/>
                <a:ea typeface="Open Sans" pitchFamily="34" charset="-122"/>
                <a:cs typeface="Open Sans" pitchFamily="34" charset="-120"/>
              </a:rPr>
              <a:t>releases/2023/global-luxury-market-projected-to-reach- 1.5-trillion-in-2023-a-new-record-for-the-sector-as- consumers-seek-luxury-experiences/</a:t>
            </a:r>
            <a:endParaRPr lang="en-US" sz="1300" dirty="0"/>
          </a:p>
        </p:txBody>
      </p:sp>
      <p:sp>
        <p:nvSpPr>
          <p:cNvPr id="13" name="Text 11"/>
          <p:cNvSpPr/>
          <p:nvPr/>
        </p:nvSpPr>
        <p:spPr>
          <a:xfrm>
            <a:off x="7529274" y="3330416"/>
            <a:ext cx="6516529" cy="270629"/>
          </a:xfrm>
          <a:prstGeom prst="rect">
            <a:avLst/>
          </a:prstGeom>
          <a:noFill/>
          <a:ln/>
        </p:spPr>
        <p:txBody>
          <a:bodyPr wrap="none" lIns="0" tIns="0" rIns="0" bIns="0" rtlCol="0" anchor="t"/>
          <a:lstStyle/>
          <a:p>
            <a:pPr marL="0" indent="0" algn="l">
              <a:lnSpc>
                <a:spcPts val="2100"/>
              </a:lnSpc>
              <a:buNone/>
            </a:pPr>
            <a:r>
              <a:rPr lang="en-US" sz="1300" b="1" u="sng" dirty="0">
                <a:solidFill>
                  <a:srgbClr val="101014"/>
                </a:solidFill>
                <a:latin typeface="Open Sans" pitchFamily="34" charset="0"/>
                <a:ea typeface="Open Sans" pitchFamily="34" charset="-122"/>
                <a:cs typeface="Open Sans" pitchFamily="34" charset="-120"/>
                <a:hlinkClick r:id="rId6">
                  <a:extLst>
                    <a:ext uri="{A12FA001-AC4F-418D-AE19-62706E023703}">
                      <ahyp:hlinkClr xmlns:ahyp="http://schemas.microsoft.com/office/drawing/2018/hyperlinkcolor" val="tx"/>
                    </a:ext>
                  </a:extLst>
                </a:hlinkClick>
              </a:rPr>
              <a:t>https://www.jpmorgan.com/insights/global-</a:t>
            </a:r>
            <a:r>
              <a:rPr lang="en-US" sz="1300" b="1" u="sng" dirty="0">
                <a:solidFill>
                  <a:srgbClr val="101014"/>
                </a:solidFill>
                <a:latin typeface="Open Sans" pitchFamily="34" charset="0"/>
                <a:ea typeface="Open Sans" pitchFamily="34" charset="-122"/>
                <a:cs typeface="Open Sans" pitchFamily="34" charset="-120"/>
                <a:hlinkClick r:id="rId7">
                  <a:extLst>
                    <a:ext uri="{A12FA001-AC4F-418D-AE19-62706E023703}">
                      <ahyp:hlinkClr xmlns:ahyp="http://schemas.microsoft.com/office/drawing/2018/hyperlinkcolor" val="tx"/>
                    </a:ext>
                  </a:extLst>
                </a:hlinkClick>
              </a:rPr>
              <a:t> </a:t>
            </a:r>
            <a:r>
              <a:rPr lang="en-US" sz="1300" b="1" dirty="0">
                <a:solidFill>
                  <a:srgbClr val="39393C"/>
                </a:solidFill>
                <a:latin typeface="Open Sans" pitchFamily="34" charset="0"/>
                <a:ea typeface="Open Sans" pitchFamily="34" charset="-122"/>
                <a:cs typeface="Open Sans" pitchFamily="34" charset="-120"/>
              </a:rPr>
              <a:t>research/retail/luxury-market</a:t>
            </a:r>
            <a:endParaRPr lang="en-US" sz="1300" dirty="0"/>
          </a:p>
        </p:txBody>
      </p:sp>
      <p:sp>
        <p:nvSpPr>
          <p:cNvPr id="14" name="Text 12"/>
          <p:cNvSpPr/>
          <p:nvPr/>
        </p:nvSpPr>
        <p:spPr>
          <a:xfrm>
            <a:off x="7529274" y="3753326"/>
            <a:ext cx="6516529" cy="541258"/>
          </a:xfrm>
          <a:prstGeom prst="rect">
            <a:avLst/>
          </a:prstGeom>
          <a:noFill/>
          <a:ln/>
        </p:spPr>
        <p:txBody>
          <a:bodyPr wrap="square" lIns="0" tIns="0" rIns="0" bIns="0" rtlCol="0" anchor="t"/>
          <a:lstStyle/>
          <a:p>
            <a:pPr marL="0" indent="0" algn="l">
              <a:lnSpc>
                <a:spcPts val="2100"/>
              </a:lnSpc>
              <a:buNone/>
            </a:pPr>
            <a:r>
              <a:rPr lang="en-US" sz="1300" b="1" u="sng" dirty="0">
                <a:solidFill>
                  <a:srgbClr val="101014"/>
                </a:solidFill>
                <a:latin typeface="Open Sans" pitchFamily="34" charset="0"/>
                <a:ea typeface="Open Sans" pitchFamily="34" charset="-122"/>
                <a:cs typeface="Open Sans" pitchFamily="34" charset="-120"/>
                <a:hlinkClick r:id="rId8">
                  <a:extLst>
                    <a:ext uri="{A12FA001-AC4F-418D-AE19-62706E023703}">
                      <ahyp:hlinkClr xmlns:ahyp="http://schemas.microsoft.com/office/drawing/2018/hyperlinkcolor" val="tx"/>
                    </a:ext>
                  </a:extLst>
                </a:hlinkClick>
              </a:rPr>
              <a:t>https://www.forbes.com/sites/pamdanziger/2023/11/26/t</a:t>
            </a:r>
            <a:r>
              <a:rPr lang="en-US" sz="1300" b="1" u="sng" dirty="0">
                <a:solidFill>
                  <a:srgbClr val="101014"/>
                </a:solidFill>
                <a:latin typeface="Open Sans" pitchFamily="34" charset="0"/>
                <a:ea typeface="Open Sans" pitchFamily="34" charset="-122"/>
                <a:cs typeface="Open Sans" pitchFamily="34" charset="-120"/>
                <a:hlinkClick r:id="rId9">
                  <a:extLst>
                    <a:ext uri="{A12FA001-AC4F-418D-AE19-62706E023703}">
                      <ahyp:hlinkClr xmlns:ahyp="http://schemas.microsoft.com/office/drawing/2018/hyperlinkcolor" val="tx"/>
                    </a:ext>
                  </a:extLst>
                </a:hlinkClick>
              </a:rPr>
              <a:t> </a:t>
            </a:r>
            <a:r>
              <a:rPr lang="en-US" sz="1300" b="1" dirty="0">
                <a:solidFill>
                  <a:srgbClr val="39393C"/>
                </a:solidFill>
                <a:latin typeface="Open Sans" pitchFamily="34" charset="0"/>
                <a:ea typeface="Open Sans" pitchFamily="34" charset="-122"/>
                <a:cs typeface="Open Sans" pitchFamily="34" charset="-120"/>
              </a:rPr>
              <a:t>he-resilience-of-luxury-brands-to-be-tested-in-2024/</a:t>
            </a:r>
            <a:endParaRPr lang="en-US" sz="1300" dirty="0"/>
          </a:p>
        </p:txBody>
      </p:sp>
      <p:sp>
        <p:nvSpPr>
          <p:cNvPr id="15" name="Text 13"/>
          <p:cNvSpPr/>
          <p:nvPr/>
        </p:nvSpPr>
        <p:spPr>
          <a:xfrm>
            <a:off x="7529274" y="4446865"/>
            <a:ext cx="6516529" cy="541258"/>
          </a:xfrm>
          <a:prstGeom prst="rect">
            <a:avLst/>
          </a:prstGeom>
          <a:noFill/>
          <a:ln/>
        </p:spPr>
        <p:txBody>
          <a:bodyPr wrap="square" lIns="0" tIns="0" rIns="0" bIns="0" rtlCol="0" anchor="t"/>
          <a:lstStyle/>
          <a:p>
            <a:pPr marL="0" indent="0" algn="l">
              <a:lnSpc>
                <a:spcPts val="2100"/>
              </a:lnSpc>
              <a:buNone/>
            </a:pPr>
            <a:r>
              <a:rPr lang="en-US" sz="1300" b="1" u="sng" dirty="0">
                <a:solidFill>
                  <a:srgbClr val="101014"/>
                </a:solidFill>
                <a:latin typeface="Open Sans" pitchFamily="34" charset="0"/>
                <a:ea typeface="Open Sans" pitchFamily="34" charset="-122"/>
                <a:cs typeface="Open Sans" pitchFamily="34" charset="-120"/>
                <a:hlinkClick r:id="rId10">
                  <a:extLst>
                    <a:ext uri="{A12FA001-AC4F-418D-AE19-62706E023703}">
                      <ahyp:hlinkClr xmlns:ahyp="http://schemas.microsoft.com/office/drawing/2018/hyperlinkcolor" val="tx"/>
                    </a:ext>
                  </a:extLst>
                </a:hlinkClick>
              </a:rPr>
              <a:t>https://jingdaily.com/posts/tod-delisting-luxury-</a:t>
            </a:r>
            <a:r>
              <a:rPr lang="en-US" sz="1300" b="1" dirty="0">
                <a:solidFill>
                  <a:srgbClr val="39393C"/>
                </a:solidFill>
                <a:latin typeface="Open Sans" pitchFamily="34" charset="0"/>
                <a:ea typeface="Open Sans" pitchFamily="34" charset="-122"/>
                <a:cs typeface="Open Sans" pitchFamily="34" charset="-120"/>
              </a:rPr>
              <a:t> appetite-for-private-ownership</a:t>
            </a:r>
            <a:endParaRPr lang="en-US" sz="1300" dirty="0"/>
          </a:p>
        </p:txBody>
      </p:sp>
      <p:sp>
        <p:nvSpPr>
          <p:cNvPr id="16" name="Text 14"/>
          <p:cNvSpPr/>
          <p:nvPr/>
        </p:nvSpPr>
        <p:spPr>
          <a:xfrm>
            <a:off x="7529274" y="5140404"/>
            <a:ext cx="6516529" cy="270629"/>
          </a:xfrm>
          <a:prstGeom prst="rect">
            <a:avLst/>
          </a:prstGeom>
          <a:noFill/>
          <a:ln/>
        </p:spPr>
        <p:txBody>
          <a:bodyPr wrap="none" lIns="0" tIns="0" rIns="0" bIns="0" rtlCol="0" anchor="t"/>
          <a:lstStyle/>
          <a:p>
            <a:pPr marL="0" indent="0" algn="l">
              <a:lnSpc>
                <a:spcPts val="2100"/>
              </a:lnSpc>
              <a:buNone/>
            </a:pPr>
            <a:r>
              <a:rPr lang="en-US" sz="1300" b="1" u="sng" dirty="0">
                <a:solidFill>
                  <a:srgbClr val="101014"/>
                </a:solidFill>
                <a:latin typeface="Open Sans" pitchFamily="34" charset="0"/>
                <a:ea typeface="Open Sans" pitchFamily="34" charset="-122"/>
                <a:cs typeface="Open Sans" pitchFamily="34" charset="-120"/>
                <a:hlinkClick r:id="rId11">
                  <a:extLst>
                    <a:ext uri="{A12FA001-AC4F-418D-AE19-62706E023703}">
                      <ahyp:hlinkClr xmlns:ahyp="http://schemas.microsoft.com/office/drawing/2018/hyperlinkcolor" val="tx"/>
                    </a:ext>
                  </a:extLst>
                </a:hlinkClick>
              </a:rPr>
              <a:t>https://www.ft.com/content/8ea116ba-2fa5-406f-8984-</a:t>
            </a:r>
            <a:r>
              <a:rPr lang="en-US" sz="1300" b="1" u="sng" dirty="0">
                <a:solidFill>
                  <a:srgbClr val="101014"/>
                </a:solidFill>
                <a:latin typeface="Open Sans" pitchFamily="34" charset="0"/>
                <a:ea typeface="Open Sans" pitchFamily="34" charset="-122"/>
                <a:cs typeface="Open Sans" pitchFamily="34" charset="-120"/>
                <a:hlinkClick r:id="rId12">
                  <a:extLst>
                    <a:ext uri="{A12FA001-AC4F-418D-AE19-62706E023703}">
                      <ahyp:hlinkClr xmlns:ahyp="http://schemas.microsoft.com/office/drawing/2018/hyperlinkcolor" val="tx"/>
                    </a:ext>
                  </a:extLst>
                </a:hlinkClick>
              </a:rPr>
              <a:t> </a:t>
            </a:r>
            <a:r>
              <a:rPr lang="en-US" sz="1300" b="1" dirty="0">
                <a:solidFill>
                  <a:srgbClr val="39393C"/>
                </a:solidFill>
                <a:latin typeface="Open Sans" pitchFamily="34" charset="0"/>
                <a:ea typeface="Open Sans" pitchFamily="34" charset="-122"/>
                <a:cs typeface="Open Sans" pitchFamily="34" charset="-120"/>
              </a:rPr>
              <a:t>2bd29474f67d</a:t>
            </a:r>
            <a:endParaRPr lang="en-US" sz="1300" dirty="0"/>
          </a:p>
        </p:txBody>
      </p:sp>
      <p:sp>
        <p:nvSpPr>
          <p:cNvPr id="17" name="Text 15"/>
          <p:cNvSpPr/>
          <p:nvPr/>
        </p:nvSpPr>
        <p:spPr>
          <a:xfrm>
            <a:off x="7529274" y="5563314"/>
            <a:ext cx="6516529" cy="811887"/>
          </a:xfrm>
          <a:prstGeom prst="rect">
            <a:avLst/>
          </a:prstGeom>
          <a:noFill/>
          <a:ln/>
        </p:spPr>
        <p:txBody>
          <a:bodyPr wrap="square" lIns="0" tIns="0" rIns="0" bIns="0" rtlCol="0" anchor="t"/>
          <a:lstStyle/>
          <a:p>
            <a:pPr marL="0" indent="0" algn="l">
              <a:lnSpc>
                <a:spcPts val="2100"/>
              </a:lnSpc>
              <a:buNone/>
            </a:pPr>
            <a:r>
              <a:rPr lang="en-US" sz="1300" b="1" u="sng" dirty="0">
                <a:solidFill>
                  <a:srgbClr val="101014"/>
                </a:solidFill>
                <a:latin typeface="Open Sans" pitchFamily="34" charset="0"/>
                <a:ea typeface="Open Sans" pitchFamily="34" charset="-122"/>
                <a:cs typeface="Open Sans" pitchFamily="34" charset="-120"/>
                <a:hlinkClick r:id="rId13">
                  <a:extLst>
                    <a:ext uri="{A12FA001-AC4F-418D-AE19-62706E023703}">
                      <ahyp:hlinkClr xmlns:ahyp="http://schemas.microsoft.com/office/drawing/2018/hyperlinkcolor" val="tx"/>
                    </a:ext>
                  </a:extLst>
                </a:hlinkClick>
              </a:rPr>
              <a:t>https://www.linkedin.com/pulse/strategic-delisting-tods-</a:t>
            </a:r>
            <a:r>
              <a:rPr lang="en-US" sz="1300" b="1" u="sng" dirty="0">
                <a:solidFill>
                  <a:srgbClr val="101014"/>
                </a:solidFill>
                <a:latin typeface="Open Sans" pitchFamily="34" charset="0"/>
                <a:ea typeface="Open Sans" pitchFamily="34" charset="-122"/>
                <a:cs typeface="Open Sans" pitchFamily="34" charset="-120"/>
                <a:hlinkClick r:id="rId14">
                  <a:extLst>
                    <a:ext uri="{A12FA001-AC4F-418D-AE19-62706E023703}">
                      <ahyp:hlinkClr xmlns:ahyp="http://schemas.microsoft.com/office/drawing/2018/hyperlinkcolor" val="tx"/>
                    </a:ext>
                  </a:extLst>
                </a:hlinkClick>
              </a:rPr>
              <a:t> </a:t>
            </a:r>
            <a:r>
              <a:rPr lang="en-US" sz="1300" b="1" dirty="0">
                <a:solidFill>
                  <a:srgbClr val="39393C"/>
                </a:solidFill>
                <a:latin typeface="Open Sans" pitchFamily="34" charset="0"/>
                <a:ea typeface="Open Sans" pitchFamily="34" charset="-122"/>
                <a:cs typeface="Open Sans" pitchFamily="34" charset="-120"/>
              </a:rPr>
              <a:t>l-cattertons-influence-future-pallavi-sehgal-cxpuc/? trk=article-ssr-frontend-pulse_more-articles_related- content-card</a:t>
            </a:r>
            <a:endParaRPr lang="en-US" sz="1300" dirty="0"/>
          </a:p>
        </p:txBody>
      </p:sp>
      <p:sp>
        <p:nvSpPr>
          <p:cNvPr id="18" name="Text 16"/>
          <p:cNvSpPr/>
          <p:nvPr/>
        </p:nvSpPr>
        <p:spPr>
          <a:xfrm>
            <a:off x="7529274" y="6527483"/>
            <a:ext cx="6516529" cy="541258"/>
          </a:xfrm>
          <a:prstGeom prst="rect">
            <a:avLst/>
          </a:prstGeom>
          <a:noFill/>
          <a:ln/>
        </p:spPr>
        <p:txBody>
          <a:bodyPr wrap="square" lIns="0" tIns="0" rIns="0" bIns="0" rtlCol="0" anchor="t"/>
          <a:lstStyle/>
          <a:p>
            <a:pPr marL="0" indent="0" algn="l">
              <a:lnSpc>
                <a:spcPts val="2100"/>
              </a:lnSpc>
              <a:buNone/>
            </a:pPr>
            <a:r>
              <a:rPr lang="en-US" sz="1300" b="1" u="sng" dirty="0">
                <a:solidFill>
                  <a:srgbClr val="101014"/>
                </a:solidFill>
                <a:latin typeface="Open Sans" pitchFamily="34" charset="0"/>
                <a:ea typeface="Open Sans" pitchFamily="34" charset="-122"/>
                <a:cs typeface="Open Sans" pitchFamily="34" charset="-120"/>
                <a:hlinkClick r:id="rId15">
                  <a:extLst>
                    <a:ext uri="{A12FA001-AC4F-418D-AE19-62706E023703}">
                      <ahyp:hlinkClr xmlns:ahyp="http://schemas.microsoft.com/office/drawing/2018/hyperlinkcolor" val="tx"/>
                    </a:ext>
                  </a:extLst>
                </a:hlinkClick>
              </a:rPr>
              <a:t>https://www.fnlondon.com/articles/tods-success-boosts-</a:t>
            </a:r>
            <a:r>
              <a:rPr lang="en-US" sz="1300" b="1" u="sng" dirty="0">
                <a:solidFill>
                  <a:srgbClr val="101014"/>
                </a:solidFill>
                <a:latin typeface="Open Sans" pitchFamily="34" charset="0"/>
                <a:ea typeface="Open Sans" pitchFamily="34" charset="-122"/>
                <a:cs typeface="Open Sans" pitchFamily="34" charset="-120"/>
                <a:hlinkClick r:id="rId16">
                  <a:extLst>
                    <a:ext uri="{A12FA001-AC4F-418D-AE19-62706E023703}">
                      <ahyp:hlinkClr xmlns:ahyp="http://schemas.microsoft.com/office/drawing/2018/hyperlinkcolor" val="tx"/>
                    </a:ext>
                  </a:extLst>
                </a:hlinkClick>
              </a:rPr>
              <a:t> </a:t>
            </a:r>
            <a:r>
              <a:rPr lang="en-US" sz="1300" b="1" dirty="0">
                <a:solidFill>
                  <a:srgbClr val="39393C"/>
                </a:solidFill>
                <a:latin typeface="Open Sans" pitchFamily="34" charset="0"/>
                <a:ea typeface="Open Sans" pitchFamily="34" charset="-122"/>
                <a:cs typeface="Open Sans" pitchFamily="34" charset="-120"/>
              </a:rPr>
              <a:t>italian-fashion-ipos-20001102</a:t>
            </a:r>
            <a:endParaRPr lang="en-US" sz="1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162</TotalTime>
  <Words>1616</Words>
  <Application>Microsoft Office PowerPoint</Application>
  <PresentationFormat>Custom</PresentationFormat>
  <Paragraphs>123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Playfair Display Bold</vt:lpstr>
      <vt:lpstr>Arial</vt:lpstr>
      <vt:lpstr>Open Sans</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Saquib Uddin Akter</cp:lastModifiedBy>
  <cp:revision>1</cp:revision>
  <dcterms:created xsi:type="dcterms:W3CDTF">2024-10-20T10:57:47Z</dcterms:created>
  <dcterms:modified xsi:type="dcterms:W3CDTF">2024-10-21T18:09:39Z</dcterms:modified>
</cp:coreProperties>
</file>