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314" r:id="rId5"/>
    <p:sldId id="315" r:id="rId6"/>
    <p:sldId id="316" r:id="rId7"/>
    <p:sldId id="317" r:id="rId8"/>
    <p:sldId id="320" r:id="rId9"/>
    <p:sldId id="326" r:id="rId10"/>
    <p:sldId id="327" r:id="rId11"/>
    <p:sldId id="328" r:id="rId12"/>
    <p:sldId id="329" r:id="rId13"/>
    <p:sldId id="330" r:id="rId14"/>
    <p:sldId id="318" r:id="rId15"/>
    <p:sldId id="319" r:id="rId16"/>
    <p:sldId id="321" r:id="rId17"/>
    <p:sldId id="331" r:id="rId18"/>
    <p:sldId id="332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C7E9-CB95-0187-41BA-CFDE62636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E090B-DD33-B5CC-4C9D-4D0BA4514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B5F301-86BF-6245-E996-261318D0A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117E-93F1-6A5B-4D8A-87A39C3FA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8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1894D-E049-A8B7-D6B7-9CCF484A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D3737-326B-F495-3DF4-F72A05320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DF18D-7859-5144-E472-0461665AC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256A2-15B6-5CF2-195B-CD22DF3B6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6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7C5C-C57E-52CA-B4D7-AA8C886D8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A66E9-FD8F-877D-266F-CEB124C63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D9466-5225-0275-B89F-9A0C06CC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4446A-B0F0-DDD7-DD69-3434D9B02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4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4F92A-3556-EAC9-7465-339C6561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F66B8-C830-55FB-3336-D4F456B34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331B6-B160-0D86-43F9-559E755F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B7F6-B1FB-6BF7-EDAE-BADC6A3E5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F3A0A-3133-6A15-A8D6-0FD9E316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FDAC7-0707-E2E4-4B17-64374FBF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508C1-0E4D-94F0-DFF1-EE259639B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60F6-D638-BEBB-00B4-554571005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0E01-9EAC-8388-6494-6C5A1591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86FF-7D79-5313-59E7-033769DC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E4DA-F0D2-EB0E-0938-9F398B6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E616-769A-404A-9599-A9DD553F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DBFF-FF01-9513-DAF3-117540AF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7D30-5BB5-3B58-D8FD-16C3C0C2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F0B4-7E17-D856-BED9-45FB68697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E547-EBD9-1AF7-F856-D49E00D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873C-7613-1182-ACEF-C4FCAB5A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9C69-F551-16AE-884F-A6A52EA0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  <p:sldLayoutId id="2147483719" r:id="rId14"/>
    <p:sldLayoutId id="214748372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Retail Data Analysis &amp;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1E541-B28D-FE3D-AFDD-7E77FB4C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C24A-6030-085C-F307-22FA556A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5" y="92598"/>
            <a:ext cx="7764134" cy="1149774"/>
          </a:xfrm>
        </p:spPr>
        <p:txBody>
          <a:bodyPr>
            <a:normAutofit/>
          </a:bodyPr>
          <a:lstStyle/>
          <a:p>
            <a:r>
              <a:rPr lang="en-US" i="1" dirty="0"/>
              <a:t>Payment methods and stats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16108-C8B6-D613-C4A8-68A598F22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98577-2E5D-08D2-AB42-3CE98D15C7FD}"/>
              </a:ext>
            </a:extLst>
          </p:cNvPr>
          <p:cNvSpPr txBox="1"/>
          <p:nvPr/>
        </p:nvSpPr>
        <p:spPr>
          <a:xfrm>
            <a:off x="138895" y="1025178"/>
            <a:ext cx="54291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People prefer credit card over any other </a:t>
            </a:r>
          </a:p>
          <a:p>
            <a:r>
              <a:rPr lang="en-IN" sz="2200" dirty="0"/>
              <a:t>mode of payment (count=90010)</a:t>
            </a:r>
          </a:p>
          <a:p>
            <a:endParaRPr lang="en-IN" sz="2200" dirty="0"/>
          </a:p>
          <a:p>
            <a:r>
              <a:rPr lang="en-IN" sz="2200" dirty="0"/>
              <a:t>The average amount paid is approximately </a:t>
            </a:r>
          </a:p>
          <a:p>
            <a:r>
              <a:rPr lang="en-IN" sz="2200" dirty="0"/>
              <a:t>Is 255 .i.e.  The price of maximum ordered </a:t>
            </a:r>
          </a:p>
          <a:p>
            <a:r>
              <a:rPr lang="en-IN" sz="2200" dirty="0"/>
              <a:t>products is around 255</a:t>
            </a:r>
          </a:p>
          <a:p>
            <a:endParaRPr lang="en-IN" sz="2200" dirty="0"/>
          </a:p>
          <a:p>
            <a:r>
              <a:rPr lang="en-IN" sz="2200" dirty="0"/>
              <a:t>The cancel rate of every payment method is 0% i.e. people are satisfied with payment methods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E2716-9415-E3DD-AC82-78137B7B0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71029"/>
              </p:ext>
            </p:extLst>
          </p:nvPr>
        </p:nvGraphicFramePr>
        <p:xfrm>
          <a:off x="3363684" y="4540161"/>
          <a:ext cx="8828316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6588">
                  <a:extLst>
                    <a:ext uri="{9D8B030D-6E8A-4147-A177-3AD203B41FA5}">
                      <a16:colId xmlns:a16="http://schemas.microsoft.com/office/drawing/2014/main" val="3207539315"/>
                    </a:ext>
                  </a:extLst>
                </a:gridCol>
                <a:gridCol w="1696588">
                  <a:extLst>
                    <a:ext uri="{9D8B030D-6E8A-4147-A177-3AD203B41FA5}">
                      <a16:colId xmlns:a16="http://schemas.microsoft.com/office/drawing/2014/main" val="4271882042"/>
                    </a:ext>
                  </a:extLst>
                </a:gridCol>
                <a:gridCol w="1696588">
                  <a:extLst>
                    <a:ext uri="{9D8B030D-6E8A-4147-A177-3AD203B41FA5}">
                      <a16:colId xmlns:a16="http://schemas.microsoft.com/office/drawing/2014/main" val="2060520541"/>
                    </a:ext>
                  </a:extLst>
                </a:gridCol>
                <a:gridCol w="3738552">
                  <a:extLst>
                    <a:ext uri="{9D8B030D-6E8A-4147-A177-3AD203B41FA5}">
                      <a16:colId xmlns:a16="http://schemas.microsoft.com/office/drawing/2014/main" val="249178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6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255.440885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9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Debit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255.167316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1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PayPal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255.131889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60927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7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254.906487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effectLst/>
                        </a:rPr>
                        <a:t>73732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380377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27EA08A-3FCD-1002-2B6C-B997B49F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42" y="719692"/>
            <a:ext cx="6538329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</a:t>
            </a:r>
            <a:r>
              <a:rPr lang="en-US" dirty="0"/>
              <a:t>satisfy the needs of the</a:t>
            </a:r>
            <a:r>
              <a:rPr lang="en-US" sz="2000" cap="none" dirty="0"/>
              <a:t> customers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dirty="0">
                <a:ea typeface="+mn-lt"/>
                <a:cs typeface="+mn-lt"/>
              </a:rPr>
              <a:t>M</a:t>
            </a:r>
            <a:r>
              <a:rPr lang="en-US" sz="2000" cap="none" dirty="0">
                <a:ea typeface="+mn-lt"/>
                <a:cs typeface="+mn-lt"/>
              </a:rPr>
              <a:t>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</a:t>
            </a:r>
            <a:r>
              <a:rPr lang="en-US" dirty="0"/>
              <a:t>C</a:t>
            </a:r>
            <a:r>
              <a:rPr lang="en-US" sz="2000" cap="none" dirty="0"/>
              <a:t>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46695" cy="856527"/>
          </a:xfrm>
        </p:spPr>
        <p:txBody>
          <a:bodyPr>
            <a:normAutofit/>
          </a:bodyPr>
          <a:lstStyle/>
          <a:p>
            <a:r>
              <a:rPr lang="en-US" sz="2000" dirty="0"/>
              <a:t>Let us try to understand the main problems faced by the consumers using some examples: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17CD0-0386-E739-1FCE-660FD46B04AA}"/>
              </a:ext>
            </a:extLst>
          </p:cNvPr>
          <p:cNvSpPr txBox="1"/>
          <p:nvPr/>
        </p:nvSpPr>
        <p:spPr>
          <a:xfrm>
            <a:off x="0" y="1361363"/>
            <a:ext cx="779265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Brand A sells a high-quality product that lasts for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Brand B sells a cheap product that breaks after a few 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Company C offers a great service, but their customer support is impossible to reach.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Company D has an average service, but their customer support is instant and helpful.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Store E offers a big discount for new customers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Store F rewards its long-term loyal customers with better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Company G has more outlets but less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bg1"/>
                </a:solidFill>
              </a:rPr>
              <a:t>Company H  always has a well stocked inventory but less outlets.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bg1"/>
              </a:solidFill>
            </a:endParaRPr>
          </a:p>
          <a:p>
            <a:r>
              <a:rPr lang="en-US" sz="2400" noProof="1">
                <a:solidFill>
                  <a:schemeClr val="bg1"/>
                </a:solidFill>
              </a:rPr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315532"/>
            <a:ext cx="10439401" cy="1617017"/>
          </a:xfrm>
        </p:spPr>
        <p:txBody>
          <a:bodyPr/>
          <a:lstStyle/>
          <a:p>
            <a:r>
              <a:rPr lang="en-US" sz="3600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358B2-F571-28F4-4929-26C44488167F}"/>
              </a:ext>
            </a:extLst>
          </p:cNvPr>
          <p:cNvSpPr txBox="1"/>
          <p:nvPr/>
        </p:nvSpPr>
        <p:spPr>
          <a:xfrm>
            <a:off x="571498" y="1698172"/>
            <a:ext cx="77519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Launch Segmented Campaigns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: Deploy recommended marketing strategies for "Champion" and "At-Risk" segments within the next quarter. 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Optimize Inventory &amp; Promotions: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Focus marketing spend and stock levels on our top-performing categories.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Future Analysis: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Conduct a deeper dive into the relationship between customer ratings and product sales to refine our product strategy.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837D-36DE-6FA2-CD58-33A4190E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"/>
            <a:ext cx="10439401" cy="1279488"/>
          </a:xfrm>
        </p:spPr>
        <p:txBody>
          <a:bodyPr/>
          <a:lstStyle/>
          <a:p>
            <a:r>
              <a:rPr lang="en-IN" sz="40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93A11-1345-23AA-0B96-2AA4798CC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FCAF3-C512-850B-95C7-0E5D919FCA51}"/>
              </a:ext>
            </a:extLst>
          </p:cNvPr>
          <p:cNvSpPr txBox="1"/>
          <p:nvPr/>
        </p:nvSpPr>
        <p:spPr>
          <a:xfrm>
            <a:off x="914398" y="1131382"/>
            <a:ext cx="8850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OmniMart’s</a:t>
            </a:r>
            <a:r>
              <a:rPr lang="en-US" sz="2400" dirty="0"/>
              <a:t> revenue is concentrated among a small group of high-value customers → huge potential for loyalty programs.</a:t>
            </a:r>
          </a:p>
          <a:p>
            <a:endParaRPr lang="en-US" sz="2400" dirty="0"/>
          </a:p>
          <a:p>
            <a:r>
              <a:rPr lang="en-US" sz="2400" dirty="0"/>
              <a:t>Top 5 product categories drive ~70% of revenue, making them critical for inventory planning and promotions.</a:t>
            </a:r>
          </a:p>
          <a:p>
            <a:endParaRPr lang="en-US" sz="2400" dirty="0"/>
          </a:p>
          <a:p>
            <a:r>
              <a:rPr lang="en-US" sz="2400" dirty="0"/>
              <a:t>Shipping &amp; payment optimization can directly reduce cancellations and improve customer experience.</a:t>
            </a:r>
          </a:p>
          <a:p>
            <a:endParaRPr lang="en-US" sz="2400" dirty="0"/>
          </a:p>
          <a:p>
            <a:r>
              <a:rPr lang="en-US" sz="2400" dirty="0"/>
              <a:t>Personalized marketing based on age, gender, and past purchases can significantly boost conversion rates.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6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15E7-C329-8B9A-A7D8-99351729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15388-903E-F90E-BF13-8D46CA33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55208-B2E1-9E1E-FF37-1FB0538D7861}"/>
              </a:ext>
            </a:extLst>
          </p:cNvPr>
          <p:cNvSpPr txBox="1"/>
          <p:nvPr/>
        </p:nvSpPr>
        <p:spPr>
          <a:xfrm>
            <a:off x="408214" y="1982142"/>
            <a:ext cx="108693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Impact: Implementing these recommendations will likely lead to: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Higher Sales &amp; Retention: Focused campaigns on high-value 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Reduced Cancellations: Better shipping and payment methods</a:t>
            </a:r>
          </a:p>
          <a:p>
            <a:r>
              <a:rPr lang="en-US" sz="24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Optimized Marketing: Targeted ads and promotions for right     audience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Improvement: Data-driven decisions for product and logistics   planning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65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372" y="4775638"/>
            <a:ext cx="5057104" cy="13140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514" y="319446"/>
            <a:ext cx="5057103" cy="2519363"/>
          </a:xfrm>
        </p:spPr>
        <p:txBody>
          <a:bodyPr>
            <a:normAutofit/>
          </a:bodyPr>
          <a:lstStyle/>
          <a:p>
            <a:r>
              <a:rPr lang="en-US" sz="4000" dirty="0"/>
              <a:t>Presented by:</a:t>
            </a:r>
          </a:p>
          <a:p>
            <a:endParaRPr lang="en-US" sz="4000" dirty="0"/>
          </a:p>
          <a:p>
            <a:r>
              <a:rPr lang="en-US" sz="4000" dirty="0" err="1"/>
              <a:t>Aqlytics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3639"/>
            <a:ext cx="5181600" cy="9091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3142" y="1971812"/>
            <a:ext cx="6711044" cy="442254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Project Overview</a:t>
            </a:r>
          </a:p>
          <a:p>
            <a:pPr marL="457200" indent="-457200"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Analysis and Observations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Problems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Recommendations</a:t>
            </a:r>
          </a:p>
          <a:p>
            <a:pPr marL="457200" indent="-457200"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58" y="-277587"/>
            <a:ext cx="5181600" cy="111620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Placeholder 5" descr="Magnifying glass showing decling performance">
            <a:extLst>
              <a:ext uri="{FF2B5EF4-FFF2-40B4-BE49-F238E27FC236}">
                <a16:creationId xmlns:a16="http://schemas.microsoft.com/office/drawing/2014/main" id="{DCB61098-2FA2-6C90-5BDA-AF29F8365A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26" r="20326"/>
          <a:stretch>
            <a:fillRect/>
          </a:stretch>
        </p:blipFill>
        <p:spPr>
          <a:xfrm>
            <a:off x="6096000" y="-10160"/>
            <a:ext cx="6116320" cy="68681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2C515-CC8C-A154-A483-B99F2A1C3D14}"/>
              </a:ext>
            </a:extLst>
          </p:cNvPr>
          <p:cNvSpPr txBox="1"/>
          <p:nvPr/>
        </p:nvSpPr>
        <p:spPr>
          <a:xfrm>
            <a:off x="261257" y="1665512"/>
            <a:ext cx="69396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 &amp; Dataset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To analyze our retail transaction data to understand customer behavior, identify key products, and create actionable customer segments for targeted marketing.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302,010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transaction records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86,766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unique customers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E415EFC-9CBA-772B-23EF-A9CF8E874C20}"/>
              </a:ext>
            </a:extLst>
          </p:cNvPr>
          <p:cNvSpPr/>
          <p:nvPr/>
        </p:nvSpPr>
        <p:spPr>
          <a:xfrm>
            <a:off x="6207503" y="1735565"/>
            <a:ext cx="6065520" cy="2581154"/>
          </a:xfrm>
          <a:prstGeom prst="homePlate">
            <a:avLst/>
          </a:prstGeom>
          <a:blipFill>
            <a:blip r:embed="rId3">
              <a:alphaModFix amt="72000"/>
            </a:blip>
            <a:tile tx="0" ty="0" sx="100000" sy="100000" flip="none" algn="tl"/>
          </a:blip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21153" cy="2716077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Analysis 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and Observations</a:t>
            </a:r>
            <a:endParaRPr lang="en-US" dirty="0"/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EA1EFAC3-CD3D-4EF8-63CD-D09929B548BA}"/>
              </a:ext>
            </a:extLst>
          </p:cNvPr>
          <p:cNvSpPr/>
          <p:nvPr/>
        </p:nvSpPr>
        <p:spPr>
          <a:xfrm>
            <a:off x="-818330" y="0"/>
            <a:ext cx="7025833" cy="6858000"/>
          </a:xfrm>
          <a:prstGeom prst="flowChartOnlineStorage">
            <a:avLst/>
          </a:prstGeom>
          <a:blipFill>
            <a:blip r:embed="rId4">
              <a:alphaModFix amt="72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5" y="92598"/>
            <a:ext cx="4074290" cy="1149774"/>
          </a:xfrm>
        </p:spPr>
        <p:txBody>
          <a:bodyPr>
            <a:normAutofit/>
          </a:bodyPr>
          <a:lstStyle/>
          <a:p>
            <a:r>
              <a:rPr lang="en-US" dirty="0"/>
              <a:t>Dataset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61AD2-2DB6-7EC5-B403-445C57BDDBA0}"/>
              </a:ext>
            </a:extLst>
          </p:cNvPr>
          <p:cNvSpPr txBox="1"/>
          <p:nvPr/>
        </p:nvSpPr>
        <p:spPr>
          <a:xfrm>
            <a:off x="266218" y="879676"/>
            <a:ext cx="10058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/>
              <a:t>The shape of the dataset is (302010 , 30) i.e. there are 29 columns (categories) and 302009 rows (entries)</a:t>
            </a:r>
          </a:p>
          <a:p>
            <a:endParaRPr lang="en-IN" sz="2000" dirty="0"/>
          </a:p>
          <a:p>
            <a:r>
              <a:rPr lang="en-IN" sz="2000" dirty="0"/>
              <a:t>The number of unique customers is 86776</a:t>
            </a:r>
          </a:p>
          <a:p>
            <a:endParaRPr lang="en-IN" sz="2000" dirty="0"/>
          </a:p>
          <a:p>
            <a:r>
              <a:rPr lang="en-US" dirty="0"/>
              <a:t>Top Product Categories (by transactions): </a:t>
            </a:r>
          </a:p>
          <a:p>
            <a:r>
              <a:rPr lang="en-US" dirty="0" err="1"/>
              <a:t>Product_Category</a:t>
            </a:r>
            <a:r>
              <a:rPr lang="en-US" dirty="0"/>
              <a:t> </a:t>
            </a:r>
          </a:p>
          <a:p>
            <a:r>
              <a:rPr lang="en-US" dirty="0"/>
              <a:t>Electronics              71196 </a:t>
            </a:r>
          </a:p>
          <a:p>
            <a:r>
              <a:rPr lang="en-US" dirty="0"/>
              <a:t>Grocery                   66786 </a:t>
            </a:r>
          </a:p>
          <a:p>
            <a:r>
              <a:rPr lang="en-US" dirty="0"/>
              <a:t>Clothing                  54741 </a:t>
            </a:r>
          </a:p>
          <a:p>
            <a:r>
              <a:rPr lang="en-US" dirty="0"/>
              <a:t>Books                      54622 </a:t>
            </a:r>
          </a:p>
          <a:p>
            <a:r>
              <a:rPr lang="en-US" dirty="0"/>
              <a:t>Home Decor            54382</a:t>
            </a:r>
            <a:r>
              <a:rPr lang="en-IN" sz="2000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8D5A1-5A20-C0A1-AECF-6894F21E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67" y="2171699"/>
            <a:ext cx="5847058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3835-601E-9737-1650-F7CCB3DF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9541-2310-F1A7-A4E5-3FC1DB20F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9C626-185D-4A55-C901-C1649A5078E0}"/>
              </a:ext>
            </a:extLst>
          </p:cNvPr>
          <p:cNvSpPr txBox="1"/>
          <p:nvPr/>
        </p:nvSpPr>
        <p:spPr>
          <a:xfrm>
            <a:off x="0" y="-362022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sz="2000" dirty="0"/>
          </a:p>
          <a:p>
            <a:r>
              <a:rPr lang="en-US" sz="3600" dirty="0"/>
              <a:t>Top Brands (by transactions): </a:t>
            </a:r>
          </a:p>
          <a:p>
            <a:r>
              <a:rPr lang="en-IN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E872C-B9D0-95F6-1E6B-884D6AAB8E44}"/>
              </a:ext>
            </a:extLst>
          </p:cNvPr>
          <p:cNvSpPr txBox="1"/>
          <p:nvPr/>
        </p:nvSpPr>
        <p:spPr>
          <a:xfrm>
            <a:off x="233561" y="1207638"/>
            <a:ext cx="6098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Product_Brand</a:t>
            </a:r>
            <a:endParaRPr lang="en-IN" sz="2400" dirty="0"/>
          </a:p>
          <a:p>
            <a:r>
              <a:rPr lang="en-IN" sz="2400" dirty="0"/>
              <a:t>Pepsi                     30292</a:t>
            </a:r>
          </a:p>
          <a:p>
            <a:r>
              <a:rPr lang="en-IN" sz="2400" dirty="0"/>
              <a:t>Coca-Cola            18392</a:t>
            </a:r>
          </a:p>
          <a:p>
            <a:r>
              <a:rPr lang="en-IN" sz="2400" dirty="0"/>
              <a:t>Samsung               18376</a:t>
            </a:r>
          </a:p>
          <a:p>
            <a:r>
              <a:rPr lang="en-IN" sz="2400" dirty="0"/>
              <a:t>Zara                       18370</a:t>
            </a:r>
          </a:p>
          <a:p>
            <a:r>
              <a:rPr lang="en-IN" sz="2400" dirty="0"/>
              <a:t>HarperCollins        18353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D5207-E7B1-3BBE-C296-C6C6CFBD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86" y="2124145"/>
            <a:ext cx="4667734" cy="4620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A9A04-D7AF-A6F9-253C-6BBD6E88BB52}"/>
              </a:ext>
            </a:extLst>
          </p:cNvPr>
          <p:cNvSpPr txBox="1"/>
          <p:nvPr/>
        </p:nvSpPr>
        <p:spPr>
          <a:xfrm>
            <a:off x="424543" y="3886200"/>
            <a:ext cx="4033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Nike , Addidas and Puma are among the favourites of the people because of their great brand value ,strategic advertising and positive customer feedback</a:t>
            </a:r>
          </a:p>
          <a:p>
            <a:endParaRPr lang="en-IN" sz="2000" dirty="0"/>
          </a:p>
          <a:p>
            <a:r>
              <a:rPr lang="en-IN" sz="2000" dirty="0"/>
              <a:t>These brands have high customer retention rates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416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F615-9299-106B-70D0-6CFEC866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F3C-63D4-1ECB-E2DB-3C0803D4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4" y="92598"/>
            <a:ext cx="6882391" cy="1149774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Segment summary and scatter plot</a:t>
            </a:r>
            <a:br>
              <a:rPr lang="en-IN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C0325-5FF2-BF34-CE19-3121A8FD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2A4EF-9FF3-196F-A131-A5DDC36030AF}"/>
              </a:ext>
            </a:extLst>
          </p:cNvPr>
          <p:cNvSpPr txBox="1"/>
          <p:nvPr/>
        </p:nvSpPr>
        <p:spPr>
          <a:xfrm>
            <a:off x="261256" y="1436914"/>
            <a:ext cx="10107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Segment  </a:t>
            </a:r>
            <a:r>
              <a:rPr lang="en-US" sz="2000" dirty="0" err="1"/>
              <a:t>Recency_mean</a:t>
            </a:r>
            <a:r>
              <a:rPr lang="en-US" sz="2000" dirty="0"/>
              <a:t>   </a:t>
            </a:r>
            <a:r>
              <a:rPr lang="en-US" sz="2000" dirty="0" err="1"/>
              <a:t>Frequency_mean</a:t>
            </a:r>
            <a:r>
              <a:rPr lang="en-US" sz="2000" dirty="0"/>
              <a:t>   </a:t>
            </a:r>
            <a:r>
              <a:rPr lang="en-US" sz="2000" dirty="0" err="1"/>
              <a:t>Monetary_mean</a:t>
            </a:r>
            <a:r>
              <a:rPr lang="en-US" sz="2000" dirty="0"/>
              <a:t>   </a:t>
            </a:r>
            <a:r>
              <a:rPr lang="en-US" sz="2000" dirty="0" err="1"/>
              <a:t>CustomerCount</a:t>
            </a:r>
            <a:endParaRPr lang="en-US" sz="2000" dirty="0"/>
          </a:p>
          <a:p>
            <a:r>
              <a:rPr lang="en-US" sz="2000" dirty="0"/>
              <a:t>       1            81.593881            4.773213           1253.236892          43768</a:t>
            </a:r>
          </a:p>
          <a:p>
            <a:r>
              <a:rPr lang="en-US" sz="2000" dirty="0"/>
              <a:t>       0            205.724778           2.150216           512.567669            42998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87D4E-E84C-611F-8368-5321A055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2452577"/>
            <a:ext cx="7826829" cy="4405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AF336F-787D-9C02-EA7B-6BCB42B22D23}"/>
              </a:ext>
            </a:extLst>
          </p:cNvPr>
          <p:cNvSpPr txBox="1"/>
          <p:nvPr/>
        </p:nvSpPr>
        <p:spPr>
          <a:xfrm>
            <a:off x="8109857" y="2623963"/>
            <a:ext cx="40821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High-Value Customers (Orange): Recent, frequent buyers → focus on loyalty programs &amp; retention.</a:t>
            </a:r>
          </a:p>
          <a:p>
            <a:endParaRPr lang="en-IN" sz="2400" dirty="0"/>
          </a:p>
          <a:p>
            <a:r>
              <a:rPr lang="en-IN" sz="2400" dirty="0"/>
              <a:t>Low-Value Customers (Blue): Infrequent, low spend → low ROI, use minimal marketing spend.</a:t>
            </a:r>
          </a:p>
        </p:txBody>
      </p:sp>
    </p:spTree>
    <p:extLst>
      <p:ext uri="{BB962C8B-B14F-4D97-AF65-F5344CB8AC3E}">
        <p14:creationId xmlns:p14="http://schemas.microsoft.com/office/powerpoint/2010/main" val="390342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9AA1-7A78-529B-BB2D-DCE91978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618A-84A2-2B49-B7DE-CF498090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5" y="92598"/>
            <a:ext cx="7764134" cy="1149774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Product performance &amp; rating vs sales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81FE-C6ED-BC69-A956-8A4E997F1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C91BC-4480-6B2D-64DE-FC3C60D51D9D}"/>
              </a:ext>
            </a:extLst>
          </p:cNvPr>
          <p:cNvSpPr txBox="1"/>
          <p:nvPr/>
        </p:nvSpPr>
        <p:spPr>
          <a:xfrm>
            <a:off x="138895" y="806628"/>
            <a:ext cx="595710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200" dirty="0"/>
              <a:t>Generally the ratings according to transaction count are approximately around 3.0-3.2.</a:t>
            </a:r>
          </a:p>
          <a:p>
            <a:endParaRPr lang="en-IN" sz="2200" dirty="0"/>
          </a:p>
          <a:p>
            <a:r>
              <a:rPr lang="en-IN" sz="2200" dirty="0"/>
              <a:t>Also we can see that the products having high rating are highly reordered and hence the transaction count. </a:t>
            </a:r>
          </a:p>
          <a:p>
            <a:endParaRPr lang="en-IN" sz="2200" dirty="0"/>
          </a:p>
          <a:p>
            <a:r>
              <a:rPr lang="en-IN" sz="2200" dirty="0"/>
              <a:t>Focus on top performers → invest in highly-rated, high-performance products for growth; review or phase out weak ones.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83A6A5-1B09-E398-3405-D1A55BB67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8090"/>
              </p:ext>
            </p:extLst>
          </p:nvPr>
        </p:nvGraphicFramePr>
        <p:xfrm>
          <a:off x="215958" y="4284503"/>
          <a:ext cx="4355902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517">
                  <a:extLst>
                    <a:ext uri="{9D8B030D-6E8A-4147-A177-3AD203B41FA5}">
                      <a16:colId xmlns:a16="http://schemas.microsoft.com/office/drawing/2014/main" val="1119923545"/>
                    </a:ext>
                  </a:extLst>
                </a:gridCol>
                <a:gridCol w="2374385">
                  <a:extLst>
                    <a:ext uri="{9D8B030D-6E8A-4147-A177-3AD203B41FA5}">
                      <a16:colId xmlns:a16="http://schemas.microsoft.com/office/drawing/2014/main" val="3274487957"/>
                    </a:ext>
                  </a:extLst>
                </a:gridCol>
              </a:tblGrid>
              <a:tr h="263142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dirty="0" err="1">
                          <a:effectLst/>
                        </a:rPr>
                        <a:t>Product_Category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dirty="0">
                          <a:effectLst/>
                        </a:rPr>
                        <a:t>Average Rating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571271535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3.268857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70125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r>
                        <a:rPr lang="en-IN" dirty="0"/>
                        <a:t>Grocery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3.181739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81394"/>
                  </a:ext>
                </a:extLst>
              </a:tr>
              <a:tr h="354045">
                <a:tc>
                  <a:txBody>
                    <a:bodyPr/>
                    <a:lstStyle/>
                    <a:p>
                      <a:r>
                        <a:rPr lang="en-IN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3.104266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31805"/>
                  </a:ext>
                </a:extLst>
              </a:tr>
              <a:tr h="653167">
                <a:tc>
                  <a:txBody>
                    <a:bodyPr/>
                    <a:lstStyle/>
                    <a:p>
                      <a:r>
                        <a:rPr lang="en-IN" dirty="0"/>
                        <a:t>Books</a:t>
                      </a:r>
                    </a:p>
                    <a:p>
                      <a:r>
                        <a:rPr lang="en-IN" dirty="0"/>
                        <a:t>Home Décor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3.112428</a:t>
                      </a:r>
                    </a:p>
                    <a:p>
                      <a:r>
                        <a:rPr lang="en-IN" dirty="0"/>
                        <a:t>3.109600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29164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17F881A-B32B-C95C-5B46-23EFC7FD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3683"/>
            <a:ext cx="5769875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7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FADD-C11B-ACB5-41EF-D43F724B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ACB-E6C2-122D-78E2-B5EE6E97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5" y="92598"/>
            <a:ext cx="7764134" cy="1149774"/>
          </a:xfrm>
        </p:spPr>
        <p:txBody>
          <a:bodyPr>
            <a:normAutofit/>
          </a:bodyPr>
          <a:lstStyle/>
          <a:p>
            <a:r>
              <a:rPr lang="en-US" dirty="0"/>
              <a:t>Shipping vs order status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0246-E54C-3E31-FE64-78EB52261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6E8F-2BCA-BCA8-CBFD-6D63BA75D0C9}"/>
              </a:ext>
            </a:extLst>
          </p:cNvPr>
          <p:cNvSpPr txBox="1"/>
          <p:nvPr/>
        </p:nvSpPr>
        <p:spPr>
          <a:xfrm>
            <a:off x="138895" y="1934876"/>
            <a:ext cx="5957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endParaRPr lang="en-IN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1CF5E-D86E-8691-C90F-5DFC31543198}"/>
              </a:ext>
            </a:extLst>
          </p:cNvPr>
          <p:cNvSpPr txBox="1"/>
          <p:nvPr/>
        </p:nvSpPr>
        <p:spPr>
          <a:xfrm>
            <a:off x="138896" y="1436914"/>
            <a:ext cx="5135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Express Shipping: Highest share of On-Time deliveries → best for urgent/high-value orders.</a:t>
            </a:r>
          </a:p>
          <a:p>
            <a:endParaRPr lang="en-US" sz="2000" dirty="0"/>
          </a:p>
          <a:p>
            <a:r>
              <a:rPr lang="en-US" sz="2000" dirty="0"/>
              <a:t>Standard Shipping: Balanced performance but slightly higher Pending/Processing rates → monitor delays.</a:t>
            </a:r>
            <a:endParaRPr lang="en-IN" sz="2000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2EF5D24-7582-D32A-6CC2-C2DF8239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64637"/>
              </p:ext>
            </p:extLst>
          </p:nvPr>
        </p:nvGraphicFramePr>
        <p:xfrm>
          <a:off x="138895" y="4096673"/>
          <a:ext cx="10363493" cy="2173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6001">
                  <a:extLst>
                    <a:ext uri="{9D8B030D-6E8A-4147-A177-3AD203B41FA5}">
                      <a16:colId xmlns:a16="http://schemas.microsoft.com/office/drawing/2014/main" val="3386340629"/>
                    </a:ext>
                  </a:extLst>
                </a:gridCol>
                <a:gridCol w="2081873">
                  <a:extLst>
                    <a:ext uri="{9D8B030D-6E8A-4147-A177-3AD203B41FA5}">
                      <a16:colId xmlns:a16="http://schemas.microsoft.com/office/drawing/2014/main" val="2709970080"/>
                    </a:ext>
                  </a:extLst>
                </a:gridCol>
                <a:gridCol w="2081873">
                  <a:extLst>
                    <a:ext uri="{9D8B030D-6E8A-4147-A177-3AD203B41FA5}">
                      <a16:colId xmlns:a16="http://schemas.microsoft.com/office/drawing/2014/main" val="1388222614"/>
                    </a:ext>
                  </a:extLst>
                </a:gridCol>
                <a:gridCol w="2081873">
                  <a:extLst>
                    <a:ext uri="{9D8B030D-6E8A-4147-A177-3AD203B41FA5}">
                      <a16:colId xmlns:a16="http://schemas.microsoft.com/office/drawing/2014/main" val="617909127"/>
                    </a:ext>
                  </a:extLst>
                </a:gridCol>
                <a:gridCol w="2081873">
                  <a:extLst>
                    <a:ext uri="{9D8B030D-6E8A-4147-A177-3AD203B41FA5}">
                      <a16:colId xmlns:a16="http://schemas.microsoft.com/office/drawing/2014/main" val="2353804668"/>
                    </a:ext>
                  </a:extLst>
                </a:gridCol>
              </a:tblGrid>
              <a:tr h="4752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8746"/>
                  </a:ext>
                </a:extLst>
              </a:tr>
              <a:tr h="47525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0.431973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0.163667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0.189949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0.214412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88873"/>
                  </a:ext>
                </a:extLst>
              </a:tr>
              <a:tr h="475257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Same_Day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0.443747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0.159308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64757"/>
                  </a:ext>
                </a:extLst>
              </a:tr>
              <a:tr h="747798">
                <a:tc>
                  <a:txBody>
                    <a:bodyPr/>
                    <a:lstStyle/>
                    <a:p>
                      <a:r>
                        <a:rPr lang="en-IN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0.420158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0.165300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0.193274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0.221269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10263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EF44EFA4-B3D3-DAF3-77BD-D26D4737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93" y="560213"/>
            <a:ext cx="6797107" cy="34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87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208</TotalTime>
  <Words>861</Words>
  <Application>Microsoft Office PowerPoint</Application>
  <PresentationFormat>Widescreen</PresentationFormat>
  <Paragraphs>199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Bell MT</vt:lpstr>
      <vt:lpstr>Calibri</vt:lpstr>
      <vt:lpstr>Tenorite</vt:lpstr>
      <vt:lpstr>Custom</vt:lpstr>
      <vt:lpstr>Retail Data Analysis &amp; Customer Segmentation</vt:lpstr>
      <vt:lpstr>Agenda</vt:lpstr>
      <vt:lpstr>overview</vt:lpstr>
      <vt:lpstr>Analysis  and Observations</vt:lpstr>
      <vt:lpstr>Dataset analysis</vt:lpstr>
      <vt:lpstr>PowerPoint Presentation</vt:lpstr>
      <vt:lpstr>Segment summary and scatter plot </vt:lpstr>
      <vt:lpstr>Product performance &amp; rating vs sales </vt:lpstr>
      <vt:lpstr>Shipping vs order status </vt:lpstr>
      <vt:lpstr>Payment methods and stats </vt:lpstr>
      <vt:lpstr>Problems </vt:lpstr>
      <vt:lpstr>Let us try to understand the main problems faced by the consumers using some examples:</vt:lpstr>
      <vt:lpstr>Recommendations </vt:lpstr>
      <vt:lpstr>conclusion</vt:lpstr>
      <vt:lpstr>Contd…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Data Analysis &amp; Customer Segmentation</dc:title>
  <dc:creator>Tanvir .</dc:creator>
  <cp:lastModifiedBy>Tanvir .</cp:lastModifiedBy>
  <cp:revision>6</cp:revision>
  <dcterms:created xsi:type="dcterms:W3CDTF">2025-09-14T06:50:39Z</dcterms:created>
  <dcterms:modified xsi:type="dcterms:W3CDTF">2025-09-14T15:10:51Z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