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74" r:id="rId7"/>
    <p:sldId id="275" r:id="rId8"/>
    <p:sldId id="276" r:id="rId9"/>
    <p:sldId id="260" r:id="rId10"/>
    <p:sldId id="261" r:id="rId11"/>
    <p:sldId id="263" r:id="rId12"/>
    <p:sldId id="277" r:id="rId13"/>
    <p:sldId id="264" r:id="rId14"/>
    <p:sldId id="278" r:id="rId15"/>
    <p:sldId id="281" r:id="rId16"/>
    <p:sldId id="282" r:id="rId17"/>
    <p:sldId id="279" r:id="rId18"/>
    <p:sldId id="262" r:id="rId19"/>
    <p:sldId id="284" r:id="rId20"/>
    <p:sldId id="285" r:id="rId21"/>
    <p:sldId id="286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DEAA0-EA39-4EA3-8CFA-636D1BA210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4C34AF3-7711-437F-B11E-CAC5DC2C8C2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Credit card fraud detection is critical in financial systems.</a:t>
          </a:r>
        </a:p>
      </dgm:t>
    </dgm:pt>
    <dgm:pt modelId="{59A7BCD8-658C-46A2-8919-58274EF02EFF}" type="parTrans" cxnId="{5EBE2230-136F-4C62-B88E-35895D0E6DFF}">
      <dgm:prSet/>
      <dgm:spPr/>
      <dgm:t>
        <a:bodyPr/>
        <a:lstStyle/>
        <a:p>
          <a:endParaRPr lang="en-US"/>
        </a:p>
      </dgm:t>
    </dgm:pt>
    <dgm:pt modelId="{B09BA066-DC8B-42C6-8799-CC734C29DFAA}" type="sibTrans" cxnId="{5EBE2230-136F-4C62-B88E-35895D0E6DFF}">
      <dgm:prSet/>
      <dgm:spPr/>
      <dgm:t>
        <a:bodyPr/>
        <a:lstStyle/>
        <a:p>
          <a:endParaRPr lang="en-US"/>
        </a:p>
      </dgm:t>
    </dgm:pt>
    <dgm:pt modelId="{803A8B80-E984-4113-8910-FE59672416F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</a:t>
          </a:r>
          <a:r>
            <a:rPr lang="en-US" dirty="0"/>
            <a:t> dataset is highly imbalanced.</a:t>
          </a:r>
        </a:p>
      </dgm:t>
    </dgm:pt>
    <dgm:pt modelId="{91D5B090-9245-44FC-A7CB-634B8E63A488}" type="parTrans" cxnId="{DFAF4FFA-7857-4A4A-B280-A2EC09291DE8}">
      <dgm:prSet/>
      <dgm:spPr/>
      <dgm:t>
        <a:bodyPr/>
        <a:lstStyle/>
        <a:p>
          <a:endParaRPr lang="en-US"/>
        </a:p>
      </dgm:t>
    </dgm:pt>
    <dgm:pt modelId="{A1F7F847-12A8-4DC1-ADFE-4572922C3B1F}" type="sibTrans" cxnId="{DFAF4FFA-7857-4A4A-B280-A2EC09291DE8}">
      <dgm:prSet/>
      <dgm:spPr/>
      <dgm:t>
        <a:bodyPr/>
        <a:lstStyle/>
        <a:p>
          <a:endParaRPr lang="en-US"/>
        </a:p>
      </dgm:t>
    </dgm:pt>
    <dgm:pt modelId="{7DB7B6BD-D3FA-424B-8C03-A875B73737E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Goal: Accurately detect fraud while minimizing false positives.</a:t>
          </a:r>
        </a:p>
      </dgm:t>
    </dgm:pt>
    <dgm:pt modelId="{73D31597-11D1-4479-8F35-503E1D63040B}" type="parTrans" cxnId="{521F1F6B-570F-4D89-B992-DC341FAEAA2B}">
      <dgm:prSet/>
      <dgm:spPr/>
      <dgm:t>
        <a:bodyPr/>
        <a:lstStyle/>
        <a:p>
          <a:endParaRPr lang="en-US"/>
        </a:p>
      </dgm:t>
    </dgm:pt>
    <dgm:pt modelId="{A9A7996A-E9E3-4AD8-9388-718C5EDA549A}" type="sibTrans" cxnId="{521F1F6B-570F-4D89-B992-DC341FAEAA2B}">
      <dgm:prSet/>
      <dgm:spPr/>
      <dgm:t>
        <a:bodyPr/>
        <a:lstStyle/>
        <a:p>
          <a:endParaRPr lang="en-US"/>
        </a:p>
      </dgm:t>
    </dgm:pt>
    <dgm:pt modelId="{EA6BF68F-0170-4FA7-84D6-078D6D9A5896}" type="pres">
      <dgm:prSet presAssocID="{B6DDEAA0-EA39-4EA3-8CFA-636D1BA21056}" presName="root" presStyleCnt="0">
        <dgm:presLayoutVars>
          <dgm:dir/>
          <dgm:resizeHandles val="exact"/>
        </dgm:presLayoutVars>
      </dgm:prSet>
      <dgm:spPr/>
    </dgm:pt>
    <dgm:pt modelId="{F183CC51-A463-4A13-809E-126187501364}" type="pres">
      <dgm:prSet presAssocID="{74C34AF3-7711-437F-B11E-CAC5DC2C8C2A}" presName="compNode" presStyleCnt="0"/>
      <dgm:spPr/>
    </dgm:pt>
    <dgm:pt modelId="{6A0F300C-4CB8-46A5-B9D7-045B763C3EA3}" type="pres">
      <dgm:prSet presAssocID="{74C34AF3-7711-437F-B11E-CAC5DC2C8C2A}" presName="bgRect" presStyleLbl="bgShp" presStyleIdx="0" presStyleCnt="3"/>
      <dgm:spPr/>
    </dgm:pt>
    <dgm:pt modelId="{5101228D-52B8-4096-BC9D-A8C4D0E55399}" type="pres">
      <dgm:prSet presAssocID="{74C34AF3-7711-437F-B11E-CAC5DC2C8C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19AE395F-63D0-4E7D-B8CA-5BBB0F4E3C96}" type="pres">
      <dgm:prSet presAssocID="{74C34AF3-7711-437F-B11E-CAC5DC2C8C2A}" presName="spaceRect" presStyleCnt="0"/>
      <dgm:spPr/>
    </dgm:pt>
    <dgm:pt modelId="{F2EF00C5-9DF1-49D0-BAD1-FEAB4C95E9EC}" type="pres">
      <dgm:prSet presAssocID="{74C34AF3-7711-437F-B11E-CAC5DC2C8C2A}" presName="parTx" presStyleLbl="revTx" presStyleIdx="0" presStyleCnt="3">
        <dgm:presLayoutVars>
          <dgm:chMax val="0"/>
          <dgm:chPref val="0"/>
        </dgm:presLayoutVars>
      </dgm:prSet>
      <dgm:spPr/>
    </dgm:pt>
    <dgm:pt modelId="{751FF85A-5DFA-4483-ACCD-3C46CE259D60}" type="pres">
      <dgm:prSet presAssocID="{B09BA066-DC8B-42C6-8799-CC734C29DFAA}" presName="sibTrans" presStyleCnt="0"/>
      <dgm:spPr/>
    </dgm:pt>
    <dgm:pt modelId="{D281F63D-465E-4F93-9322-6252654EB1C2}" type="pres">
      <dgm:prSet presAssocID="{803A8B80-E984-4113-8910-FE59672416F3}" presName="compNode" presStyleCnt="0"/>
      <dgm:spPr/>
    </dgm:pt>
    <dgm:pt modelId="{0DE33180-C838-4E6F-9941-041C11F1EA9B}" type="pres">
      <dgm:prSet presAssocID="{803A8B80-E984-4113-8910-FE59672416F3}" presName="bgRect" presStyleLbl="bgShp" presStyleIdx="1" presStyleCnt="3"/>
      <dgm:spPr/>
    </dgm:pt>
    <dgm:pt modelId="{A5F77C4B-78B0-4BA8-9B41-33BEA0E19008}" type="pres">
      <dgm:prSet presAssocID="{803A8B80-E984-4113-8910-FE59672416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118131-2F00-4AF6-B528-CB9AF5B2A030}" type="pres">
      <dgm:prSet presAssocID="{803A8B80-E984-4113-8910-FE59672416F3}" presName="spaceRect" presStyleCnt="0"/>
      <dgm:spPr/>
    </dgm:pt>
    <dgm:pt modelId="{2A99B84D-AA49-4F33-8AB0-57931A66D885}" type="pres">
      <dgm:prSet presAssocID="{803A8B80-E984-4113-8910-FE59672416F3}" presName="parTx" presStyleLbl="revTx" presStyleIdx="1" presStyleCnt="3">
        <dgm:presLayoutVars>
          <dgm:chMax val="0"/>
          <dgm:chPref val="0"/>
        </dgm:presLayoutVars>
      </dgm:prSet>
      <dgm:spPr/>
    </dgm:pt>
    <dgm:pt modelId="{0A092803-3AC8-450A-A929-D84D65A4DC76}" type="pres">
      <dgm:prSet presAssocID="{A1F7F847-12A8-4DC1-ADFE-4572922C3B1F}" presName="sibTrans" presStyleCnt="0"/>
      <dgm:spPr/>
    </dgm:pt>
    <dgm:pt modelId="{F423E7C7-604A-46BF-BC02-46340BAC94F3}" type="pres">
      <dgm:prSet presAssocID="{7DB7B6BD-D3FA-424B-8C03-A875B73737EA}" presName="compNode" presStyleCnt="0"/>
      <dgm:spPr/>
    </dgm:pt>
    <dgm:pt modelId="{5E2BDBC3-7D3D-4238-B883-145E9BC3B0C2}" type="pres">
      <dgm:prSet presAssocID="{7DB7B6BD-D3FA-424B-8C03-A875B73737EA}" presName="bgRect" presStyleLbl="bgShp" presStyleIdx="2" presStyleCnt="3"/>
      <dgm:spPr/>
    </dgm:pt>
    <dgm:pt modelId="{418BBA06-2495-47AE-BE48-70EF09BECE7F}" type="pres">
      <dgm:prSet presAssocID="{7DB7B6BD-D3FA-424B-8C03-A875B73737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B60D062-99D9-4ED1-9143-F160452DEC96}" type="pres">
      <dgm:prSet presAssocID="{7DB7B6BD-D3FA-424B-8C03-A875B73737EA}" presName="spaceRect" presStyleCnt="0"/>
      <dgm:spPr/>
    </dgm:pt>
    <dgm:pt modelId="{CD23B9A0-DF23-445A-B6B1-9E4B90898700}" type="pres">
      <dgm:prSet presAssocID="{7DB7B6BD-D3FA-424B-8C03-A875B73737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AE2805-2504-433B-9F3F-47D1F604578C}" type="presOf" srcId="{803A8B80-E984-4113-8910-FE59672416F3}" destId="{2A99B84D-AA49-4F33-8AB0-57931A66D885}" srcOrd="0" destOrd="0" presId="urn:microsoft.com/office/officeart/2018/2/layout/IconVerticalSolidList"/>
    <dgm:cxn modelId="{39F68D11-8B10-48C7-9502-0DAB3C2B2CE5}" type="presOf" srcId="{74C34AF3-7711-437F-B11E-CAC5DC2C8C2A}" destId="{F2EF00C5-9DF1-49D0-BAD1-FEAB4C95E9EC}" srcOrd="0" destOrd="0" presId="urn:microsoft.com/office/officeart/2018/2/layout/IconVerticalSolidList"/>
    <dgm:cxn modelId="{5EBE2230-136F-4C62-B88E-35895D0E6DFF}" srcId="{B6DDEAA0-EA39-4EA3-8CFA-636D1BA21056}" destId="{74C34AF3-7711-437F-B11E-CAC5DC2C8C2A}" srcOrd="0" destOrd="0" parTransId="{59A7BCD8-658C-46A2-8919-58274EF02EFF}" sibTransId="{B09BA066-DC8B-42C6-8799-CC734C29DFAA}"/>
    <dgm:cxn modelId="{3C3DE863-980D-4525-9764-450FA2D10607}" type="presOf" srcId="{B6DDEAA0-EA39-4EA3-8CFA-636D1BA21056}" destId="{EA6BF68F-0170-4FA7-84D6-078D6D9A5896}" srcOrd="0" destOrd="0" presId="urn:microsoft.com/office/officeart/2018/2/layout/IconVerticalSolidList"/>
    <dgm:cxn modelId="{521F1F6B-570F-4D89-B992-DC341FAEAA2B}" srcId="{B6DDEAA0-EA39-4EA3-8CFA-636D1BA21056}" destId="{7DB7B6BD-D3FA-424B-8C03-A875B73737EA}" srcOrd="2" destOrd="0" parTransId="{73D31597-11D1-4479-8F35-503E1D63040B}" sibTransId="{A9A7996A-E9E3-4AD8-9388-718C5EDA549A}"/>
    <dgm:cxn modelId="{9A18825A-A19E-447D-BA07-D8EE991D4C5D}" type="presOf" srcId="{7DB7B6BD-D3FA-424B-8C03-A875B73737EA}" destId="{CD23B9A0-DF23-445A-B6B1-9E4B90898700}" srcOrd="0" destOrd="0" presId="urn:microsoft.com/office/officeart/2018/2/layout/IconVerticalSolidList"/>
    <dgm:cxn modelId="{DFAF4FFA-7857-4A4A-B280-A2EC09291DE8}" srcId="{B6DDEAA0-EA39-4EA3-8CFA-636D1BA21056}" destId="{803A8B80-E984-4113-8910-FE59672416F3}" srcOrd="1" destOrd="0" parTransId="{91D5B090-9245-44FC-A7CB-634B8E63A488}" sibTransId="{A1F7F847-12A8-4DC1-ADFE-4572922C3B1F}"/>
    <dgm:cxn modelId="{651732D1-F91C-4D26-B590-AB674F146301}" type="presParOf" srcId="{EA6BF68F-0170-4FA7-84D6-078D6D9A5896}" destId="{F183CC51-A463-4A13-809E-126187501364}" srcOrd="0" destOrd="0" presId="urn:microsoft.com/office/officeart/2018/2/layout/IconVerticalSolidList"/>
    <dgm:cxn modelId="{A3793395-F0C6-4F60-833B-7C81B3ECBA2E}" type="presParOf" srcId="{F183CC51-A463-4A13-809E-126187501364}" destId="{6A0F300C-4CB8-46A5-B9D7-045B763C3EA3}" srcOrd="0" destOrd="0" presId="urn:microsoft.com/office/officeart/2018/2/layout/IconVerticalSolidList"/>
    <dgm:cxn modelId="{C99EFA27-59D1-45C3-BDE5-743E2C134A15}" type="presParOf" srcId="{F183CC51-A463-4A13-809E-126187501364}" destId="{5101228D-52B8-4096-BC9D-A8C4D0E55399}" srcOrd="1" destOrd="0" presId="urn:microsoft.com/office/officeart/2018/2/layout/IconVerticalSolidList"/>
    <dgm:cxn modelId="{24A9007C-7E51-447C-B185-D5C0CF994001}" type="presParOf" srcId="{F183CC51-A463-4A13-809E-126187501364}" destId="{19AE395F-63D0-4E7D-B8CA-5BBB0F4E3C96}" srcOrd="2" destOrd="0" presId="urn:microsoft.com/office/officeart/2018/2/layout/IconVerticalSolidList"/>
    <dgm:cxn modelId="{A5BF74E3-B15C-499B-B044-3F792B35F5DB}" type="presParOf" srcId="{F183CC51-A463-4A13-809E-126187501364}" destId="{F2EF00C5-9DF1-49D0-BAD1-FEAB4C95E9EC}" srcOrd="3" destOrd="0" presId="urn:microsoft.com/office/officeart/2018/2/layout/IconVerticalSolidList"/>
    <dgm:cxn modelId="{2F68D670-8677-47FE-972E-5AB743FEA83B}" type="presParOf" srcId="{EA6BF68F-0170-4FA7-84D6-078D6D9A5896}" destId="{751FF85A-5DFA-4483-ACCD-3C46CE259D60}" srcOrd="1" destOrd="0" presId="urn:microsoft.com/office/officeart/2018/2/layout/IconVerticalSolidList"/>
    <dgm:cxn modelId="{3DC48453-B74F-4275-936A-99198F99D40D}" type="presParOf" srcId="{EA6BF68F-0170-4FA7-84D6-078D6D9A5896}" destId="{D281F63D-465E-4F93-9322-6252654EB1C2}" srcOrd="2" destOrd="0" presId="urn:microsoft.com/office/officeart/2018/2/layout/IconVerticalSolidList"/>
    <dgm:cxn modelId="{78990E4E-0DF2-40A8-8FB2-AF702CC13BD0}" type="presParOf" srcId="{D281F63D-465E-4F93-9322-6252654EB1C2}" destId="{0DE33180-C838-4E6F-9941-041C11F1EA9B}" srcOrd="0" destOrd="0" presId="urn:microsoft.com/office/officeart/2018/2/layout/IconVerticalSolidList"/>
    <dgm:cxn modelId="{F11EBC6F-FEAE-4AC2-B41A-C2173563896D}" type="presParOf" srcId="{D281F63D-465E-4F93-9322-6252654EB1C2}" destId="{A5F77C4B-78B0-4BA8-9B41-33BEA0E19008}" srcOrd="1" destOrd="0" presId="urn:microsoft.com/office/officeart/2018/2/layout/IconVerticalSolidList"/>
    <dgm:cxn modelId="{60158EA2-FF31-4866-B81D-5B679B871E24}" type="presParOf" srcId="{D281F63D-465E-4F93-9322-6252654EB1C2}" destId="{E9118131-2F00-4AF6-B528-CB9AF5B2A030}" srcOrd="2" destOrd="0" presId="urn:microsoft.com/office/officeart/2018/2/layout/IconVerticalSolidList"/>
    <dgm:cxn modelId="{B287E6AC-FFBE-4CE3-B9E3-D2CA6AC29846}" type="presParOf" srcId="{D281F63D-465E-4F93-9322-6252654EB1C2}" destId="{2A99B84D-AA49-4F33-8AB0-57931A66D885}" srcOrd="3" destOrd="0" presId="urn:microsoft.com/office/officeart/2018/2/layout/IconVerticalSolidList"/>
    <dgm:cxn modelId="{9D2FA02C-0524-446F-BC18-59E415D65E95}" type="presParOf" srcId="{EA6BF68F-0170-4FA7-84D6-078D6D9A5896}" destId="{0A092803-3AC8-450A-A929-D84D65A4DC76}" srcOrd="3" destOrd="0" presId="urn:microsoft.com/office/officeart/2018/2/layout/IconVerticalSolidList"/>
    <dgm:cxn modelId="{CAA0104B-AB5F-4F82-86FD-A56AE5811354}" type="presParOf" srcId="{EA6BF68F-0170-4FA7-84D6-078D6D9A5896}" destId="{F423E7C7-604A-46BF-BC02-46340BAC94F3}" srcOrd="4" destOrd="0" presId="urn:microsoft.com/office/officeart/2018/2/layout/IconVerticalSolidList"/>
    <dgm:cxn modelId="{DC683EFC-DA57-43D4-9C23-3BA2D1646415}" type="presParOf" srcId="{F423E7C7-604A-46BF-BC02-46340BAC94F3}" destId="{5E2BDBC3-7D3D-4238-B883-145E9BC3B0C2}" srcOrd="0" destOrd="0" presId="urn:microsoft.com/office/officeart/2018/2/layout/IconVerticalSolidList"/>
    <dgm:cxn modelId="{B8781185-2AEB-4DB3-AE41-226F7181BD16}" type="presParOf" srcId="{F423E7C7-604A-46BF-BC02-46340BAC94F3}" destId="{418BBA06-2495-47AE-BE48-70EF09BECE7F}" srcOrd="1" destOrd="0" presId="urn:microsoft.com/office/officeart/2018/2/layout/IconVerticalSolidList"/>
    <dgm:cxn modelId="{AC23375F-8F8E-4288-AE6B-1C8C65CAC9C0}" type="presParOf" srcId="{F423E7C7-604A-46BF-BC02-46340BAC94F3}" destId="{CB60D062-99D9-4ED1-9143-F160452DEC96}" srcOrd="2" destOrd="0" presId="urn:microsoft.com/office/officeart/2018/2/layout/IconVerticalSolidList"/>
    <dgm:cxn modelId="{3870CEA3-2813-429A-BB70-D5F8C4593026}" type="presParOf" srcId="{F423E7C7-604A-46BF-BC02-46340BAC94F3}" destId="{CD23B9A0-DF23-445A-B6B1-9E4B908987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C52F2C-7EB4-4CA4-990B-BE2CD486300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A63E13-EA72-4B72-B2F9-978CE4AFB1A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3:1 gives higher fraud exposure (recall)</a:t>
          </a:r>
        </a:p>
      </dgm:t>
    </dgm:pt>
    <dgm:pt modelId="{EA509A58-EFB5-4097-BFF0-F600DBB6194D}" type="parTrans" cxnId="{00006DA7-FA8F-49FE-A83E-DC2638E65A82}">
      <dgm:prSet/>
      <dgm:spPr/>
      <dgm:t>
        <a:bodyPr/>
        <a:lstStyle/>
        <a:p>
          <a:endParaRPr lang="en-US"/>
        </a:p>
      </dgm:t>
    </dgm:pt>
    <dgm:pt modelId="{B8D55618-3D25-4EE9-B2BB-000500EA5046}" type="sibTrans" cxnId="{00006DA7-FA8F-49FE-A83E-DC2638E65A82}">
      <dgm:prSet/>
      <dgm:spPr/>
      <dgm:t>
        <a:bodyPr/>
        <a:lstStyle/>
        <a:p>
          <a:endParaRPr lang="en-US"/>
        </a:p>
      </dgm:t>
    </dgm:pt>
    <dgm:pt modelId="{6D0A0562-246A-413B-B056-B0899B89593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5:1 balances realism and precision</a:t>
          </a:r>
        </a:p>
      </dgm:t>
    </dgm:pt>
    <dgm:pt modelId="{5B0629C3-EA00-42DB-A000-D8CB2ADEDB7E}" type="parTrans" cxnId="{AAD57CA6-5327-4168-88E5-CD69DD461C1F}">
      <dgm:prSet/>
      <dgm:spPr/>
      <dgm:t>
        <a:bodyPr/>
        <a:lstStyle/>
        <a:p>
          <a:endParaRPr lang="en-US"/>
        </a:p>
      </dgm:t>
    </dgm:pt>
    <dgm:pt modelId="{B6400233-6781-415A-9F49-1420B8355E01}" type="sibTrans" cxnId="{AAD57CA6-5327-4168-88E5-CD69DD461C1F}">
      <dgm:prSet/>
      <dgm:spPr/>
      <dgm:t>
        <a:bodyPr/>
        <a:lstStyle/>
        <a:p>
          <a:endParaRPr lang="en-US"/>
        </a:p>
      </dgm:t>
    </dgm:pt>
    <dgm:pt modelId="{737FECB7-62ED-4B92-B238-67BD951D334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Result: better overall AUC and accuracy</a:t>
          </a:r>
        </a:p>
      </dgm:t>
    </dgm:pt>
    <dgm:pt modelId="{0155B8BA-C73B-4B0F-8344-7686E4220B85}" type="parTrans" cxnId="{50DC3219-A8E8-4B51-93AA-82436995DFD5}">
      <dgm:prSet/>
      <dgm:spPr/>
      <dgm:t>
        <a:bodyPr/>
        <a:lstStyle/>
        <a:p>
          <a:endParaRPr lang="en-US"/>
        </a:p>
      </dgm:t>
    </dgm:pt>
    <dgm:pt modelId="{F1C2C54D-BFAB-4C98-AD3D-980F22308BED}" type="sibTrans" cxnId="{50DC3219-A8E8-4B51-93AA-82436995DFD5}">
      <dgm:prSet/>
      <dgm:spPr/>
      <dgm:t>
        <a:bodyPr/>
        <a:lstStyle/>
        <a:p>
          <a:endParaRPr lang="en-US"/>
        </a:p>
      </dgm:t>
    </dgm:pt>
    <dgm:pt modelId="{7A34AEEB-D968-4100-B09C-3B6D1AAB331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Tradeoff: slight drop in fraud recall vs improved accuracy</a:t>
          </a:r>
        </a:p>
      </dgm:t>
    </dgm:pt>
    <dgm:pt modelId="{2442A95C-CCEF-4F67-9B61-C56487A7A018}" type="parTrans" cxnId="{F689937D-BB80-4A7A-9F60-7884FC488ECC}">
      <dgm:prSet/>
      <dgm:spPr/>
      <dgm:t>
        <a:bodyPr/>
        <a:lstStyle/>
        <a:p>
          <a:endParaRPr lang="en-US"/>
        </a:p>
      </dgm:t>
    </dgm:pt>
    <dgm:pt modelId="{25EB5A00-2A1C-4F3B-8107-9D867798755B}" type="sibTrans" cxnId="{F689937D-BB80-4A7A-9F60-7884FC488ECC}">
      <dgm:prSet/>
      <dgm:spPr/>
      <dgm:t>
        <a:bodyPr/>
        <a:lstStyle/>
        <a:p>
          <a:endParaRPr lang="en-US"/>
        </a:p>
      </dgm:t>
    </dgm:pt>
    <dgm:pt modelId="{0C9F335D-3439-4C5E-AB5D-4AF3A3C946C5}" type="pres">
      <dgm:prSet presAssocID="{1DC52F2C-7EB4-4CA4-990B-BE2CD4863002}" presName="diagram" presStyleCnt="0">
        <dgm:presLayoutVars>
          <dgm:dir/>
          <dgm:resizeHandles val="exact"/>
        </dgm:presLayoutVars>
      </dgm:prSet>
      <dgm:spPr/>
    </dgm:pt>
    <dgm:pt modelId="{6E7A6F7E-AB2F-4CFC-9D93-73C2C348DEBA}" type="pres">
      <dgm:prSet presAssocID="{C3A63E13-EA72-4B72-B2F9-978CE4AFB1AD}" presName="node" presStyleLbl="node1" presStyleIdx="0" presStyleCnt="4">
        <dgm:presLayoutVars>
          <dgm:bulletEnabled val="1"/>
        </dgm:presLayoutVars>
      </dgm:prSet>
      <dgm:spPr/>
    </dgm:pt>
    <dgm:pt modelId="{35FD0303-E80C-4B03-8197-709301140B27}" type="pres">
      <dgm:prSet presAssocID="{B8D55618-3D25-4EE9-B2BB-000500EA5046}" presName="sibTrans" presStyleCnt="0"/>
      <dgm:spPr/>
    </dgm:pt>
    <dgm:pt modelId="{5D67CA34-2D46-412B-AE1E-F8116E75B414}" type="pres">
      <dgm:prSet presAssocID="{6D0A0562-246A-413B-B056-B0899B895930}" presName="node" presStyleLbl="node1" presStyleIdx="1" presStyleCnt="4">
        <dgm:presLayoutVars>
          <dgm:bulletEnabled val="1"/>
        </dgm:presLayoutVars>
      </dgm:prSet>
      <dgm:spPr/>
    </dgm:pt>
    <dgm:pt modelId="{69068281-91D2-4518-BBCA-96ECA10765E3}" type="pres">
      <dgm:prSet presAssocID="{B6400233-6781-415A-9F49-1420B8355E01}" presName="sibTrans" presStyleCnt="0"/>
      <dgm:spPr/>
    </dgm:pt>
    <dgm:pt modelId="{F80436FD-C168-49B8-953D-37A8A53056A8}" type="pres">
      <dgm:prSet presAssocID="{737FECB7-62ED-4B92-B238-67BD951D3343}" presName="node" presStyleLbl="node1" presStyleIdx="2" presStyleCnt="4">
        <dgm:presLayoutVars>
          <dgm:bulletEnabled val="1"/>
        </dgm:presLayoutVars>
      </dgm:prSet>
      <dgm:spPr/>
    </dgm:pt>
    <dgm:pt modelId="{55BD6A1D-19A0-4BE4-A4ED-17CD3383FEAD}" type="pres">
      <dgm:prSet presAssocID="{F1C2C54D-BFAB-4C98-AD3D-980F22308BED}" presName="sibTrans" presStyleCnt="0"/>
      <dgm:spPr/>
    </dgm:pt>
    <dgm:pt modelId="{8F48CDF6-4729-44ED-AE89-5B0B1538D6C4}" type="pres">
      <dgm:prSet presAssocID="{7A34AEEB-D968-4100-B09C-3B6D1AAB3312}" presName="node" presStyleLbl="node1" presStyleIdx="3" presStyleCnt="4">
        <dgm:presLayoutVars>
          <dgm:bulletEnabled val="1"/>
        </dgm:presLayoutVars>
      </dgm:prSet>
      <dgm:spPr/>
    </dgm:pt>
  </dgm:ptLst>
  <dgm:cxnLst>
    <dgm:cxn modelId="{50DC3219-A8E8-4B51-93AA-82436995DFD5}" srcId="{1DC52F2C-7EB4-4CA4-990B-BE2CD4863002}" destId="{737FECB7-62ED-4B92-B238-67BD951D3343}" srcOrd="2" destOrd="0" parTransId="{0155B8BA-C73B-4B0F-8344-7686E4220B85}" sibTransId="{F1C2C54D-BFAB-4C98-AD3D-980F22308BED}"/>
    <dgm:cxn modelId="{F689937D-BB80-4A7A-9F60-7884FC488ECC}" srcId="{1DC52F2C-7EB4-4CA4-990B-BE2CD4863002}" destId="{7A34AEEB-D968-4100-B09C-3B6D1AAB3312}" srcOrd="3" destOrd="0" parTransId="{2442A95C-CCEF-4F67-9B61-C56487A7A018}" sibTransId="{25EB5A00-2A1C-4F3B-8107-9D867798755B}"/>
    <dgm:cxn modelId="{3C90E482-A3A8-4846-9203-44F8A5E7373A}" type="presOf" srcId="{C3A63E13-EA72-4B72-B2F9-978CE4AFB1AD}" destId="{6E7A6F7E-AB2F-4CFC-9D93-73C2C348DEBA}" srcOrd="0" destOrd="0" presId="urn:microsoft.com/office/officeart/2005/8/layout/default"/>
    <dgm:cxn modelId="{AAD57CA6-5327-4168-88E5-CD69DD461C1F}" srcId="{1DC52F2C-7EB4-4CA4-990B-BE2CD4863002}" destId="{6D0A0562-246A-413B-B056-B0899B895930}" srcOrd="1" destOrd="0" parTransId="{5B0629C3-EA00-42DB-A000-D8CB2ADEDB7E}" sibTransId="{B6400233-6781-415A-9F49-1420B8355E01}"/>
    <dgm:cxn modelId="{00006DA7-FA8F-49FE-A83E-DC2638E65A82}" srcId="{1DC52F2C-7EB4-4CA4-990B-BE2CD4863002}" destId="{C3A63E13-EA72-4B72-B2F9-978CE4AFB1AD}" srcOrd="0" destOrd="0" parTransId="{EA509A58-EFB5-4097-BFF0-F600DBB6194D}" sibTransId="{B8D55618-3D25-4EE9-B2BB-000500EA5046}"/>
    <dgm:cxn modelId="{ECBCC7A8-A70F-4434-A111-CD390939749E}" type="presOf" srcId="{7A34AEEB-D968-4100-B09C-3B6D1AAB3312}" destId="{8F48CDF6-4729-44ED-AE89-5B0B1538D6C4}" srcOrd="0" destOrd="0" presId="urn:microsoft.com/office/officeart/2005/8/layout/default"/>
    <dgm:cxn modelId="{AF9F92BD-3430-4AF0-B062-A33BD4CFA19D}" type="presOf" srcId="{6D0A0562-246A-413B-B056-B0899B895930}" destId="{5D67CA34-2D46-412B-AE1E-F8116E75B414}" srcOrd="0" destOrd="0" presId="urn:microsoft.com/office/officeart/2005/8/layout/default"/>
    <dgm:cxn modelId="{76D7C3C1-6E10-433B-993A-74905A5ECF5F}" type="presOf" srcId="{737FECB7-62ED-4B92-B238-67BD951D3343}" destId="{F80436FD-C168-49B8-953D-37A8A53056A8}" srcOrd="0" destOrd="0" presId="urn:microsoft.com/office/officeart/2005/8/layout/default"/>
    <dgm:cxn modelId="{464821F1-4BCD-48E4-B207-BE74337A4AC2}" type="presOf" srcId="{1DC52F2C-7EB4-4CA4-990B-BE2CD4863002}" destId="{0C9F335D-3439-4C5E-AB5D-4AF3A3C946C5}" srcOrd="0" destOrd="0" presId="urn:microsoft.com/office/officeart/2005/8/layout/default"/>
    <dgm:cxn modelId="{7A75D0D1-97DE-4262-BF69-6C313A2A15AC}" type="presParOf" srcId="{0C9F335D-3439-4C5E-AB5D-4AF3A3C946C5}" destId="{6E7A6F7E-AB2F-4CFC-9D93-73C2C348DEBA}" srcOrd="0" destOrd="0" presId="urn:microsoft.com/office/officeart/2005/8/layout/default"/>
    <dgm:cxn modelId="{DB4E66FF-F7BE-4095-8B94-19BDBDB8D957}" type="presParOf" srcId="{0C9F335D-3439-4C5E-AB5D-4AF3A3C946C5}" destId="{35FD0303-E80C-4B03-8197-709301140B27}" srcOrd="1" destOrd="0" presId="urn:microsoft.com/office/officeart/2005/8/layout/default"/>
    <dgm:cxn modelId="{70FF18AC-0B6E-49C2-8A06-8B967C0A4F13}" type="presParOf" srcId="{0C9F335D-3439-4C5E-AB5D-4AF3A3C946C5}" destId="{5D67CA34-2D46-412B-AE1E-F8116E75B414}" srcOrd="2" destOrd="0" presId="urn:microsoft.com/office/officeart/2005/8/layout/default"/>
    <dgm:cxn modelId="{71CACA21-89F8-4D64-8448-218CEEFC11EE}" type="presParOf" srcId="{0C9F335D-3439-4C5E-AB5D-4AF3A3C946C5}" destId="{69068281-91D2-4518-BBCA-96ECA10765E3}" srcOrd="3" destOrd="0" presId="urn:microsoft.com/office/officeart/2005/8/layout/default"/>
    <dgm:cxn modelId="{6853A887-D687-4672-9D68-ED8D4E01D0F0}" type="presParOf" srcId="{0C9F335D-3439-4C5E-AB5D-4AF3A3C946C5}" destId="{F80436FD-C168-49B8-953D-37A8A53056A8}" srcOrd="4" destOrd="0" presId="urn:microsoft.com/office/officeart/2005/8/layout/default"/>
    <dgm:cxn modelId="{98633E34-C137-40D3-8AA6-57DAECB71063}" type="presParOf" srcId="{0C9F335D-3439-4C5E-AB5D-4AF3A3C946C5}" destId="{55BD6A1D-19A0-4BE4-A4ED-17CD3383FEAD}" srcOrd="5" destOrd="0" presId="urn:microsoft.com/office/officeart/2005/8/layout/default"/>
    <dgm:cxn modelId="{69E3FC77-0B3C-4CDE-8C65-E09A74C69117}" type="presParOf" srcId="{0C9F335D-3439-4C5E-AB5D-4AF3A3C946C5}" destId="{8F48CDF6-4729-44ED-AE89-5B0B1538D6C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2C221C-1FD6-4523-8487-3267B11E92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A326A1-BA7A-47C8-8CC0-D0D347F40CCE}">
      <dgm:prSet/>
      <dgm:spPr/>
      <dgm:t>
        <a:bodyPr/>
        <a:lstStyle/>
        <a:p>
          <a:r>
            <a:rPr lang="en-US" i="0" baseline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models can effectively detect fraud even in highly imbalanced datasets.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1D2BE-FD7B-449E-AA63-0C09EABDDBE9}" type="parTrans" cxnId="{2B088645-BBB8-4ED7-B191-07A539E16A72}">
      <dgm:prSet/>
      <dgm:spPr/>
      <dgm:t>
        <a:bodyPr/>
        <a:lstStyle/>
        <a:p>
          <a:endParaRPr lang="en-US"/>
        </a:p>
      </dgm:t>
    </dgm:pt>
    <dgm:pt modelId="{4A4F66B1-8ACE-49E1-90CB-E6988826DF4F}" type="sibTrans" cxnId="{2B088645-BBB8-4ED7-B191-07A539E16A72}">
      <dgm:prSet/>
      <dgm:spPr/>
      <dgm:t>
        <a:bodyPr/>
        <a:lstStyle/>
        <a:p>
          <a:endParaRPr lang="en-US"/>
        </a:p>
      </dgm:t>
    </dgm:pt>
    <dgm:pt modelId="{818267DF-BDF4-4C92-A3B7-8270773CAB18}">
      <dgm:prSet/>
      <dgm:spPr/>
      <dgm:t>
        <a:bodyPr/>
        <a:lstStyle/>
        <a:p>
          <a:r>
            <a:rPr lang="en-US" i="0" baseline="0">
              <a:latin typeface="Times New Roman" panose="02020603050405020304" pitchFamily="18" charset="0"/>
              <a:cs typeface="Times New Roman" panose="02020603050405020304" pitchFamily="18" charset="0"/>
            </a:rPr>
            <a:t>Using a 5:1 undersampling ratio helped balance the data and improve model focus on fraud detection.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AA72A2-C456-469C-B590-1B592CEE2B03}" type="parTrans" cxnId="{DF8F71A5-1A16-4D00-BC7F-3DEF5BFF564D}">
      <dgm:prSet/>
      <dgm:spPr/>
      <dgm:t>
        <a:bodyPr/>
        <a:lstStyle/>
        <a:p>
          <a:endParaRPr lang="en-US"/>
        </a:p>
      </dgm:t>
    </dgm:pt>
    <dgm:pt modelId="{A354D030-C3EF-47AC-93A3-94859777B39E}" type="sibTrans" cxnId="{DF8F71A5-1A16-4D00-BC7F-3DEF5BFF564D}">
      <dgm:prSet/>
      <dgm:spPr/>
      <dgm:t>
        <a:bodyPr/>
        <a:lstStyle/>
        <a:p>
          <a:endParaRPr lang="en-US"/>
        </a:p>
      </dgm:t>
    </dgm:pt>
    <dgm:pt modelId="{08F93F67-950D-4FBC-9C3B-50E2D8604518}">
      <dgm:prSet/>
      <dgm:spPr/>
      <dgm:t>
        <a:bodyPr/>
        <a:lstStyle/>
        <a:p>
          <a:r>
            <a:rPr lang="en-US" i="0" baseline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achieved the highest AUC and strong overall precision-recall balance, making it a reliable choice.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FDD0E4-8DA8-4AF3-AF7A-A7381283B000}" type="parTrans" cxnId="{6986F8E7-FF74-4F4D-8D80-33EEB3B3A6B8}">
      <dgm:prSet/>
      <dgm:spPr/>
      <dgm:t>
        <a:bodyPr/>
        <a:lstStyle/>
        <a:p>
          <a:endParaRPr lang="en-US"/>
        </a:p>
      </dgm:t>
    </dgm:pt>
    <dgm:pt modelId="{A1EC9C1C-843B-4B81-9F23-89E91B2A4FAF}" type="sibTrans" cxnId="{6986F8E7-FF74-4F4D-8D80-33EEB3B3A6B8}">
      <dgm:prSet/>
      <dgm:spPr/>
      <dgm:t>
        <a:bodyPr/>
        <a:lstStyle/>
        <a:p>
          <a:endParaRPr lang="en-US"/>
        </a:p>
      </dgm:t>
    </dgm:pt>
    <dgm:pt modelId="{5A0CA40B-EBD3-4986-96CD-3F48679EEE01}">
      <dgm:prSet/>
      <dgm:spPr/>
      <dgm:t>
        <a:bodyPr/>
        <a:lstStyle/>
        <a:p>
          <a:r>
            <a:rPr lang="en-US" i="0" baseline="0">
              <a:latin typeface="Times New Roman" panose="02020603050405020304" pitchFamily="18" charset="0"/>
              <a:cs typeface="Times New Roman" panose="02020603050405020304" pitchFamily="18" charset="0"/>
            </a:rPr>
            <a:t>XGBoost delivered slightly higher precision but was more aggressive, making it ideal for stricter production environments.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841617-7E34-43B6-9958-CF431936E6A0}" type="parTrans" cxnId="{A254141B-BF81-4310-9D4D-A137A05B0583}">
      <dgm:prSet/>
      <dgm:spPr/>
      <dgm:t>
        <a:bodyPr/>
        <a:lstStyle/>
        <a:p>
          <a:endParaRPr lang="en-US"/>
        </a:p>
      </dgm:t>
    </dgm:pt>
    <dgm:pt modelId="{8220558E-5DC8-4511-A30B-03ADADB918A7}" type="sibTrans" cxnId="{A254141B-BF81-4310-9D4D-A137A05B0583}">
      <dgm:prSet/>
      <dgm:spPr/>
      <dgm:t>
        <a:bodyPr/>
        <a:lstStyle/>
        <a:p>
          <a:endParaRPr lang="en-US"/>
        </a:p>
      </dgm:t>
    </dgm:pt>
    <dgm:pt modelId="{328BD6A9-0E18-430E-91F4-E078AE4106A8}">
      <dgm:prSet/>
      <dgm:spPr/>
      <dgm:t>
        <a:bodyPr/>
        <a:lstStyle/>
        <a:p>
          <a:r>
            <a:rPr lang="en-US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SVM also performed well, but with slightly lower recall compared to Logistic Regression.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FC355A-29B9-4C68-B770-2A5CB2430FA4}" type="parTrans" cxnId="{6348AE17-B97B-45B3-9BAB-BC644BEB73FD}">
      <dgm:prSet/>
      <dgm:spPr/>
      <dgm:t>
        <a:bodyPr/>
        <a:lstStyle/>
        <a:p>
          <a:endParaRPr lang="en-US"/>
        </a:p>
      </dgm:t>
    </dgm:pt>
    <dgm:pt modelId="{55AE5A6C-5B21-46A7-8264-0B80CDCB16BE}" type="sibTrans" cxnId="{6348AE17-B97B-45B3-9BAB-BC644BEB73FD}">
      <dgm:prSet/>
      <dgm:spPr/>
      <dgm:t>
        <a:bodyPr/>
        <a:lstStyle/>
        <a:p>
          <a:endParaRPr lang="en-US"/>
        </a:p>
      </dgm:t>
    </dgm:pt>
    <dgm:pt modelId="{CAE6994E-2F59-406F-BCCD-61FF4A3B5EEC}">
      <dgm:prSet/>
      <dgm:spPr/>
      <dgm:t>
        <a:bodyPr/>
        <a:lstStyle/>
        <a:p>
          <a:r>
            <a:rPr lang="en-US" i="0" baseline="0">
              <a:latin typeface="Times New Roman" panose="02020603050405020304" pitchFamily="18" charset="0"/>
              <a:cs typeface="Times New Roman" panose="02020603050405020304" pitchFamily="18" charset="0"/>
            </a:rPr>
            <a:t>In real-world systems, banks can use Logistic Regression for auditing and compliance, and XGBoost for real-time fraud detection where minimizing false positives is critical.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0562EB-4E3D-46C3-8505-7E78A92FE089}" type="parTrans" cxnId="{EE4B7C43-D352-4467-A638-8923052533F8}">
      <dgm:prSet/>
      <dgm:spPr/>
      <dgm:t>
        <a:bodyPr/>
        <a:lstStyle/>
        <a:p>
          <a:endParaRPr lang="en-US"/>
        </a:p>
      </dgm:t>
    </dgm:pt>
    <dgm:pt modelId="{D5177A46-8BF6-4653-B13F-93490E83C106}" type="sibTrans" cxnId="{EE4B7C43-D352-4467-A638-8923052533F8}">
      <dgm:prSet/>
      <dgm:spPr/>
      <dgm:t>
        <a:bodyPr/>
        <a:lstStyle/>
        <a:p>
          <a:endParaRPr lang="en-US"/>
        </a:p>
      </dgm:t>
    </dgm:pt>
    <dgm:pt modelId="{561F51CF-DB7D-4A31-BE43-D8FCF81688B6}" type="pres">
      <dgm:prSet presAssocID="{4C2C221C-1FD6-4523-8487-3267B11E92F4}" presName="diagram" presStyleCnt="0">
        <dgm:presLayoutVars>
          <dgm:dir/>
          <dgm:resizeHandles val="exact"/>
        </dgm:presLayoutVars>
      </dgm:prSet>
      <dgm:spPr/>
    </dgm:pt>
    <dgm:pt modelId="{2CABCC57-0132-496E-A959-637B419304A6}" type="pres">
      <dgm:prSet presAssocID="{73A326A1-BA7A-47C8-8CC0-D0D347F40CCE}" presName="node" presStyleLbl="node1" presStyleIdx="0" presStyleCnt="6">
        <dgm:presLayoutVars>
          <dgm:bulletEnabled val="1"/>
        </dgm:presLayoutVars>
      </dgm:prSet>
      <dgm:spPr/>
    </dgm:pt>
    <dgm:pt modelId="{836EC373-FB00-41CE-8C27-EF4E928A7A86}" type="pres">
      <dgm:prSet presAssocID="{4A4F66B1-8ACE-49E1-90CB-E6988826DF4F}" presName="sibTrans" presStyleCnt="0"/>
      <dgm:spPr/>
    </dgm:pt>
    <dgm:pt modelId="{1CA5DAD3-B6C6-4927-B8A0-BE221203A755}" type="pres">
      <dgm:prSet presAssocID="{818267DF-BDF4-4C92-A3B7-8270773CAB18}" presName="node" presStyleLbl="node1" presStyleIdx="1" presStyleCnt="6">
        <dgm:presLayoutVars>
          <dgm:bulletEnabled val="1"/>
        </dgm:presLayoutVars>
      </dgm:prSet>
      <dgm:spPr/>
    </dgm:pt>
    <dgm:pt modelId="{B1FF75F6-7E1A-4A5D-8547-3D07D71FBD3B}" type="pres">
      <dgm:prSet presAssocID="{A354D030-C3EF-47AC-93A3-94859777B39E}" presName="sibTrans" presStyleCnt="0"/>
      <dgm:spPr/>
    </dgm:pt>
    <dgm:pt modelId="{F0E0806A-45F5-4175-8A7A-01CD9E11C2A9}" type="pres">
      <dgm:prSet presAssocID="{08F93F67-950D-4FBC-9C3B-50E2D8604518}" presName="node" presStyleLbl="node1" presStyleIdx="2" presStyleCnt="6">
        <dgm:presLayoutVars>
          <dgm:bulletEnabled val="1"/>
        </dgm:presLayoutVars>
      </dgm:prSet>
      <dgm:spPr/>
    </dgm:pt>
    <dgm:pt modelId="{C88F4567-F3A0-4C4F-92A0-75CD460AE41D}" type="pres">
      <dgm:prSet presAssocID="{A1EC9C1C-843B-4B81-9F23-89E91B2A4FAF}" presName="sibTrans" presStyleCnt="0"/>
      <dgm:spPr/>
    </dgm:pt>
    <dgm:pt modelId="{A120838C-56AD-42E1-853F-1E053DF39046}" type="pres">
      <dgm:prSet presAssocID="{5A0CA40B-EBD3-4986-96CD-3F48679EEE01}" presName="node" presStyleLbl="node1" presStyleIdx="3" presStyleCnt="6">
        <dgm:presLayoutVars>
          <dgm:bulletEnabled val="1"/>
        </dgm:presLayoutVars>
      </dgm:prSet>
      <dgm:spPr/>
    </dgm:pt>
    <dgm:pt modelId="{469C8E8F-57DF-400E-A14A-15CF339FEE3E}" type="pres">
      <dgm:prSet presAssocID="{8220558E-5DC8-4511-A30B-03ADADB918A7}" presName="sibTrans" presStyleCnt="0"/>
      <dgm:spPr/>
    </dgm:pt>
    <dgm:pt modelId="{5B9D90DB-872A-499B-9BAB-E37BC3840791}" type="pres">
      <dgm:prSet presAssocID="{328BD6A9-0E18-430E-91F4-E078AE4106A8}" presName="node" presStyleLbl="node1" presStyleIdx="4" presStyleCnt="6">
        <dgm:presLayoutVars>
          <dgm:bulletEnabled val="1"/>
        </dgm:presLayoutVars>
      </dgm:prSet>
      <dgm:spPr/>
    </dgm:pt>
    <dgm:pt modelId="{8C1F0E89-6A0E-4BC2-993F-25EB534C886F}" type="pres">
      <dgm:prSet presAssocID="{55AE5A6C-5B21-46A7-8264-0B80CDCB16BE}" presName="sibTrans" presStyleCnt="0"/>
      <dgm:spPr/>
    </dgm:pt>
    <dgm:pt modelId="{AD70F736-2299-423D-A283-D7664B23A9B4}" type="pres">
      <dgm:prSet presAssocID="{CAE6994E-2F59-406F-BCCD-61FF4A3B5EEC}" presName="node" presStyleLbl="node1" presStyleIdx="5" presStyleCnt="6">
        <dgm:presLayoutVars>
          <dgm:bulletEnabled val="1"/>
        </dgm:presLayoutVars>
      </dgm:prSet>
      <dgm:spPr/>
    </dgm:pt>
  </dgm:ptLst>
  <dgm:cxnLst>
    <dgm:cxn modelId="{6348AE17-B97B-45B3-9BAB-BC644BEB73FD}" srcId="{4C2C221C-1FD6-4523-8487-3267B11E92F4}" destId="{328BD6A9-0E18-430E-91F4-E078AE4106A8}" srcOrd="4" destOrd="0" parTransId="{29FC355A-29B9-4C68-B770-2A5CB2430FA4}" sibTransId="{55AE5A6C-5B21-46A7-8264-0B80CDCB16BE}"/>
    <dgm:cxn modelId="{A254141B-BF81-4310-9D4D-A137A05B0583}" srcId="{4C2C221C-1FD6-4523-8487-3267B11E92F4}" destId="{5A0CA40B-EBD3-4986-96CD-3F48679EEE01}" srcOrd="3" destOrd="0" parTransId="{D7841617-7E34-43B6-9958-CF431936E6A0}" sibTransId="{8220558E-5DC8-4511-A30B-03ADADB918A7}"/>
    <dgm:cxn modelId="{EE4B7C43-D352-4467-A638-8923052533F8}" srcId="{4C2C221C-1FD6-4523-8487-3267B11E92F4}" destId="{CAE6994E-2F59-406F-BCCD-61FF4A3B5EEC}" srcOrd="5" destOrd="0" parTransId="{350562EB-4E3D-46C3-8505-7E78A92FE089}" sibTransId="{D5177A46-8BF6-4653-B13F-93490E83C106}"/>
    <dgm:cxn modelId="{9236DC64-EFA7-40B1-9596-BEA1AF7A315E}" type="presOf" srcId="{08F93F67-950D-4FBC-9C3B-50E2D8604518}" destId="{F0E0806A-45F5-4175-8A7A-01CD9E11C2A9}" srcOrd="0" destOrd="0" presId="urn:microsoft.com/office/officeart/2005/8/layout/default"/>
    <dgm:cxn modelId="{2B088645-BBB8-4ED7-B191-07A539E16A72}" srcId="{4C2C221C-1FD6-4523-8487-3267B11E92F4}" destId="{73A326A1-BA7A-47C8-8CC0-D0D347F40CCE}" srcOrd="0" destOrd="0" parTransId="{AAB1D2BE-FD7B-449E-AA63-0C09EABDDBE9}" sibTransId="{4A4F66B1-8ACE-49E1-90CB-E6988826DF4F}"/>
    <dgm:cxn modelId="{D0A3E874-0B95-4582-B46B-B15B40A3AD1D}" type="presOf" srcId="{818267DF-BDF4-4C92-A3B7-8270773CAB18}" destId="{1CA5DAD3-B6C6-4927-B8A0-BE221203A755}" srcOrd="0" destOrd="0" presId="urn:microsoft.com/office/officeart/2005/8/layout/default"/>
    <dgm:cxn modelId="{39693A80-F27C-4E59-923A-C8DF45A7D452}" type="presOf" srcId="{5A0CA40B-EBD3-4986-96CD-3F48679EEE01}" destId="{A120838C-56AD-42E1-853F-1E053DF39046}" srcOrd="0" destOrd="0" presId="urn:microsoft.com/office/officeart/2005/8/layout/default"/>
    <dgm:cxn modelId="{44323284-A7F3-45BA-92E4-0E805008B578}" type="presOf" srcId="{4C2C221C-1FD6-4523-8487-3267B11E92F4}" destId="{561F51CF-DB7D-4A31-BE43-D8FCF81688B6}" srcOrd="0" destOrd="0" presId="urn:microsoft.com/office/officeart/2005/8/layout/default"/>
    <dgm:cxn modelId="{DF8F71A5-1A16-4D00-BC7F-3DEF5BFF564D}" srcId="{4C2C221C-1FD6-4523-8487-3267B11E92F4}" destId="{818267DF-BDF4-4C92-A3B7-8270773CAB18}" srcOrd="1" destOrd="0" parTransId="{73AA72A2-C456-469C-B590-1B592CEE2B03}" sibTransId="{A354D030-C3EF-47AC-93A3-94859777B39E}"/>
    <dgm:cxn modelId="{08F73EDD-6D38-4F19-A862-E38200480666}" type="presOf" srcId="{CAE6994E-2F59-406F-BCCD-61FF4A3B5EEC}" destId="{AD70F736-2299-423D-A283-D7664B23A9B4}" srcOrd="0" destOrd="0" presId="urn:microsoft.com/office/officeart/2005/8/layout/default"/>
    <dgm:cxn modelId="{A5739CE1-6896-47AE-9B0A-CAEB55CEDDE8}" type="presOf" srcId="{328BD6A9-0E18-430E-91F4-E078AE4106A8}" destId="{5B9D90DB-872A-499B-9BAB-E37BC3840791}" srcOrd="0" destOrd="0" presId="urn:microsoft.com/office/officeart/2005/8/layout/default"/>
    <dgm:cxn modelId="{F1DD38E2-6AA8-4F5B-ACB9-6075E16DDF3F}" type="presOf" srcId="{73A326A1-BA7A-47C8-8CC0-D0D347F40CCE}" destId="{2CABCC57-0132-496E-A959-637B419304A6}" srcOrd="0" destOrd="0" presId="urn:microsoft.com/office/officeart/2005/8/layout/default"/>
    <dgm:cxn modelId="{6986F8E7-FF74-4F4D-8D80-33EEB3B3A6B8}" srcId="{4C2C221C-1FD6-4523-8487-3267B11E92F4}" destId="{08F93F67-950D-4FBC-9C3B-50E2D8604518}" srcOrd="2" destOrd="0" parTransId="{79FDD0E4-8DA8-4AF3-AF7A-A7381283B000}" sibTransId="{A1EC9C1C-843B-4B81-9F23-89E91B2A4FAF}"/>
    <dgm:cxn modelId="{47F669F4-F825-4CBD-B353-D7B610821C75}" type="presParOf" srcId="{561F51CF-DB7D-4A31-BE43-D8FCF81688B6}" destId="{2CABCC57-0132-496E-A959-637B419304A6}" srcOrd="0" destOrd="0" presId="urn:microsoft.com/office/officeart/2005/8/layout/default"/>
    <dgm:cxn modelId="{599C057E-A567-4884-ABC3-65BA19A3700B}" type="presParOf" srcId="{561F51CF-DB7D-4A31-BE43-D8FCF81688B6}" destId="{836EC373-FB00-41CE-8C27-EF4E928A7A86}" srcOrd="1" destOrd="0" presId="urn:microsoft.com/office/officeart/2005/8/layout/default"/>
    <dgm:cxn modelId="{836AAD71-55FF-4A96-B07A-48736212C402}" type="presParOf" srcId="{561F51CF-DB7D-4A31-BE43-D8FCF81688B6}" destId="{1CA5DAD3-B6C6-4927-B8A0-BE221203A755}" srcOrd="2" destOrd="0" presId="urn:microsoft.com/office/officeart/2005/8/layout/default"/>
    <dgm:cxn modelId="{031A9DC1-4BDC-4619-AE2A-44517407C031}" type="presParOf" srcId="{561F51CF-DB7D-4A31-BE43-D8FCF81688B6}" destId="{B1FF75F6-7E1A-4A5D-8547-3D07D71FBD3B}" srcOrd="3" destOrd="0" presId="urn:microsoft.com/office/officeart/2005/8/layout/default"/>
    <dgm:cxn modelId="{7FF47CC4-865C-4025-A531-44246AD42A12}" type="presParOf" srcId="{561F51CF-DB7D-4A31-BE43-D8FCF81688B6}" destId="{F0E0806A-45F5-4175-8A7A-01CD9E11C2A9}" srcOrd="4" destOrd="0" presId="urn:microsoft.com/office/officeart/2005/8/layout/default"/>
    <dgm:cxn modelId="{84EA528F-28A1-40E9-B01F-1AC41E730FA0}" type="presParOf" srcId="{561F51CF-DB7D-4A31-BE43-D8FCF81688B6}" destId="{C88F4567-F3A0-4C4F-92A0-75CD460AE41D}" srcOrd="5" destOrd="0" presId="urn:microsoft.com/office/officeart/2005/8/layout/default"/>
    <dgm:cxn modelId="{537D56DB-E6FB-4233-B14F-BEC5E9007B04}" type="presParOf" srcId="{561F51CF-DB7D-4A31-BE43-D8FCF81688B6}" destId="{A120838C-56AD-42E1-853F-1E053DF39046}" srcOrd="6" destOrd="0" presId="urn:microsoft.com/office/officeart/2005/8/layout/default"/>
    <dgm:cxn modelId="{5749EA58-035F-45FD-9D36-20EBCE8EB654}" type="presParOf" srcId="{561F51CF-DB7D-4A31-BE43-D8FCF81688B6}" destId="{469C8E8F-57DF-400E-A14A-15CF339FEE3E}" srcOrd="7" destOrd="0" presId="urn:microsoft.com/office/officeart/2005/8/layout/default"/>
    <dgm:cxn modelId="{A785715E-80FE-4337-8CA4-96B60ADCD985}" type="presParOf" srcId="{561F51CF-DB7D-4A31-BE43-D8FCF81688B6}" destId="{5B9D90DB-872A-499B-9BAB-E37BC3840791}" srcOrd="8" destOrd="0" presId="urn:microsoft.com/office/officeart/2005/8/layout/default"/>
    <dgm:cxn modelId="{3D600BFA-1670-4F0C-A553-5907D60669B8}" type="presParOf" srcId="{561F51CF-DB7D-4A31-BE43-D8FCF81688B6}" destId="{8C1F0E89-6A0E-4BC2-993F-25EB534C886F}" srcOrd="9" destOrd="0" presId="urn:microsoft.com/office/officeart/2005/8/layout/default"/>
    <dgm:cxn modelId="{3A853015-E1AA-4A01-9A52-8CB8C46F6C61}" type="presParOf" srcId="{561F51CF-DB7D-4A31-BE43-D8FCF81688B6}" destId="{AD70F736-2299-423D-A283-D7664B23A9B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0D9966-0CDF-498B-B503-65DEB16B7851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67BB55-FABA-496C-8833-05657F5C1305}">
      <dgm:prSet/>
      <dgm:spPr/>
      <dgm:t>
        <a:bodyPr/>
        <a:lstStyle/>
        <a:p>
          <a:r>
            <a:rPr lang="en-US"/>
            <a:t>Explore</a:t>
          </a:r>
        </a:p>
      </dgm:t>
    </dgm:pt>
    <dgm:pt modelId="{A2D3DB47-2F62-4F93-AB3F-F5C59571EC6A}" type="parTrans" cxnId="{90D5FE8D-6749-4EE1-A300-C1C23B23FEB4}">
      <dgm:prSet/>
      <dgm:spPr/>
      <dgm:t>
        <a:bodyPr/>
        <a:lstStyle/>
        <a:p>
          <a:endParaRPr lang="en-US"/>
        </a:p>
      </dgm:t>
    </dgm:pt>
    <dgm:pt modelId="{F9C74E13-6010-4F38-B9C5-D730202AE5B2}" type="sibTrans" cxnId="{90D5FE8D-6749-4EE1-A300-C1C23B23FEB4}">
      <dgm:prSet/>
      <dgm:spPr/>
      <dgm:t>
        <a:bodyPr/>
        <a:lstStyle/>
        <a:p>
          <a:endParaRPr lang="en-US"/>
        </a:p>
      </dgm:t>
    </dgm:pt>
    <dgm:pt modelId="{A5AFECBC-E0C0-42D9-B81B-D2DBEFFFCE2F}">
      <dgm:prSet/>
      <dgm:spPr/>
      <dgm:t>
        <a:bodyPr/>
        <a:lstStyle/>
        <a:p>
          <a:r>
            <a:rPr lang="en-US"/>
            <a:t>Explore SMOTE oversampling to improve fraud recall without discarding legit samples.</a:t>
          </a:r>
        </a:p>
      </dgm:t>
    </dgm:pt>
    <dgm:pt modelId="{34E8FCB6-B4A8-4259-90A2-D92C6E649174}" type="parTrans" cxnId="{4E7AC324-DF55-4F54-904A-5C6194B0A820}">
      <dgm:prSet/>
      <dgm:spPr/>
      <dgm:t>
        <a:bodyPr/>
        <a:lstStyle/>
        <a:p>
          <a:endParaRPr lang="en-US"/>
        </a:p>
      </dgm:t>
    </dgm:pt>
    <dgm:pt modelId="{93A4D711-C76B-401B-BC70-363289D84754}" type="sibTrans" cxnId="{4E7AC324-DF55-4F54-904A-5C6194B0A820}">
      <dgm:prSet/>
      <dgm:spPr/>
      <dgm:t>
        <a:bodyPr/>
        <a:lstStyle/>
        <a:p>
          <a:endParaRPr lang="en-US"/>
        </a:p>
      </dgm:t>
    </dgm:pt>
    <dgm:pt modelId="{41FCC1D1-AFAB-4653-876C-CA928E19F2AA}">
      <dgm:prSet/>
      <dgm:spPr/>
      <dgm:t>
        <a:bodyPr/>
        <a:lstStyle/>
        <a:p>
          <a:r>
            <a:rPr lang="en-US"/>
            <a:t>Test</a:t>
          </a:r>
        </a:p>
      </dgm:t>
    </dgm:pt>
    <dgm:pt modelId="{A3B4859E-345A-4C18-BFCC-2B1F096BC074}" type="parTrans" cxnId="{AA8D6414-320A-4363-99CD-CD8C817F9A73}">
      <dgm:prSet/>
      <dgm:spPr/>
      <dgm:t>
        <a:bodyPr/>
        <a:lstStyle/>
        <a:p>
          <a:endParaRPr lang="en-US"/>
        </a:p>
      </dgm:t>
    </dgm:pt>
    <dgm:pt modelId="{3D16F9AA-AC31-47D0-9516-F4083D604734}" type="sibTrans" cxnId="{AA8D6414-320A-4363-99CD-CD8C817F9A73}">
      <dgm:prSet/>
      <dgm:spPr/>
      <dgm:t>
        <a:bodyPr/>
        <a:lstStyle/>
        <a:p>
          <a:endParaRPr lang="en-US"/>
        </a:p>
      </dgm:t>
    </dgm:pt>
    <dgm:pt modelId="{DBACFBA0-42D9-48C6-BD7B-9E15D92E91CE}">
      <dgm:prSet/>
      <dgm:spPr/>
      <dgm:t>
        <a:bodyPr/>
        <a:lstStyle/>
        <a:p>
          <a:r>
            <a:rPr lang="en-US"/>
            <a:t>Test deep learning models (e.g., Autoencoders, LSTMs) on raw transaction sequences.</a:t>
          </a:r>
        </a:p>
      </dgm:t>
    </dgm:pt>
    <dgm:pt modelId="{662F8ADD-89A6-4D40-AB14-7B15677AD926}" type="parTrans" cxnId="{846A60EB-164D-402A-BD43-064E7738D08E}">
      <dgm:prSet/>
      <dgm:spPr/>
      <dgm:t>
        <a:bodyPr/>
        <a:lstStyle/>
        <a:p>
          <a:endParaRPr lang="en-US"/>
        </a:p>
      </dgm:t>
    </dgm:pt>
    <dgm:pt modelId="{CE0A3076-7F01-4162-918C-76BC1C96184D}" type="sibTrans" cxnId="{846A60EB-164D-402A-BD43-064E7738D08E}">
      <dgm:prSet/>
      <dgm:spPr/>
      <dgm:t>
        <a:bodyPr/>
        <a:lstStyle/>
        <a:p>
          <a:endParaRPr lang="en-US"/>
        </a:p>
      </dgm:t>
    </dgm:pt>
    <dgm:pt modelId="{07A9D8AC-5310-4479-8F66-FC6C812734BD}">
      <dgm:prSet/>
      <dgm:spPr/>
      <dgm:t>
        <a:bodyPr/>
        <a:lstStyle/>
        <a:p>
          <a:r>
            <a:rPr lang="en-US"/>
            <a:t>Implement</a:t>
          </a:r>
        </a:p>
      </dgm:t>
    </dgm:pt>
    <dgm:pt modelId="{124C7F7E-F152-43DA-AE74-8777B3A52624}" type="parTrans" cxnId="{46BCC0E9-998F-48B2-8DF5-F03F376A9640}">
      <dgm:prSet/>
      <dgm:spPr/>
      <dgm:t>
        <a:bodyPr/>
        <a:lstStyle/>
        <a:p>
          <a:endParaRPr lang="en-US"/>
        </a:p>
      </dgm:t>
    </dgm:pt>
    <dgm:pt modelId="{A554A212-9E2E-4BD4-A9EB-5D3039FDAC72}" type="sibTrans" cxnId="{46BCC0E9-998F-48B2-8DF5-F03F376A9640}">
      <dgm:prSet/>
      <dgm:spPr/>
      <dgm:t>
        <a:bodyPr/>
        <a:lstStyle/>
        <a:p>
          <a:endParaRPr lang="en-US"/>
        </a:p>
      </dgm:t>
    </dgm:pt>
    <dgm:pt modelId="{C9B8DF50-DFE9-4D79-B47C-68CDF5588298}">
      <dgm:prSet/>
      <dgm:spPr/>
      <dgm:t>
        <a:bodyPr/>
        <a:lstStyle/>
        <a:p>
          <a:r>
            <a:rPr lang="en-US"/>
            <a:t>Implement cost-sensitive learning, assigning higher penalties to missing frauds.</a:t>
          </a:r>
        </a:p>
      </dgm:t>
    </dgm:pt>
    <dgm:pt modelId="{48B2114F-309B-4460-820F-CB08A67E08F8}" type="parTrans" cxnId="{A95F7F49-D3F6-4939-9339-2D2974EF840A}">
      <dgm:prSet/>
      <dgm:spPr/>
      <dgm:t>
        <a:bodyPr/>
        <a:lstStyle/>
        <a:p>
          <a:endParaRPr lang="en-US"/>
        </a:p>
      </dgm:t>
    </dgm:pt>
    <dgm:pt modelId="{0B99ECF8-C00E-48DF-A8E7-CAE352BD2E6D}" type="sibTrans" cxnId="{A95F7F49-D3F6-4939-9339-2D2974EF840A}">
      <dgm:prSet/>
      <dgm:spPr/>
      <dgm:t>
        <a:bodyPr/>
        <a:lstStyle/>
        <a:p>
          <a:endParaRPr lang="en-US"/>
        </a:p>
      </dgm:t>
    </dgm:pt>
    <dgm:pt modelId="{950EE443-7778-4FAE-9A35-2AF1531EED28}">
      <dgm:prSet/>
      <dgm:spPr/>
      <dgm:t>
        <a:bodyPr/>
        <a:lstStyle/>
        <a:p>
          <a:r>
            <a:rPr lang="en-US"/>
            <a:t>Deploy</a:t>
          </a:r>
        </a:p>
      </dgm:t>
    </dgm:pt>
    <dgm:pt modelId="{44C9A928-EE0B-4505-8C26-D3A5ED14FEA7}" type="parTrans" cxnId="{DDB68E92-A25A-4324-99D1-71D1D9F4A288}">
      <dgm:prSet/>
      <dgm:spPr/>
      <dgm:t>
        <a:bodyPr/>
        <a:lstStyle/>
        <a:p>
          <a:endParaRPr lang="en-US"/>
        </a:p>
      </dgm:t>
    </dgm:pt>
    <dgm:pt modelId="{EDEF25E2-A4B1-496D-9CCF-8CF0C96D0E08}" type="sibTrans" cxnId="{DDB68E92-A25A-4324-99D1-71D1D9F4A288}">
      <dgm:prSet/>
      <dgm:spPr/>
      <dgm:t>
        <a:bodyPr/>
        <a:lstStyle/>
        <a:p>
          <a:endParaRPr lang="en-US"/>
        </a:p>
      </dgm:t>
    </dgm:pt>
    <dgm:pt modelId="{F1759E34-0501-4F03-8CC9-F9FCB58A43D9}">
      <dgm:prSet/>
      <dgm:spPr/>
      <dgm:t>
        <a:bodyPr/>
        <a:lstStyle/>
        <a:p>
          <a:r>
            <a:rPr lang="en-US"/>
            <a:t>Deploy models into a real-time fraud detection system using streaming frameworks like Apache Kafka + Spark Streaming.</a:t>
          </a:r>
        </a:p>
      </dgm:t>
    </dgm:pt>
    <dgm:pt modelId="{B1B8B999-9ADD-47C9-B315-AD6A28306396}" type="parTrans" cxnId="{5ACA3629-9A59-4F2B-B5D5-A077478582A2}">
      <dgm:prSet/>
      <dgm:spPr/>
      <dgm:t>
        <a:bodyPr/>
        <a:lstStyle/>
        <a:p>
          <a:endParaRPr lang="en-US"/>
        </a:p>
      </dgm:t>
    </dgm:pt>
    <dgm:pt modelId="{7DF931C8-6B38-4DEF-8FC1-C2E4EB5F75F5}" type="sibTrans" cxnId="{5ACA3629-9A59-4F2B-B5D5-A077478582A2}">
      <dgm:prSet/>
      <dgm:spPr/>
      <dgm:t>
        <a:bodyPr/>
        <a:lstStyle/>
        <a:p>
          <a:endParaRPr lang="en-US"/>
        </a:p>
      </dgm:t>
    </dgm:pt>
    <dgm:pt modelId="{ED2B17C3-6582-43FE-ABD8-89EF8074B834}">
      <dgm:prSet/>
      <dgm:spPr/>
      <dgm:t>
        <a:bodyPr/>
        <a:lstStyle/>
        <a:p>
          <a:r>
            <a:rPr lang="en-US"/>
            <a:t>Investigate</a:t>
          </a:r>
        </a:p>
      </dgm:t>
    </dgm:pt>
    <dgm:pt modelId="{F7C44D95-EFE6-41EC-B786-5B8ECD33382B}" type="parTrans" cxnId="{82F208D1-D019-4F3A-9781-5FC293739F09}">
      <dgm:prSet/>
      <dgm:spPr/>
      <dgm:t>
        <a:bodyPr/>
        <a:lstStyle/>
        <a:p>
          <a:endParaRPr lang="en-US"/>
        </a:p>
      </dgm:t>
    </dgm:pt>
    <dgm:pt modelId="{0882177F-6151-42A9-94E7-F3FED78E6989}" type="sibTrans" cxnId="{82F208D1-D019-4F3A-9781-5FC293739F09}">
      <dgm:prSet/>
      <dgm:spPr/>
      <dgm:t>
        <a:bodyPr/>
        <a:lstStyle/>
        <a:p>
          <a:endParaRPr lang="en-US"/>
        </a:p>
      </dgm:t>
    </dgm:pt>
    <dgm:pt modelId="{3A8920DD-B97B-42A9-B2B9-5640AE8BCDCD}">
      <dgm:prSet/>
      <dgm:spPr/>
      <dgm:t>
        <a:bodyPr/>
        <a:lstStyle/>
        <a:p>
          <a:r>
            <a:rPr lang="en-US"/>
            <a:t>Investigate ensemble stacking of Logistic Regression, XGBoost, and SVM to improve overall performance.</a:t>
          </a:r>
        </a:p>
      </dgm:t>
    </dgm:pt>
    <dgm:pt modelId="{E72FADE9-D3C4-4814-A00F-A7E5E818954A}" type="parTrans" cxnId="{D13D60CE-8065-43A6-A6F1-C0BDEBB95C2C}">
      <dgm:prSet/>
      <dgm:spPr/>
      <dgm:t>
        <a:bodyPr/>
        <a:lstStyle/>
        <a:p>
          <a:endParaRPr lang="en-US"/>
        </a:p>
      </dgm:t>
    </dgm:pt>
    <dgm:pt modelId="{906FD0D4-AB1D-473E-B588-60F049A62EA4}" type="sibTrans" cxnId="{D13D60CE-8065-43A6-A6F1-C0BDEBB95C2C}">
      <dgm:prSet/>
      <dgm:spPr/>
      <dgm:t>
        <a:bodyPr/>
        <a:lstStyle/>
        <a:p>
          <a:endParaRPr lang="en-US"/>
        </a:p>
      </dgm:t>
    </dgm:pt>
    <dgm:pt modelId="{F5FF2EB4-2938-443E-8F07-0AAEA128E7FD}">
      <dgm:prSet/>
      <dgm:spPr/>
      <dgm:t>
        <a:bodyPr/>
        <a:lstStyle/>
        <a:p>
          <a:r>
            <a:rPr lang="en-US"/>
            <a:t>Apply</a:t>
          </a:r>
        </a:p>
      </dgm:t>
    </dgm:pt>
    <dgm:pt modelId="{713B32CE-37BD-48D3-AD51-FA31FBEB7BB3}" type="parTrans" cxnId="{5BF62188-1534-4A31-91B1-90DB35B86EE2}">
      <dgm:prSet/>
      <dgm:spPr/>
      <dgm:t>
        <a:bodyPr/>
        <a:lstStyle/>
        <a:p>
          <a:endParaRPr lang="en-US"/>
        </a:p>
      </dgm:t>
    </dgm:pt>
    <dgm:pt modelId="{A556D287-B569-4D3C-A301-64EF19891E38}" type="sibTrans" cxnId="{5BF62188-1534-4A31-91B1-90DB35B86EE2}">
      <dgm:prSet/>
      <dgm:spPr/>
      <dgm:t>
        <a:bodyPr/>
        <a:lstStyle/>
        <a:p>
          <a:endParaRPr lang="en-US"/>
        </a:p>
      </dgm:t>
    </dgm:pt>
    <dgm:pt modelId="{828FDF39-5751-4DBF-ACE5-BA8D0D275797}">
      <dgm:prSet/>
      <dgm:spPr/>
      <dgm:t>
        <a:bodyPr/>
        <a:lstStyle/>
        <a:p>
          <a:r>
            <a:rPr lang="en-US"/>
            <a:t>Apply explainable AI techniques (e.g., SHAP values) to interpret individual fraud predictions better for audit teams.</a:t>
          </a:r>
        </a:p>
      </dgm:t>
    </dgm:pt>
    <dgm:pt modelId="{C187DFF9-0853-42D0-8346-9EE5B8329775}" type="parTrans" cxnId="{3BD2B2BC-D696-4D19-B170-29EE7325A172}">
      <dgm:prSet/>
      <dgm:spPr/>
      <dgm:t>
        <a:bodyPr/>
        <a:lstStyle/>
        <a:p>
          <a:endParaRPr lang="en-US"/>
        </a:p>
      </dgm:t>
    </dgm:pt>
    <dgm:pt modelId="{322551E7-F83B-4847-A976-20732BBB430B}" type="sibTrans" cxnId="{3BD2B2BC-D696-4D19-B170-29EE7325A172}">
      <dgm:prSet/>
      <dgm:spPr/>
      <dgm:t>
        <a:bodyPr/>
        <a:lstStyle/>
        <a:p>
          <a:endParaRPr lang="en-US"/>
        </a:p>
      </dgm:t>
    </dgm:pt>
    <dgm:pt modelId="{D0C6A822-0AFF-4B80-AAEB-809F9AEDA313}" type="pres">
      <dgm:prSet presAssocID="{6E0D9966-0CDF-498B-B503-65DEB16B7851}" presName="Name0" presStyleCnt="0">
        <dgm:presLayoutVars>
          <dgm:dir/>
          <dgm:animLvl val="lvl"/>
          <dgm:resizeHandles val="exact"/>
        </dgm:presLayoutVars>
      </dgm:prSet>
      <dgm:spPr/>
    </dgm:pt>
    <dgm:pt modelId="{1BE8F025-548A-42E8-B4E2-E99475E18544}" type="pres">
      <dgm:prSet presAssocID="{BF67BB55-FABA-496C-8833-05657F5C1305}" presName="composite" presStyleCnt="0"/>
      <dgm:spPr/>
    </dgm:pt>
    <dgm:pt modelId="{0ABAD401-9B07-4DDE-97F5-33D99901473D}" type="pres">
      <dgm:prSet presAssocID="{BF67BB55-FABA-496C-8833-05657F5C1305}" presName="parTx" presStyleLbl="alignNode1" presStyleIdx="0" presStyleCnt="6">
        <dgm:presLayoutVars>
          <dgm:chMax val="0"/>
          <dgm:chPref val="0"/>
        </dgm:presLayoutVars>
      </dgm:prSet>
      <dgm:spPr/>
    </dgm:pt>
    <dgm:pt modelId="{91C559BC-EFDA-4360-8DBD-291B6233B9A1}" type="pres">
      <dgm:prSet presAssocID="{BF67BB55-FABA-496C-8833-05657F5C1305}" presName="desTx" presStyleLbl="alignAccFollowNode1" presStyleIdx="0" presStyleCnt="6">
        <dgm:presLayoutVars/>
      </dgm:prSet>
      <dgm:spPr/>
    </dgm:pt>
    <dgm:pt modelId="{CFDFE3DF-609B-4DA2-B9DF-02D80BC1BC1B}" type="pres">
      <dgm:prSet presAssocID="{F9C74E13-6010-4F38-B9C5-D730202AE5B2}" presName="space" presStyleCnt="0"/>
      <dgm:spPr/>
    </dgm:pt>
    <dgm:pt modelId="{0548063B-DFF9-4405-9231-437D6EAF0DFD}" type="pres">
      <dgm:prSet presAssocID="{41FCC1D1-AFAB-4653-876C-CA928E19F2AA}" presName="composite" presStyleCnt="0"/>
      <dgm:spPr/>
    </dgm:pt>
    <dgm:pt modelId="{1C9AB47B-E16E-46FD-9F35-A485588CAEAA}" type="pres">
      <dgm:prSet presAssocID="{41FCC1D1-AFAB-4653-876C-CA928E19F2AA}" presName="parTx" presStyleLbl="alignNode1" presStyleIdx="1" presStyleCnt="6">
        <dgm:presLayoutVars>
          <dgm:chMax val="0"/>
          <dgm:chPref val="0"/>
        </dgm:presLayoutVars>
      </dgm:prSet>
      <dgm:spPr/>
    </dgm:pt>
    <dgm:pt modelId="{008164CB-4961-479C-9ACC-4F05EE8C2FE1}" type="pres">
      <dgm:prSet presAssocID="{41FCC1D1-AFAB-4653-876C-CA928E19F2AA}" presName="desTx" presStyleLbl="alignAccFollowNode1" presStyleIdx="1" presStyleCnt="6">
        <dgm:presLayoutVars/>
      </dgm:prSet>
      <dgm:spPr/>
    </dgm:pt>
    <dgm:pt modelId="{9EF604B4-8370-443E-9708-D840FC12403B}" type="pres">
      <dgm:prSet presAssocID="{3D16F9AA-AC31-47D0-9516-F4083D604734}" presName="space" presStyleCnt="0"/>
      <dgm:spPr/>
    </dgm:pt>
    <dgm:pt modelId="{EB15C2BF-A5C0-4480-9393-29A2B61B71ED}" type="pres">
      <dgm:prSet presAssocID="{07A9D8AC-5310-4479-8F66-FC6C812734BD}" presName="composite" presStyleCnt="0"/>
      <dgm:spPr/>
    </dgm:pt>
    <dgm:pt modelId="{407DA3E0-4040-4292-A68E-76BDB4E714EE}" type="pres">
      <dgm:prSet presAssocID="{07A9D8AC-5310-4479-8F66-FC6C812734BD}" presName="parTx" presStyleLbl="alignNode1" presStyleIdx="2" presStyleCnt="6">
        <dgm:presLayoutVars>
          <dgm:chMax val="0"/>
          <dgm:chPref val="0"/>
        </dgm:presLayoutVars>
      </dgm:prSet>
      <dgm:spPr/>
    </dgm:pt>
    <dgm:pt modelId="{A45C40D0-A115-4D90-B2F7-A8B5F8FBA9A2}" type="pres">
      <dgm:prSet presAssocID="{07A9D8AC-5310-4479-8F66-FC6C812734BD}" presName="desTx" presStyleLbl="alignAccFollowNode1" presStyleIdx="2" presStyleCnt="6">
        <dgm:presLayoutVars/>
      </dgm:prSet>
      <dgm:spPr/>
    </dgm:pt>
    <dgm:pt modelId="{336CF2BB-F1A7-4D6D-A387-01DCBF6A04A2}" type="pres">
      <dgm:prSet presAssocID="{A554A212-9E2E-4BD4-A9EB-5D3039FDAC72}" presName="space" presStyleCnt="0"/>
      <dgm:spPr/>
    </dgm:pt>
    <dgm:pt modelId="{E21B37C0-8199-4217-841B-F137D7C61315}" type="pres">
      <dgm:prSet presAssocID="{950EE443-7778-4FAE-9A35-2AF1531EED28}" presName="composite" presStyleCnt="0"/>
      <dgm:spPr/>
    </dgm:pt>
    <dgm:pt modelId="{93167AC4-C875-4492-BA88-3069C5362652}" type="pres">
      <dgm:prSet presAssocID="{950EE443-7778-4FAE-9A35-2AF1531EED28}" presName="parTx" presStyleLbl="alignNode1" presStyleIdx="3" presStyleCnt="6">
        <dgm:presLayoutVars>
          <dgm:chMax val="0"/>
          <dgm:chPref val="0"/>
        </dgm:presLayoutVars>
      </dgm:prSet>
      <dgm:spPr/>
    </dgm:pt>
    <dgm:pt modelId="{68BB5C55-6A19-490F-88AA-611D02A374A9}" type="pres">
      <dgm:prSet presAssocID="{950EE443-7778-4FAE-9A35-2AF1531EED28}" presName="desTx" presStyleLbl="alignAccFollowNode1" presStyleIdx="3" presStyleCnt="6">
        <dgm:presLayoutVars/>
      </dgm:prSet>
      <dgm:spPr/>
    </dgm:pt>
    <dgm:pt modelId="{94306F55-7CE1-44D3-A60F-F6C44E878968}" type="pres">
      <dgm:prSet presAssocID="{EDEF25E2-A4B1-496D-9CCF-8CF0C96D0E08}" presName="space" presStyleCnt="0"/>
      <dgm:spPr/>
    </dgm:pt>
    <dgm:pt modelId="{26DAC9BE-FC48-4B7D-8BB7-96D68F8653DE}" type="pres">
      <dgm:prSet presAssocID="{ED2B17C3-6582-43FE-ABD8-89EF8074B834}" presName="composite" presStyleCnt="0"/>
      <dgm:spPr/>
    </dgm:pt>
    <dgm:pt modelId="{064AA88B-5C7F-4A81-958E-960CC61EB0E1}" type="pres">
      <dgm:prSet presAssocID="{ED2B17C3-6582-43FE-ABD8-89EF8074B834}" presName="parTx" presStyleLbl="alignNode1" presStyleIdx="4" presStyleCnt="6">
        <dgm:presLayoutVars>
          <dgm:chMax val="0"/>
          <dgm:chPref val="0"/>
        </dgm:presLayoutVars>
      </dgm:prSet>
      <dgm:spPr/>
    </dgm:pt>
    <dgm:pt modelId="{9DF38DCB-73CA-42ED-8058-3E4D8FDDB52F}" type="pres">
      <dgm:prSet presAssocID="{ED2B17C3-6582-43FE-ABD8-89EF8074B834}" presName="desTx" presStyleLbl="alignAccFollowNode1" presStyleIdx="4" presStyleCnt="6">
        <dgm:presLayoutVars/>
      </dgm:prSet>
      <dgm:spPr/>
    </dgm:pt>
    <dgm:pt modelId="{022C7E6C-C654-4730-A67F-A36C7E477FBC}" type="pres">
      <dgm:prSet presAssocID="{0882177F-6151-42A9-94E7-F3FED78E6989}" presName="space" presStyleCnt="0"/>
      <dgm:spPr/>
    </dgm:pt>
    <dgm:pt modelId="{50374A44-F027-4D1F-9239-1980F8F3A06E}" type="pres">
      <dgm:prSet presAssocID="{F5FF2EB4-2938-443E-8F07-0AAEA128E7FD}" presName="composite" presStyleCnt="0"/>
      <dgm:spPr/>
    </dgm:pt>
    <dgm:pt modelId="{4F0D9152-C6B6-47B0-9633-3C17AC12DB1E}" type="pres">
      <dgm:prSet presAssocID="{F5FF2EB4-2938-443E-8F07-0AAEA128E7FD}" presName="parTx" presStyleLbl="alignNode1" presStyleIdx="5" presStyleCnt="6">
        <dgm:presLayoutVars>
          <dgm:chMax val="0"/>
          <dgm:chPref val="0"/>
        </dgm:presLayoutVars>
      </dgm:prSet>
      <dgm:spPr/>
    </dgm:pt>
    <dgm:pt modelId="{3C0514A3-4F3A-4A91-B884-ED5864B65566}" type="pres">
      <dgm:prSet presAssocID="{F5FF2EB4-2938-443E-8F07-0AAEA128E7FD}" presName="desTx" presStyleLbl="alignAccFollowNode1" presStyleIdx="5" presStyleCnt="6">
        <dgm:presLayoutVars/>
      </dgm:prSet>
      <dgm:spPr/>
    </dgm:pt>
  </dgm:ptLst>
  <dgm:cxnLst>
    <dgm:cxn modelId="{E715BE01-A57D-4059-B1D0-FCC986FA5D48}" type="presOf" srcId="{C9B8DF50-DFE9-4D79-B47C-68CDF5588298}" destId="{A45C40D0-A115-4D90-B2F7-A8B5F8FBA9A2}" srcOrd="0" destOrd="0" presId="urn:microsoft.com/office/officeart/2016/7/layout/HorizontalActionList"/>
    <dgm:cxn modelId="{7FC54A08-6E5F-4152-AE99-DD549388B6FD}" type="presOf" srcId="{6E0D9966-0CDF-498B-B503-65DEB16B7851}" destId="{D0C6A822-0AFF-4B80-AAEB-809F9AEDA313}" srcOrd="0" destOrd="0" presId="urn:microsoft.com/office/officeart/2016/7/layout/HorizontalActionList"/>
    <dgm:cxn modelId="{16C7E512-EFAE-4983-B1B4-908F6B9C8580}" type="presOf" srcId="{A5AFECBC-E0C0-42D9-B81B-D2DBEFFFCE2F}" destId="{91C559BC-EFDA-4360-8DBD-291B6233B9A1}" srcOrd="0" destOrd="0" presId="urn:microsoft.com/office/officeart/2016/7/layout/HorizontalActionList"/>
    <dgm:cxn modelId="{AA8D6414-320A-4363-99CD-CD8C817F9A73}" srcId="{6E0D9966-0CDF-498B-B503-65DEB16B7851}" destId="{41FCC1D1-AFAB-4653-876C-CA928E19F2AA}" srcOrd="1" destOrd="0" parTransId="{A3B4859E-345A-4C18-BFCC-2B1F096BC074}" sibTransId="{3D16F9AA-AC31-47D0-9516-F4083D604734}"/>
    <dgm:cxn modelId="{4E7AC324-DF55-4F54-904A-5C6194B0A820}" srcId="{BF67BB55-FABA-496C-8833-05657F5C1305}" destId="{A5AFECBC-E0C0-42D9-B81B-D2DBEFFFCE2F}" srcOrd="0" destOrd="0" parTransId="{34E8FCB6-B4A8-4259-90A2-D92C6E649174}" sibTransId="{93A4D711-C76B-401B-BC70-363289D84754}"/>
    <dgm:cxn modelId="{1F9CD524-62BE-4BA6-A483-6ECA7459F565}" type="presOf" srcId="{3A8920DD-B97B-42A9-B2B9-5640AE8BCDCD}" destId="{9DF38DCB-73CA-42ED-8058-3E4D8FDDB52F}" srcOrd="0" destOrd="0" presId="urn:microsoft.com/office/officeart/2016/7/layout/HorizontalActionList"/>
    <dgm:cxn modelId="{5ACA3629-9A59-4F2B-B5D5-A077478582A2}" srcId="{950EE443-7778-4FAE-9A35-2AF1531EED28}" destId="{F1759E34-0501-4F03-8CC9-F9FCB58A43D9}" srcOrd="0" destOrd="0" parTransId="{B1B8B999-9ADD-47C9-B315-AD6A28306396}" sibTransId="{7DF931C8-6B38-4DEF-8FC1-C2E4EB5F75F5}"/>
    <dgm:cxn modelId="{D72A163D-7091-4DCE-B0BD-3B0242CB29AF}" type="presOf" srcId="{BF67BB55-FABA-496C-8833-05657F5C1305}" destId="{0ABAD401-9B07-4DDE-97F5-33D99901473D}" srcOrd="0" destOrd="0" presId="urn:microsoft.com/office/officeart/2016/7/layout/HorizontalActionList"/>
    <dgm:cxn modelId="{A95F7F49-D3F6-4939-9339-2D2974EF840A}" srcId="{07A9D8AC-5310-4479-8F66-FC6C812734BD}" destId="{C9B8DF50-DFE9-4D79-B47C-68CDF5588298}" srcOrd="0" destOrd="0" parTransId="{48B2114F-309B-4460-820F-CB08A67E08F8}" sibTransId="{0B99ECF8-C00E-48DF-A8E7-CAE352BD2E6D}"/>
    <dgm:cxn modelId="{8F4D4D4D-A5CC-4937-8BF6-A9755C56A18F}" type="presOf" srcId="{828FDF39-5751-4DBF-ACE5-BA8D0D275797}" destId="{3C0514A3-4F3A-4A91-B884-ED5864B65566}" srcOrd="0" destOrd="0" presId="urn:microsoft.com/office/officeart/2016/7/layout/HorizontalActionList"/>
    <dgm:cxn modelId="{A0ED4652-3EB0-420E-AE28-549BE228EC41}" type="presOf" srcId="{950EE443-7778-4FAE-9A35-2AF1531EED28}" destId="{93167AC4-C875-4492-BA88-3069C5362652}" srcOrd="0" destOrd="0" presId="urn:microsoft.com/office/officeart/2016/7/layout/HorizontalActionList"/>
    <dgm:cxn modelId="{31E2EC52-D219-466E-9E7A-21F22590189A}" type="presOf" srcId="{ED2B17C3-6582-43FE-ABD8-89EF8074B834}" destId="{064AA88B-5C7F-4A81-958E-960CC61EB0E1}" srcOrd="0" destOrd="0" presId="urn:microsoft.com/office/officeart/2016/7/layout/HorizontalActionList"/>
    <dgm:cxn modelId="{8B4E2B7A-BFE6-40C4-B5EB-2A0DAFD6ADA2}" type="presOf" srcId="{F1759E34-0501-4F03-8CC9-F9FCB58A43D9}" destId="{68BB5C55-6A19-490F-88AA-611D02A374A9}" srcOrd="0" destOrd="0" presId="urn:microsoft.com/office/officeart/2016/7/layout/HorizontalActionList"/>
    <dgm:cxn modelId="{8D651888-B529-411E-B23E-CF9D8527B847}" type="presOf" srcId="{07A9D8AC-5310-4479-8F66-FC6C812734BD}" destId="{407DA3E0-4040-4292-A68E-76BDB4E714EE}" srcOrd="0" destOrd="0" presId="urn:microsoft.com/office/officeart/2016/7/layout/HorizontalActionList"/>
    <dgm:cxn modelId="{5BF62188-1534-4A31-91B1-90DB35B86EE2}" srcId="{6E0D9966-0CDF-498B-B503-65DEB16B7851}" destId="{F5FF2EB4-2938-443E-8F07-0AAEA128E7FD}" srcOrd="5" destOrd="0" parTransId="{713B32CE-37BD-48D3-AD51-FA31FBEB7BB3}" sibTransId="{A556D287-B569-4D3C-A301-64EF19891E38}"/>
    <dgm:cxn modelId="{90D5FE8D-6749-4EE1-A300-C1C23B23FEB4}" srcId="{6E0D9966-0CDF-498B-B503-65DEB16B7851}" destId="{BF67BB55-FABA-496C-8833-05657F5C1305}" srcOrd="0" destOrd="0" parTransId="{A2D3DB47-2F62-4F93-AB3F-F5C59571EC6A}" sibTransId="{F9C74E13-6010-4F38-B9C5-D730202AE5B2}"/>
    <dgm:cxn modelId="{DDB68E92-A25A-4324-99D1-71D1D9F4A288}" srcId="{6E0D9966-0CDF-498B-B503-65DEB16B7851}" destId="{950EE443-7778-4FAE-9A35-2AF1531EED28}" srcOrd="3" destOrd="0" parTransId="{44C9A928-EE0B-4505-8C26-D3A5ED14FEA7}" sibTransId="{EDEF25E2-A4B1-496D-9CCF-8CF0C96D0E08}"/>
    <dgm:cxn modelId="{AD844D9B-72FB-4FBE-8950-2C2476F28B7E}" type="presOf" srcId="{41FCC1D1-AFAB-4653-876C-CA928E19F2AA}" destId="{1C9AB47B-E16E-46FD-9F35-A485588CAEAA}" srcOrd="0" destOrd="0" presId="urn:microsoft.com/office/officeart/2016/7/layout/HorizontalActionList"/>
    <dgm:cxn modelId="{3090E0AD-9AC0-4387-B350-1DE9C45F3673}" type="presOf" srcId="{F5FF2EB4-2938-443E-8F07-0AAEA128E7FD}" destId="{4F0D9152-C6B6-47B0-9633-3C17AC12DB1E}" srcOrd="0" destOrd="0" presId="urn:microsoft.com/office/officeart/2016/7/layout/HorizontalActionList"/>
    <dgm:cxn modelId="{ED5875B5-AAE6-44BB-8D29-14FF80EBA779}" type="presOf" srcId="{DBACFBA0-42D9-48C6-BD7B-9E15D92E91CE}" destId="{008164CB-4961-479C-9ACC-4F05EE8C2FE1}" srcOrd="0" destOrd="0" presId="urn:microsoft.com/office/officeart/2016/7/layout/HorizontalActionList"/>
    <dgm:cxn modelId="{3BD2B2BC-D696-4D19-B170-29EE7325A172}" srcId="{F5FF2EB4-2938-443E-8F07-0AAEA128E7FD}" destId="{828FDF39-5751-4DBF-ACE5-BA8D0D275797}" srcOrd="0" destOrd="0" parTransId="{C187DFF9-0853-42D0-8346-9EE5B8329775}" sibTransId="{322551E7-F83B-4847-A976-20732BBB430B}"/>
    <dgm:cxn modelId="{D13D60CE-8065-43A6-A6F1-C0BDEBB95C2C}" srcId="{ED2B17C3-6582-43FE-ABD8-89EF8074B834}" destId="{3A8920DD-B97B-42A9-B2B9-5640AE8BCDCD}" srcOrd="0" destOrd="0" parTransId="{E72FADE9-D3C4-4814-A00F-A7E5E818954A}" sibTransId="{906FD0D4-AB1D-473E-B588-60F049A62EA4}"/>
    <dgm:cxn modelId="{82F208D1-D019-4F3A-9781-5FC293739F09}" srcId="{6E0D9966-0CDF-498B-B503-65DEB16B7851}" destId="{ED2B17C3-6582-43FE-ABD8-89EF8074B834}" srcOrd="4" destOrd="0" parTransId="{F7C44D95-EFE6-41EC-B786-5B8ECD33382B}" sibTransId="{0882177F-6151-42A9-94E7-F3FED78E6989}"/>
    <dgm:cxn modelId="{46BCC0E9-998F-48B2-8DF5-F03F376A9640}" srcId="{6E0D9966-0CDF-498B-B503-65DEB16B7851}" destId="{07A9D8AC-5310-4479-8F66-FC6C812734BD}" srcOrd="2" destOrd="0" parTransId="{124C7F7E-F152-43DA-AE74-8777B3A52624}" sibTransId="{A554A212-9E2E-4BD4-A9EB-5D3039FDAC72}"/>
    <dgm:cxn modelId="{846A60EB-164D-402A-BD43-064E7738D08E}" srcId="{41FCC1D1-AFAB-4653-876C-CA928E19F2AA}" destId="{DBACFBA0-42D9-48C6-BD7B-9E15D92E91CE}" srcOrd="0" destOrd="0" parTransId="{662F8ADD-89A6-4D40-AB14-7B15677AD926}" sibTransId="{CE0A3076-7F01-4162-918C-76BC1C96184D}"/>
    <dgm:cxn modelId="{C6EA6EAD-86DD-4D38-B290-76E69E914A40}" type="presParOf" srcId="{D0C6A822-0AFF-4B80-AAEB-809F9AEDA313}" destId="{1BE8F025-548A-42E8-B4E2-E99475E18544}" srcOrd="0" destOrd="0" presId="urn:microsoft.com/office/officeart/2016/7/layout/HorizontalActionList"/>
    <dgm:cxn modelId="{19C27AE7-007E-4138-B3D5-97D545FBD1E2}" type="presParOf" srcId="{1BE8F025-548A-42E8-B4E2-E99475E18544}" destId="{0ABAD401-9B07-4DDE-97F5-33D99901473D}" srcOrd="0" destOrd="0" presId="urn:microsoft.com/office/officeart/2016/7/layout/HorizontalActionList"/>
    <dgm:cxn modelId="{8047DB3A-8CCE-4FCF-A036-E3EF8FE91E90}" type="presParOf" srcId="{1BE8F025-548A-42E8-B4E2-E99475E18544}" destId="{91C559BC-EFDA-4360-8DBD-291B6233B9A1}" srcOrd="1" destOrd="0" presId="urn:microsoft.com/office/officeart/2016/7/layout/HorizontalActionList"/>
    <dgm:cxn modelId="{BAB1DF38-D81F-4747-BA6F-EDD58E9B7FDF}" type="presParOf" srcId="{D0C6A822-0AFF-4B80-AAEB-809F9AEDA313}" destId="{CFDFE3DF-609B-4DA2-B9DF-02D80BC1BC1B}" srcOrd="1" destOrd="0" presId="urn:microsoft.com/office/officeart/2016/7/layout/HorizontalActionList"/>
    <dgm:cxn modelId="{48FC32CC-8AFE-441C-A0DA-75B569D2F248}" type="presParOf" srcId="{D0C6A822-0AFF-4B80-AAEB-809F9AEDA313}" destId="{0548063B-DFF9-4405-9231-437D6EAF0DFD}" srcOrd="2" destOrd="0" presId="urn:microsoft.com/office/officeart/2016/7/layout/HorizontalActionList"/>
    <dgm:cxn modelId="{CD640EF0-F3B7-4F41-905F-0D5C83BBC511}" type="presParOf" srcId="{0548063B-DFF9-4405-9231-437D6EAF0DFD}" destId="{1C9AB47B-E16E-46FD-9F35-A485588CAEAA}" srcOrd="0" destOrd="0" presId="urn:microsoft.com/office/officeart/2016/7/layout/HorizontalActionList"/>
    <dgm:cxn modelId="{5E063BA9-69A2-4C31-9836-3F1B7003EB8A}" type="presParOf" srcId="{0548063B-DFF9-4405-9231-437D6EAF0DFD}" destId="{008164CB-4961-479C-9ACC-4F05EE8C2FE1}" srcOrd="1" destOrd="0" presId="urn:microsoft.com/office/officeart/2016/7/layout/HorizontalActionList"/>
    <dgm:cxn modelId="{EA96ED6B-2E03-4A22-99B9-BB8A788CD7EC}" type="presParOf" srcId="{D0C6A822-0AFF-4B80-AAEB-809F9AEDA313}" destId="{9EF604B4-8370-443E-9708-D840FC12403B}" srcOrd="3" destOrd="0" presId="urn:microsoft.com/office/officeart/2016/7/layout/HorizontalActionList"/>
    <dgm:cxn modelId="{810554BF-C01B-4EE3-AAA4-34AF2D353333}" type="presParOf" srcId="{D0C6A822-0AFF-4B80-AAEB-809F9AEDA313}" destId="{EB15C2BF-A5C0-4480-9393-29A2B61B71ED}" srcOrd="4" destOrd="0" presId="urn:microsoft.com/office/officeart/2016/7/layout/HorizontalActionList"/>
    <dgm:cxn modelId="{19DE9EEC-B192-44CE-8304-860A6FECEEF4}" type="presParOf" srcId="{EB15C2BF-A5C0-4480-9393-29A2B61B71ED}" destId="{407DA3E0-4040-4292-A68E-76BDB4E714EE}" srcOrd="0" destOrd="0" presId="urn:microsoft.com/office/officeart/2016/7/layout/HorizontalActionList"/>
    <dgm:cxn modelId="{E7FF302C-07B2-48A5-9340-FE950A2247CD}" type="presParOf" srcId="{EB15C2BF-A5C0-4480-9393-29A2B61B71ED}" destId="{A45C40D0-A115-4D90-B2F7-A8B5F8FBA9A2}" srcOrd="1" destOrd="0" presId="urn:microsoft.com/office/officeart/2016/7/layout/HorizontalActionList"/>
    <dgm:cxn modelId="{78883D38-8842-4E09-BE1F-19F43AE86416}" type="presParOf" srcId="{D0C6A822-0AFF-4B80-AAEB-809F9AEDA313}" destId="{336CF2BB-F1A7-4D6D-A387-01DCBF6A04A2}" srcOrd="5" destOrd="0" presId="urn:microsoft.com/office/officeart/2016/7/layout/HorizontalActionList"/>
    <dgm:cxn modelId="{51FDE0A4-D5B7-47D9-AB25-E204EA7440C1}" type="presParOf" srcId="{D0C6A822-0AFF-4B80-AAEB-809F9AEDA313}" destId="{E21B37C0-8199-4217-841B-F137D7C61315}" srcOrd="6" destOrd="0" presId="urn:microsoft.com/office/officeart/2016/7/layout/HorizontalActionList"/>
    <dgm:cxn modelId="{05B0A218-DAEF-42C3-9BA3-8D30A5EC1395}" type="presParOf" srcId="{E21B37C0-8199-4217-841B-F137D7C61315}" destId="{93167AC4-C875-4492-BA88-3069C5362652}" srcOrd="0" destOrd="0" presId="urn:microsoft.com/office/officeart/2016/7/layout/HorizontalActionList"/>
    <dgm:cxn modelId="{2ABA65DB-74EE-459B-8F78-BEC2B6180FD9}" type="presParOf" srcId="{E21B37C0-8199-4217-841B-F137D7C61315}" destId="{68BB5C55-6A19-490F-88AA-611D02A374A9}" srcOrd="1" destOrd="0" presId="urn:microsoft.com/office/officeart/2016/7/layout/HorizontalActionList"/>
    <dgm:cxn modelId="{6DC642ED-9ABE-447E-801B-438CD3BD4AFA}" type="presParOf" srcId="{D0C6A822-0AFF-4B80-AAEB-809F9AEDA313}" destId="{94306F55-7CE1-44D3-A60F-F6C44E878968}" srcOrd="7" destOrd="0" presId="urn:microsoft.com/office/officeart/2016/7/layout/HorizontalActionList"/>
    <dgm:cxn modelId="{7ABA4214-4DF2-4A9F-83F2-3601C4331E7B}" type="presParOf" srcId="{D0C6A822-0AFF-4B80-AAEB-809F9AEDA313}" destId="{26DAC9BE-FC48-4B7D-8BB7-96D68F8653DE}" srcOrd="8" destOrd="0" presId="urn:microsoft.com/office/officeart/2016/7/layout/HorizontalActionList"/>
    <dgm:cxn modelId="{D38437D4-51E3-43F3-9DC0-7D1860AE9A68}" type="presParOf" srcId="{26DAC9BE-FC48-4B7D-8BB7-96D68F8653DE}" destId="{064AA88B-5C7F-4A81-958E-960CC61EB0E1}" srcOrd="0" destOrd="0" presId="urn:microsoft.com/office/officeart/2016/7/layout/HorizontalActionList"/>
    <dgm:cxn modelId="{2D763001-EBEE-4170-9C6E-368F29089368}" type="presParOf" srcId="{26DAC9BE-FC48-4B7D-8BB7-96D68F8653DE}" destId="{9DF38DCB-73CA-42ED-8058-3E4D8FDDB52F}" srcOrd="1" destOrd="0" presId="urn:microsoft.com/office/officeart/2016/7/layout/HorizontalActionList"/>
    <dgm:cxn modelId="{1F093FF8-F7F0-4790-AE6A-C825ABA7610A}" type="presParOf" srcId="{D0C6A822-0AFF-4B80-AAEB-809F9AEDA313}" destId="{022C7E6C-C654-4730-A67F-A36C7E477FBC}" srcOrd="9" destOrd="0" presId="urn:microsoft.com/office/officeart/2016/7/layout/HorizontalActionList"/>
    <dgm:cxn modelId="{A821052D-28AF-4C9A-A50D-07DA67012960}" type="presParOf" srcId="{D0C6A822-0AFF-4B80-AAEB-809F9AEDA313}" destId="{50374A44-F027-4D1F-9239-1980F8F3A06E}" srcOrd="10" destOrd="0" presId="urn:microsoft.com/office/officeart/2016/7/layout/HorizontalActionList"/>
    <dgm:cxn modelId="{8272331F-B3FE-4B18-A93D-D9791929A58C}" type="presParOf" srcId="{50374A44-F027-4D1F-9239-1980F8F3A06E}" destId="{4F0D9152-C6B6-47B0-9633-3C17AC12DB1E}" srcOrd="0" destOrd="0" presId="urn:microsoft.com/office/officeart/2016/7/layout/HorizontalActionList"/>
    <dgm:cxn modelId="{08E4CC8E-EF16-474B-BE1E-D25FA9AA01DD}" type="presParOf" srcId="{50374A44-F027-4D1F-9239-1980F8F3A06E}" destId="{3C0514A3-4F3A-4A91-B884-ED5864B6556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F300C-4CB8-46A5-B9D7-045B763C3EA3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1228D-52B8-4096-BC9D-A8C4D0E5539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F00C5-9DF1-49D0-BAD1-FEAB4C95E9EC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Credit card fraud detection is critical in financial systems.</a:t>
          </a:r>
        </a:p>
      </dsp:txBody>
      <dsp:txXfrm>
        <a:off x="1844034" y="682"/>
        <a:ext cx="2839914" cy="1596566"/>
      </dsp:txXfrm>
    </dsp:sp>
    <dsp:sp modelId="{0DE33180-C838-4E6F-9941-041C11F1EA9B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77C4B-78B0-4BA8-9B41-33BEA0E19008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9B84D-AA49-4F33-8AB0-57931A66D885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</a:t>
          </a:r>
          <a:r>
            <a:rPr lang="en-US" sz="2300" kern="1200" dirty="0"/>
            <a:t> dataset is highly imbalanced.</a:t>
          </a:r>
        </a:p>
      </dsp:txBody>
      <dsp:txXfrm>
        <a:off x="1844034" y="1996390"/>
        <a:ext cx="2839914" cy="1596566"/>
      </dsp:txXfrm>
    </dsp:sp>
    <dsp:sp modelId="{5E2BDBC3-7D3D-4238-B883-145E9BC3B0C2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BBA06-2495-47AE-BE48-70EF09BECE7F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3B9A0-DF23-445A-B6B1-9E4B90898700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Goal: Accurately detect fraud while minimizing false positives.</a:t>
          </a:r>
        </a:p>
      </dsp:txBody>
      <dsp:txXfrm>
        <a:off x="1844034" y="3992098"/>
        <a:ext cx="2839914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A6F7E-AB2F-4CFC-9D93-73C2C348DEBA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3:1 gives higher fraud exposure (recall)</a:t>
          </a:r>
        </a:p>
      </dsp:txBody>
      <dsp:txXfrm>
        <a:off x="757092" y="1992"/>
        <a:ext cx="3034531" cy="1820718"/>
      </dsp:txXfrm>
    </dsp:sp>
    <dsp:sp modelId="{5D67CA34-2D46-412B-AE1E-F8116E75B414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5:1 balances realism and precision</a:t>
          </a:r>
        </a:p>
      </dsp:txBody>
      <dsp:txXfrm>
        <a:off x="4095076" y="1992"/>
        <a:ext cx="3034531" cy="1820718"/>
      </dsp:txXfrm>
    </dsp:sp>
    <dsp:sp modelId="{F80436FD-C168-49B8-953D-37A8A53056A8}">
      <dsp:nvSpPr>
        <dsp:cNvPr id="0" name=""/>
        <dsp:cNvSpPr/>
      </dsp:nvSpPr>
      <dsp:spPr>
        <a:xfrm>
          <a:off x="757092" y="2126164"/>
          <a:ext cx="3034531" cy="1820718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Result: better overall AUC and accuracy</a:t>
          </a:r>
        </a:p>
      </dsp:txBody>
      <dsp:txXfrm>
        <a:off x="757092" y="2126164"/>
        <a:ext cx="3034531" cy="1820718"/>
      </dsp:txXfrm>
    </dsp:sp>
    <dsp:sp modelId="{8F48CDF6-4729-44ED-AE89-5B0B1538D6C4}">
      <dsp:nvSpPr>
        <dsp:cNvPr id="0" name=""/>
        <dsp:cNvSpPr/>
      </dsp:nvSpPr>
      <dsp:spPr>
        <a:xfrm>
          <a:off x="4095076" y="2126164"/>
          <a:ext cx="3034531" cy="182071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Tradeoff: slight drop in fraud recall vs improved accuracy</a:t>
          </a:r>
        </a:p>
      </dsp:txBody>
      <dsp:txXfrm>
        <a:off x="4095076" y="2126164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CC57-0132-496E-A959-637B419304A6}">
      <dsp:nvSpPr>
        <dsp:cNvPr id="0" name=""/>
        <dsp:cNvSpPr/>
      </dsp:nvSpPr>
      <dsp:spPr>
        <a:xfrm>
          <a:off x="0" y="379815"/>
          <a:ext cx="2232992" cy="133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models can effectively detect fraud even in highly imbalanced datasets.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9815"/>
        <a:ext cx="2232992" cy="1339795"/>
      </dsp:txXfrm>
    </dsp:sp>
    <dsp:sp modelId="{1CA5DAD3-B6C6-4927-B8A0-BE221203A755}">
      <dsp:nvSpPr>
        <dsp:cNvPr id="0" name=""/>
        <dsp:cNvSpPr/>
      </dsp:nvSpPr>
      <dsp:spPr>
        <a:xfrm>
          <a:off x="2456291" y="379815"/>
          <a:ext cx="2232992" cy="133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Using a 5:1 undersampling ratio helped balance the data and improve model focus on fraud detection.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56291" y="379815"/>
        <a:ext cx="2232992" cy="1339795"/>
      </dsp:txXfrm>
    </dsp:sp>
    <dsp:sp modelId="{F0E0806A-45F5-4175-8A7A-01CD9E11C2A9}">
      <dsp:nvSpPr>
        <dsp:cNvPr id="0" name=""/>
        <dsp:cNvSpPr/>
      </dsp:nvSpPr>
      <dsp:spPr>
        <a:xfrm>
          <a:off x="4912583" y="379815"/>
          <a:ext cx="2232992" cy="133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achieved the highest AUC and strong overall precision-recall balance, making it a reliable choice.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2583" y="379815"/>
        <a:ext cx="2232992" cy="1339795"/>
      </dsp:txXfrm>
    </dsp:sp>
    <dsp:sp modelId="{A120838C-56AD-42E1-853F-1E053DF39046}">
      <dsp:nvSpPr>
        <dsp:cNvPr id="0" name=""/>
        <dsp:cNvSpPr/>
      </dsp:nvSpPr>
      <dsp:spPr>
        <a:xfrm>
          <a:off x="0" y="1942910"/>
          <a:ext cx="2232992" cy="133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XGBoost delivered slightly higher precision but was more aggressive, making it ideal for stricter production environments.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942910"/>
        <a:ext cx="2232992" cy="1339795"/>
      </dsp:txXfrm>
    </dsp:sp>
    <dsp:sp modelId="{5B9D90DB-872A-499B-9BAB-E37BC3840791}">
      <dsp:nvSpPr>
        <dsp:cNvPr id="0" name=""/>
        <dsp:cNvSpPr/>
      </dsp:nvSpPr>
      <dsp:spPr>
        <a:xfrm>
          <a:off x="2456291" y="1942910"/>
          <a:ext cx="2232992" cy="133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SVM also performed well, but with slightly lower recall compared to Logistic Regression.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56291" y="1942910"/>
        <a:ext cx="2232992" cy="1339795"/>
      </dsp:txXfrm>
    </dsp:sp>
    <dsp:sp modelId="{AD70F736-2299-423D-A283-D7664B23A9B4}">
      <dsp:nvSpPr>
        <dsp:cNvPr id="0" name=""/>
        <dsp:cNvSpPr/>
      </dsp:nvSpPr>
      <dsp:spPr>
        <a:xfrm>
          <a:off x="4912583" y="1942910"/>
          <a:ext cx="2232992" cy="133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In real-world systems, banks can use Logistic Regression for auditing and compliance, and XGBoost for real-time fraud detection where minimizing false positives is critical.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2583" y="1942910"/>
        <a:ext cx="2232992" cy="1339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AD401-9B07-4DDE-97F5-33D99901473D}">
      <dsp:nvSpPr>
        <dsp:cNvPr id="0" name=""/>
        <dsp:cNvSpPr/>
      </dsp:nvSpPr>
      <dsp:spPr>
        <a:xfrm>
          <a:off x="13029" y="870267"/>
          <a:ext cx="1220282" cy="3660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429" tIns="96429" rIns="96429" bIns="964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Explore</a:t>
          </a:r>
        </a:p>
      </dsp:txBody>
      <dsp:txXfrm>
        <a:off x="13029" y="870267"/>
        <a:ext cx="1220282" cy="366084"/>
      </dsp:txXfrm>
    </dsp:sp>
    <dsp:sp modelId="{91C559BC-EFDA-4360-8DBD-291B6233B9A1}">
      <dsp:nvSpPr>
        <dsp:cNvPr id="0" name=""/>
        <dsp:cNvSpPr/>
      </dsp:nvSpPr>
      <dsp:spPr>
        <a:xfrm>
          <a:off x="13029" y="1236352"/>
          <a:ext cx="1220282" cy="224471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37" tIns="120537" rIns="120537" bIns="120537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Explore SMOTE oversampling to improve fraud recall without discarding legit samples.</a:t>
          </a:r>
        </a:p>
      </dsp:txBody>
      <dsp:txXfrm>
        <a:off x="13029" y="1236352"/>
        <a:ext cx="1220282" cy="2244717"/>
      </dsp:txXfrm>
    </dsp:sp>
    <dsp:sp modelId="{1C9AB47B-E16E-46FD-9F35-A485588CAEAA}">
      <dsp:nvSpPr>
        <dsp:cNvPr id="0" name=""/>
        <dsp:cNvSpPr/>
      </dsp:nvSpPr>
      <dsp:spPr>
        <a:xfrm>
          <a:off x="1341100" y="870267"/>
          <a:ext cx="1220282" cy="366084"/>
        </a:xfrm>
        <a:prstGeom prst="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429" tIns="96429" rIns="96429" bIns="964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</a:t>
          </a:r>
        </a:p>
      </dsp:txBody>
      <dsp:txXfrm>
        <a:off x="1341100" y="870267"/>
        <a:ext cx="1220282" cy="366084"/>
      </dsp:txXfrm>
    </dsp:sp>
    <dsp:sp modelId="{008164CB-4961-479C-9ACC-4F05EE8C2FE1}">
      <dsp:nvSpPr>
        <dsp:cNvPr id="0" name=""/>
        <dsp:cNvSpPr/>
      </dsp:nvSpPr>
      <dsp:spPr>
        <a:xfrm>
          <a:off x="1341100" y="1236352"/>
          <a:ext cx="1220282" cy="2244717"/>
        </a:xfrm>
        <a:prstGeom prst="rect">
          <a:avLst/>
        </a:prstGeom>
        <a:solidFill>
          <a:schemeClr val="accent5">
            <a:tint val="40000"/>
            <a:alpha val="90000"/>
            <a:hueOff val="-2148096"/>
            <a:satOff val="9651"/>
            <a:lumOff val="66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148096"/>
              <a:satOff val="9651"/>
              <a:lumOff val="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37" tIns="120537" rIns="120537" bIns="120537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deep learning models (e.g., Autoencoders, LSTMs) on raw transaction sequences.</a:t>
          </a:r>
        </a:p>
      </dsp:txBody>
      <dsp:txXfrm>
        <a:off x="1341100" y="1236352"/>
        <a:ext cx="1220282" cy="2244717"/>
      </dsp:txXfrm>
    </dsp:sp>
    <dsp:sp modelId="{407DA3E0-4040-4292-A68E-76BDB4E714EE}">
      <dsp:nvSpPr>
        <dsp:cNvPr id="0" name=""/>
        <dsp:cNvSpPr/>
      </dsp:nvSpPr>
      <dsp:spPr>
        <a:xfrm>
          <a:off x="2669172" y="870267"/>
          <a:ext cx="1220282" cy="366084"/>
        </a:xfrm>
        <a:prstGeom prst="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429" tIns="96429" rIns="96429" bIns="964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</a:t>
          </a:r>
        </a:p>
      </dsp:txBody>
      <dsp:txXfrm>
        <a:off x="2669172" y="870267"/>
        <a:ext cx="1220282" cy="366084"/>
      </dsp:txXfrm>
    </dsp:sp>
    <dsp:sp modelId="{A45C40D0-A115-4D90-B2F7-A8B5F8FBA9A2}">
      <dsp:nvSpPr>
        <dsp:cNvPr id="0" name=""/>
        <dsp:cNvSpPr/>
      </dsp:nvSpPr>
      <dsp:spPr>
        <a:xfrm>
          <a:off x="2669172" y="1236352"/>
          <a:ext cx="1220282" cy="2244717"/>
        </a:xfrm>
        <a:prstGeom prst="rect">
          <a:avLst/>
        </a:prstGeom>
        <a:solidFill>
          <a:schemeClr val="accent5">
            <a:tint val="40000"/>
            <a:alpha val="90000"/>
            <a:hueOff val="-4296193"/>
            <a:satOff val="19301"/>
            <a:lumOff val="132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296193"/>
              <a:satOff val="19301"/>
              <a:lumOff val="1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37" tIns="120537" rIns="120537" bIns="120537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cost-sensitive learning, assigning higher penalties to missing frauds.</a:t>
          </a:r>
        </a:p>
      </dsp:txBody>
      <dsp:txXfrm>
        <a:off x="2669172" y="1236352"/>
        <a:ext cx="1220282" cy="2244717"/>
      </dsp:txXfrm>
    </dsp:sp>
    <dsp:sp modelId="{93167AC4-C875-4492-BA88-3069C5362652}">
      <dsp:nvSpPr>
        <dsp:cNvPr id="0" name=""/>
        <dsp:cNvSpPr/>
      </dsp:nvSpPr>
      <dsp:spPr>
        <a:xfrm>
          <a:off x="3997244" y="870267"/>
          <a:ext cx="1220282" cy="366084"/>
        </a:xfrm>
        <a:prstGeom prst="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429" tIns="96429" rIns="96429" bIns="964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Deploy</a:t>
          </a:r>
        </a:p>
      </dsp:txBody>
      <dsp:txXfrm>
        <a:off x="3997244" y="870267"/>
        <a:ext cx="1220282" cy="366084"/>
      </dsp:txXfrm>
    </dsp:sp>
    <dsp:sp modelId="{68BB5C55-6A19-490F-88AA-611D02A374A9}">
      <dsp:nvSpPr>
        <dsp:cNvPr id="0" name=""/>
        <dsp:cNvSpPr/>
      </dsp:nvSpPr>
      <dsp:spPr>
        <a:xfrm>
          <a:off x="3997244" y="1236352"/>
          <a:ext cx="1220282" cy="2244717"/>
        </a:xfrm>
        <a:prstGeom prst="rect">
          <a:avLst/>
        </a:prstGeom>
        <a:solidFill>
          <a:schemeClr val="accent5">
            <a:tint val="40000"/>
            <a:alpha val="90000"/>
            <a:hueOff val="-6444289"/>
            <a:satOff val="28952"/>
            <a:lumOff val="199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444289"/>
              <a:satOff val="28952"/>
              <a:lumOff val="19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37" tIns="120537" rIns="120537" bIns="120537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Deploy models into a real-time fraud detection system using streaming frameworks like Apache Kafka + Spark Streaming.</a:t>
          </a:r>
        </a:p>
      </dsp:txBody>
      <dsp:txXfrm>
        <a:off x="3997244" y="1236352"/>
        <a:ext cx="1220282" cy="2244717"/>
      </dsp:txXfrm>
    </dsp:sp>
    <dsp:sp modelId="{064AA88B-5C7F-4A81-958E-960CC61EB0E1}">
      <dsp:nvSpPr>
        <dsp:cNvPr id="0" name=""/>
        <dsp:cNvSpPr/>
      </dsp:nvSpPr>
      <dsp:spPr>
        <a:xfrm>
          <a:off x="5325316" y="870267"/>
          <a:ext cx="1220282" cy="366084"/>
        </a:xfrm>
        <a:prstGeom prst="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429" tIns="96429" rIns="96429" bIns="964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Investigate</a:t>
          </a:r>
        </a:p>
      </dsp:txBody>
      <dsp:txXfrm>
        <a:off x="5325316" y="870267"/>
        <a:ext cx="1220282" cy="366084"/>
      </dsp:txXfrm>
    </dsp:sp>
    <dsp:sp modelId="{9DF38DCB-73CA-42ED-8058-3E4D8FDDB52F}">
      <dsp:nvSpPr>
        <dsp:cNvPr id="0" name=""/>
        <dsp:cNvSpPr/>
      </dsp:nvSpPr>
      <dsp:spPr>
        <a:xfrm>
          <a:off x="5325316" y="1236352"/>
          <a:ext cx="1220282" cy="2244717"/>
        </a:xfrm>
        <a:prstGeom prst="rect">
          <a:avLst/>
        </a:prstGeom>
        <a:solidFill>
          <a:schemeClr val="accent5">
            <a:tint val="40000"/>
            <a:alpha val="90000"/>
            <a:hueOff val="-8592385"/>
            <a:satOff val="38602"/>
            <a:lumOff val="265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592385"/>
              <a:satOff val="38602"/>
              <a:lumOff val="2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37" tIns="120537" rIns="120537" bIns="120537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Investigate ensemble stacking of Logistic Regression, XGBoost, and SVM to improve overall performance.</a:t>
          </a:r>
        </a:p>
      </dsp:txBody>
      <dsp:txXfrm>
        <a:off x="5325316" y="1236352"/>
        <a:ext cx="1220282" cy="2244717"/>
      </dsp:txXfrm>
    </dsp:sp>
    <dsp:sp modelId="{4F0D9152-C6B6-47B0-9633-3C17AC12DB1E}">
      <dsp:nvSpPr>
        <dsp:cNvPr id="0" name=""/>
        <dsp:cNvSpPr/>
      </dsp:nvSpPr>
      <dsp:spPr>
        <a:xfrm>
          <a:off x="6653388" y="870267"/>
          <a:ext cx="1220282" cy="366084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429" tIns="96429" rIns="96429" bIns="964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Apply</a:t>
          </a:r>
        </a:p>
      </dsp:txBody>
      <dsp:txXfrm>
        <a:off x="6653388" y="870267"/>
        <a:ext cx="1220282" cy="366084"/>
      </dsp:txXfrm>
    </dsp:sp>
    <dsp:sp modelId="{3C0514A3-4F3A-4A91-B884-ED5864B65566}">
      <dsp:nvSpPr>
        <dsp:cNvPr id="0" name=""/>
        <dsp:cNvSpPr/>
      </dsp:nvSpPr>
      <dsp:spPr>
        <a:xfrm>
          <a:off x="6653388" y="1236352"/>
          <a:ext cx="1220282" cy="2244717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37" tIns="120537" rIns="120537" bIns="120537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Apply explainable AI techniques (e.g., SHAP values) to interpret individual fraud predictions better for audit teams.</a:t>
          </a:r>
        </a:p>
      </dsp:txBody>
      <dsp:txXfrm>
        <a:off x="6653388" y="1236352"/>
        <a:ext cx="1220282" cy="2244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lg-ulb/creditcardfrau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25F6AD-9418-4374-8ECA-3780082B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7302" y="576263"/>
            <a:ext cx="4429303" cy="2967606"/>
          </a:xfrm>
        </p:spPr>
        <p:txBody>
          <a:bodyPr anchor="b">
            <a:normAutofit/>
          </a:bodyPr>
          <a:lstStyle/>
          <a:p>
            <a:pPr algn="l"/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302" y="3764975"/>
            <a:ext cx="4618246" cy="2192683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  <a:p>
            <a:pPr algn="l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530: Advanced Data Mining</a:t>
            </a:r>
          </a:p>
          <a:p>
            <a:pPr algn="l"/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b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SAQUIB HASHMI AND SUNIL MISHRA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21704162-E6B1-55E8-09A8-3BEA327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721" r="9873" b="2"/>
          <a:stretch/>
        </p:blipFill>
        <p:spPr>
          <a:xfrm>
            <a:off x="-1140" y="-1"/>
            <a:ext cx="3214683" cy="68579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213623" y="0"/>
            <a:ext cx="243638" cy="685799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E07EB8-B07C-4EF5-8DE2-6B03F3EC8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9679CC-0AEA-4729-827F-5738C1051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3949023-FF2B-261D-4762-8DBEB785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697" y="176627"/>
            <a:ext cx="2254851" cy="578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1723093"/>
            <a:ext cx="78867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predicting categories, especially yes/no or true/false outcomes.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by analyzing the relationship between input features and the probability of an outcome.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Assumes a linear relationship between inputs and the log-odds of the outcome.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and fast, often used as a baseline model in classification tasks.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interpret and good for problems where the data is not too complex.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boosting algorithm that combines many small decision trees to make better predictions.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new tree tries to fix the errors made by the previous ones.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Known for being fast, accurate, and efficient, even with large and messy data.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handle missing values, non-linear patterns, and complex relationships in data.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Kaggle competitions and real-world applications due to high performance.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>
              <a:lnSpc>
                <a:spcPct val="90000"/>
              </a:lnSpc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margin-based classifier that finds the best boundary (hyperplane) between classes.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by maximizing the margin between fraud and legit cases in a high-dimensional space.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on smaller, balanced datasets where clear separation exists.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both linear and non-linear classification using different kernels.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interpretability is less important than achieving a strong separation between classes.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74" y="2769037"/>
            <a:ext cx="257025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(Fraud): 0.97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(Fraud): 0.90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0.93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0.9852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98%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1DA4B-2BC7-1D16-6776-9E78E33D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67" y="2577013"/>
            <a:ext cx="5244377" cy="22979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0056" y="992094"/>
            <a:ext cx="2821512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400"/>
            </a:pPr>
            <a:r>
              <a:rPr lang="en-US" sz="38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Confusion Matrix – Logistic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7215" y="4121253"/>
            <a:ext cx="2344003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 correctly classified most cases but had 5 false positives and missed 16 frauds.</a:t>
            </a:r>
          </a:p>
        </p:txBody>
      </p:sp>
      <p:pic>
        <p:nvPicPr>
          <p:cNvPr id="3" name="Picture 2" descr="confusion_matrix_l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23" y="1945443"/>
            <a:ext cx="4962777" cy="33126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78" y="2595079"/>
            <a:ext cx="2570251" cy="3908586"/>
          </a:xfrm>
        </p:spPr>
        <p:txBody>
          <a:bodyPr>
            <a:normAutofit/>
          </a:bodyPr>
          <a:lstStyle/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(Fraud): 0.98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(Fraud): 0.90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0.94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0.9813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98%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AC9D0-F520-CC02-8FE8-2D9FB3F5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503" y="2741383"/>
            <a:ext cx="5300855" cy="20043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0056" y="992094"/>
            <a:ext cx="2712684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400"/>
            </a:pPr>
            <a:r>
              <a:rPr lang="en-US" sz="38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Confusion Matrix - XGBoost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7215" y="4121253"/>
            <a:ext cx="2344003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5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 had fewer false positives (only 3), same fraud misses (16), indicating higher precision.</a:t>
            </a:r>
          </a:p>
        </p:txBody>
      </p:sp>
      <p:pic>
        <p:nvPicPr>
          <p:cNvPr id="3" name="Picture 2" descr="confusion_matrix_x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200" y="1985066"/>
            <a:ext cx="4711189" cy="31447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4AEFA5-FE74-0238-4C20-70E135FEA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9ED68-1F9A-CF4B-BB2C-E4F33C37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Results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2E4A-ED16-86D7-8294-8084C6E4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23381"/>
            <a:ext cx="2916396" cy="3553581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(Fraud): 0.96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(Fraud): 0.85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0.90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0.9738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97%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97DB0-F48E-3362-1689-EAF7DEE4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95" y="2443993"/>
            <a:ext cx="4819135" cy="21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4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A4F2C-643A-3131-E9A9-B41044A7C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96D94-A624-53DB-E87D-276FA950E09B}"/>
              </a:ext>
            </a:extLst>
          </p:cNvPr>
          <p:cNvSpPr txBox="1"/>
          <p:nvPr/>
        </p:nvSpPr>
        <p:spPr>
          <a:xfrm>
            <a:off x="628650" y="643467"/>
            <a:ext cx="2916395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400"/>
            </a:pPr>
            <a:r>
              <a:rPr lang="en-US" sz="41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Confusion Matrix -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21CF5-2D7A-7B9E-760B-2090B9112262}"/>
              </a:ext>
            </a:extLst>
          </p:cNvPr>
          <p:cNvSpPr txBox="1"/>
          <p:nvPr/>
        </p:nvSpPr>
        <p:spPr>
          <a:xfrm>
            <a:off x="628650" y="2623381"/>
            <a:ext cx="2916396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achieved slightly lower recall compared to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maintained high precision, indicating good fraud detection with slightly more cautious prediction.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66C48D-7C07-5FAE-F033-1C2378F5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59" y="1947670"/>
            <a:ext cx="4443990" cy="2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0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609600"/>
            <a:ext cx="2804505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400"/>
            </a:pPr>
            <a:r>
              <a:rPr lang="en-US" sz="41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ROC Curve - All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97" y="1913007"/>
            <a:ext cx="3321558" cy="4807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ROC curve shows all three models performing very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closer the curve is to the top-left corner, the better the model is at distinguishing fraud from legit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had the highest AUC (0.9851), indicating the best overall balance between true positive and false positive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achieved slightly lower AUC (0.9812) but had almost perfect classification for the legitimate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also performed competitively with an AUC of 0.9755, showing strong predictive capability despite slightly lower recall for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all models demonstrate excellent separation ability, but Logistic Regression edges slightly ahead based on AUC.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837BF-FBF8-213D-4E9E-93E7184E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73" y="1413702"/>
            <a:ext cx="5374127" cy="40305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0055" y="184666"/>
            <a:ext cx="2712684" cy="1770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400"/>
            </a:pPr>
            <a:r>
              <a:rPr lang="en-US" sz="38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Precision-Recall Curve</a:t>
            </a:r>
            <a:endParaRPr lang="en-US" sz="38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74" y="1954758"/>
            <a:ext cx="3772847" cy="4718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curve focuses on the fraud detection performance by plotting precision versus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ensures few false positives (wrongly predicting legit as fraud).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recall ensures most frauds are caught.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maintains strong precision and recall balance, slightly outperforming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 shows very high precision with slightly lower recall, meaning it is stricter and more cautious in predicting frauds.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maintains high precision but has a slightly sharper drop in recall compared to the other two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all three models perform very well, indicating that they are capable of both correctly catching fraud and minimizing false alarms.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EB44AA-C53C-E01E-62C5-132C3646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95" y="1471038"/>
            <a:ext cx="5221231" cy="39159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BA6C9-65B4-75D5-F4C2-4767D948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261137"/>
            <a:ext cx="6719920" cy="888360"/>
          </a:xfrm>
        </p:spPr>
        <p:txBody>
          <a:bodyPr anchor="b">
            <a:normAutofit/>
          </a:bodyPr>
          <a:lstStyle/>
          <a:p>
            <a:r>
              <a:rPr lang="en-I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87" name="Rectangle 1">
            <a:extLst>
              <a:ext uri="{FF2B5EF4-FFF2-40B4-BE49-F238E27FC236}">
                <a16:creationId xmlns:a16="http://schemas.microsoft.com/office/drawing/2014/main" id="{85B5D5B7-153F-AA09-63BC-9651E2BA5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53177"/>
              </p:ext>
            </p:extLst>
          </p:nvPr>
        </p:nvGraphicFramePr>
        <p:xfrm>
          <a:off x="999212" y="2427382"/>
          <a:ext cx="7145576" cy="3662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4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6" name="Picture 15" descr="School supplies on a table">
            <a:extLst>
              <a:ext uri="{FF2B5EF4-FFF2-40B4-BE49-F238E27FC236}">
                <a16:creationId xmlns:a16="http://schemas.microsoft.com/office/drawing/2014/main" id="{5F77680D-CF28-B924-7555-EF9A20C9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30" r="40572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analyzes credit card transaction data to identify fraud.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cases are extremely rare, making it hard for models to learn from raw data.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machine learning to help financial institutions flag suspicious activity.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37EC48FB-55F8-F1BB-B499-F6CCA715FD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0667" r="2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88706-DE47-489C-39DC-6A2A8BC4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9"/>
            <a:ext cx="3116868" cy="55718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CDEC-CF2A-7CC3-518A-DEF274A2E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914" y="557189"/>
            <a:ext cx="4625434" cy="5571898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credit card fraud dataset was first studied by Dal Pozzolo et al. (2015) with a focus on imbalanced classification and probability calibration.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mainly used Smote techniques and models like Random Forests.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task is well studied, but every project varies in the choice of balancing strategy and model evaluation focus.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 novelty of this project: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Carefully balanced simple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(5:1),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three different model families (linear, tree, margin-based),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Evaluated using multiple metrics to reflect real-world deployment concerns (precision, recall, AUC).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7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B02716-BEED-8497-A9A6-96212D42F4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71A7A-474B-6FEC-4757-B9D25BE9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Future Work</a:t>
            </a:r>
            <a:endParaRPr lang="en-IN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FE0B597-6804-184A-CB35-4DE5848F3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5184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620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BEFBB-6131-6E1D-D37D-1D5D0685212D}"/>
              </a:ext>
            </a:extLst>
          </p:cNvPr>
          <p:cNvSpPr/>
          <p:nvPr/>
        </p:nvSpPr>
        <p:spPr>
          <a:xfrm>
            <a:off x="1532545" y="2705725"/>
            <a:ext cx="607890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0242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897064"/>
            <a:ext cx="2954766" cy="5583126"/>
          </a:xfrm>
        </p:spPr>
        <p:txBody>
          <a:bodyPr>
            <a:normAutofit/>
          </a:bodyPr>
          <a:lstStyle/>
          <a:p>
            <a:r>
              <a:rPr lang="en-I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1DE5E88-DB3A-AA44-038F-D0440A4E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789801"/>
              </p:ext>
            </p:extLst>
          </p:nvPr>
        </p:nvGraphicFramePr>
        <p:xfrm>
          <a:off x="3831401" y="897064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 – European cardholders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https://www.kaggle.com/datasets/mlg-ulb/creditcardfraud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284,807 transactions over 2 days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PCA-transformed V1–V28 + Time + Amount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'Class' – 0 = Legit, 1 = Fraud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r>
              <a:rPr lang="en-IN" sz="470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Checked and dropped NA values (none found)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Time and Amount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Used 5:1 undersampling: for every 1 fraud, 5 legit samples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Final: 790 legit, 158 fraud → 83.3% : 16.7%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182A0-B037-80EF-10FF-2CD481DB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572" y="2797719"/>
            <a:ext cx="4094226" cy="2670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3202" y="639520"/>
            <a:ext cx="257175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400"/>
            </a:pPr>
            <a:r>
              <a:rPr lang="en-US" sz="36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 Distribution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the original class imbalance. Nearly all transactions are legitimate, with only a tiny fraction being fraud.</a:t>
            </a:r>
          </a:p>
        </p:txBody>
      </p:sp>
      <p:pic>
        <p:nvPicPr>
          <p:cNvPr id="3" name="Picture 2" descr="class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10" y="1700912"/>
            <a:ext cx="5177790" cy="3456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3202" y="640080"/>
            <a:ext cx="3614166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400"/>
            </a:pPr>
            <a:r>
              <a:rPr lang="en-US" sz="36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Transaction Time Distribution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458" y="3172968"/>
            <a:ext cx="322211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the distribution of transactions over time. Peaks suggest high activity periods during the 2-day span.</a:t>
            </a:r>
          </a:p>
        </p:txBody>
      </p:sp>
      <p:pic>
        <p:nvPicPr>
          <p:cNvPr id="3" name="Picture 2" descr="tim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231" y="2121408"/>
            <a:ext cx="5560322" cy="33361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9161" y="639193"/>
            <a:ext cx="2678858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400"/>
            </a:pP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Transaction Amount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161" y="4631161"/>
            <a:ext cx="2678858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transactions are small amounts. A few high-value transactions appear as outliers.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mou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98" y="1623437"/>
            <a:ext cx="5925382" cy="35552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>
                <a:latin typeface="Times New Roman" panose="02020603050405020304" pitchFamily="18" charset="0"/>
                <a:cs typeface="Times New Roman" panose="02020603050405020304" pitchFamily="18" charset="0"/>
              </a:rPr>
              <a:t>Why 5:1 Undersampling?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F98ED47-DA83-18AF-DFD9-D1815FC1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57588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1184</Words>
  <Application>Microsoft Office PowerPoint</Application>
  <PresentationFormat>On-screen Show (4:3)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Helvetica Neue Medium</vt:lpstr>
      <vt:lpstr>Times New Roman</vt:lpstr>
      <vt:lpstr>Office Theme</vt:lpstr>
      <vt:lpstr>Credit Card Fraud Detection</vt:lpstr>
      <vt:lpstr>Introduction</vt:lpstr>
      <vt:lpstr>Problem Statement</vt:lpstr>
      <vt:lpstr>Dataset Overview</vt:lpstr>
      <vt:lpstr>Preprocessing</vt:lpstr>
      <vt:lpstr>PowerPoint Presentation</vt:lpstr>
      <vt:lpstr>PowerPoint Presentation</vt:lpstr>
      <vt:lpstr>PowerPoint Presentation</vt:lpstr>
      <vt:lpstr>Why 5:1 Undersampling?</vt:lpstr>
      <vt:lpstr>Models Used</vt:lpstr>
      <vt:lpstr>Evaluation Metrics</vt:lpstr>
      <vt:lpstr>PowerPoint Presentation</vt:lpstr>
      <vt:lpstr>XGBoost Results</vt:lpstr>
      <vt:lpstr>PowerPoint Presentation</vt:lpstr>
      <vt:lpstr>SVM Results</vt:lpstr>
      <vt:lpstr>PowerPoint Presentation</vt:lpstr>
      <vt:lpstr>PowerPoint Presentation</vt:lpstr>
      <vt:lpstr>PowerPoint Presentation</vt:lpstr>
      <vt:lpstr>CONCLUSION</vt:lpstr>
      <vt:lpstr>Literature</vt:lpstr>
      <vt:lpstr>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SAQUIB</dc:creator>
  <cp:keywords/>
  <dc:description>generated using python-pptx</dc:description>
  <cp:lastModifiedBy>Saquib Hashmi</cp:lastModifiedBy>
  <cp:revision>8</cp:revision>
  <dcterms:created xsi:type="dcterms:W3CDTF">2013-01-27T09:14:16Z</dcterms:created>
  <dcterms:modified xsi:type="dcterms:W3CDTF">2025-04-28T15:55:35Z</dcterms:modified>
  <cp:category/>
</cp:coreProperties>
</file>