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81" r:id="rId4"/>
    <p:sldId id="282" r:id="rId5"/>
    <p:sldId id="293" r:id="rId6"/>
    <p:sldId id="311" r:id="rId7"/>
    <p:sldId id="295" r:id="rId8"/>
    <p:sldId id="300" r:id="rId9"/>
    <p:sldId id="299" r:id="rId10"/>
    <p:sldId id="306" r:id="rId11"/>
    <p:sldId id="298" r:id="rId12"/>
    <p:sldId id="307" r:id="rId13"/>
    <p:sldId id="308" r:id="rId14"/>
    <p:sldId id="289" r:id="rId15"/>
    <p:sldId id="294" r:id="rId16"/>
    <p:sldId id="297" r:id="rId17"/>
    <p:sldId id="296" r:id="rId18"/>
    <p:sldId id="310" r:id="rId19"/>
    <p:sldId id="312" r:id="rId20"/>
    <p:sldId id="303" r:id="rId21"/>
    <p:sldId id="309" r:id="rId22"/>
    <p:sldId id="301" r:id="rId23"/>
    <p:sldId id="302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6404" autoAdjust="0"/>
  </p:normalViewPr>
  <p:slideViewPr>
    <p:cSldViewPr snapToGrid="0">
      <p:cViewPr varScale="1">
        <p:scale>
          <a:sx n="115" d="100"/>
          <a:sy n="115" d="100"/>
        </p:scale>
        <p:origin x="378" y="114"/>
      </p:cViewPr>
      <p:guideLst/>
    </p:cSldViewPr>
  </p:slideViewPr>
  <p:outlineViewPr>
    <p:cViewPr>
      <p:scale>
        <a:sx n="33" d="100"/>
        <a:sy n="33" d="100"/>
      </p:scale>
      <p:origin x="0" y="-4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Variation for Datasets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Kaggle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55.7</c:v>
                </c:pt>
                <c:pt idx="1">
                  <c:v>57.1</c:v>
                </c:pt>
                <c:pt idx="2">
                  <c:v>58.8</c:v>
                </c:pt>
                <c:pt idx="3">
                  <c:v>60.1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9F-4B49-82F8-9D5F9EA284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Messidor-2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76.099999999999994</c:v>
                </c:pt>
                <c:pt idx="1">
                  <c:v>77.7</c:v>
                </c:pt>
                <c:pt idx="2">
                  <c:v>78.8</c:v>
                </c:pt>
                <c:pt idx="3">
                  <c:v>81.900000000000006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9F-4B49-82F8-9D5F9EA284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00040"/>
        <c:axId val="193300368"/>
      </c:barChart>
      <c:catAx>
        <c:axId val="193300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300368"/>
        <c:crosses val="autoZero"/>
        <c:auto val="1"/>
        <c:lblAlgn val="ctr"/>
        <c:lblOffset val="100"/>
        <c:noMultiLvlLbl val="0"/>
      </c:catAx>
      <c:valAx>
        <c:axId val="1933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300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Comparison</a:t>
            </a:r>
            <a:r>
              <a:rPr lang="en-US" baseline="0" dirty="0" smtClean="0"/>
              <a:t> with </a:t>
            </a:r>
            <a:r>
              <a:rPr lang="en-US" baseline="0" dirty="0" smtClean="0"/>
              <a:t>prior </a:t>
            </a:r>
            <a:r>
              <a:rPr lang="en-US" baseline="0" dirty="0" smtClean="0"/>
              <a:t>methods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04B-4A1A-AF85-F0EBB629CD91}"/>
              </c:ext>
            </c:extLst>
          </c:dPt>
          <c:cat>
            <c:strRef>
              <c:f>Sheet1!$A$2:$A$6</c:f>
              <c:strCache>
                <c:ptCount val="5"/>
                <c:pt idx="0">
                  <c:v>Sanchez et al. 2011</c:v>
                </c:pt>
                <c:pt idx="1">
                  <c:v>Seoud et al. 2016</c:v>
                </c:pt>
                <c:pt idx="2">
                  <c:v>Proposed Method</c:v>
                </c:pt>
                <c:pt idx="3">
                  <c:v>Gargeya et al. 2017</c:v>
                </c:pt>
                <c:pt idx="4">
                  <c:v>Antal et al. 2014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59</c:v>
                </c:pt>
                <c:pt idx="1">
                  <c:v>59.4</c:v>
                </c:pt>
                <c:pt idx="2">
                  <c:v>75.3</c:v>
                </c:pt>
                <c:pt idx="3">
                  <c:v>88.3</c:v>
                </c:pt>
                <c:pt idx="4">
                  <c:v>90.8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4B-4A1A-AF85-F0EBB629C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4704208"/>
        <c:axId val="534709128"/>
      </c:barChart>
      <c:catAx>
        <c:axId val="53470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709128"/>
        <c:crosses val="autoZero"/>
        <c:auto val="1"/>
        <c:lblAlgn val="ctr"/>
        <c:lblOffset val="100"/>
        <c:noMultiLvlLbl val="0"/>
      </c:catAx>
      <c:valAx>
        <c:axId val="534709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70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3B70A-3647-49CB-A9BF-74DF14BA54E4}" type="datetimeFigureOut">
              <a:rPr lang="en-US" smtClean="0"/>
              <a:t>02-Nov-18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F63A0-C6A1-4A0F-B4A9-E64263D3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4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EB40-996D-4660-BE99-F46702AA19B1}" type="datetime1">
              <a:rPr lang="en-US" smtClean="0"/>
              <a:t>02-Nov-18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2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E454-AB21-4D28-9E57-2963FEA93176}" type="datetime1">
              <a:rPr lang="en-US" smtClean="0"/>
              <a:t>02-Nov-18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3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2DCA-EE03-4CDF-914E-587B37F2CF38}" type="datetime1">
              <a:rPr lang="en-US" smtClean="0"/>
              <a:t>02-Nov-18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01F3-A3EE-4291-9615-F0812B8FB735}" type="datetime1">
              <a:rPr lang="en-US" smtClean="0"/>
              <a:t>02-Nov-18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9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10BE-5924-4C2F-A3ED-A7A9341F9D75}" type="datetime1">
              <a:rPr lang="en-US" smtClean="0"/>
              <a:t>02-Nov-18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3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D3F7-857C-4495-A5D5-FB285AF200C6}" type="datetime1">
              <a:rPr lang="en-US" smtClean="0"/>
              <a:t>02-Nov-18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3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0B15-2511-4907-B7F3-EF3EB23EF64B}" type="datetime1">
              <a:rPr lang="en-US" smtClean="0"/>
              <a:t>02-Nov-18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5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AF10-8E70-4BCE-87B7-1C6EC72B673F}" type="datetime1">
              <a:rPr lang="en-US" smtClean="0"/>
              <a:t>02-Nov-18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3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2147-185F-448F-8588-B1286E75B443}" type="datetime1">
              <a:rPr lang="en-US" smtClean="0"/>
              <a:t>02-Nov-18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3B1-AAF5-4E19-AB5A-108471F1F2C0}" type="datetime1">
              <a:rPr lang="en-US" smtClean="0"/>
              <a:t>02-Nov-18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2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F57A-35B9-4E74-8EEB-764407C8C676}" type="datetime1">
              <a:rPr lang="en-US" smtClean="0"/>
              <a:t>02-Nov-18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364F2-15B0-48E5-821C-DF1160118427}" type="datetime1">
              <a:rPr lang="en-US" smtClean="0"/>
              <a:t>02-Nov-18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67497-696F-4C97-A70E-DBB7647A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2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iabetic-retinopathy-detection/data" TargetMode="External"/><Relationship Id="rId2" Type="http://schemas.openxmlformats.org/officeDocument/2006/relationships/hyperlink" Target="https://nei.nih.gov/eyedata/diabet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xiv.org/abs/1704.04861" TargetMode="External"/><Relationship Id="rId5" Type="http://schemas.openxmlformats.org/officeDocument/2006/relationships/hyperlink" Target="http://arxiv.org/abs/1409.4842" TargetMode="External"/><Relationship Id="rId4" Type="http://schemas.openxmlformats.org/officeDocument/2006/relationships/hyperlink" Target="http://www.ias-iss.org/ojs/IAS/article/view/115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b="1" dirty="0"/>
              <a:t>Automatic Detection and Classification of Diabetic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Retinopathy Stages in Retinal Image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3199"/>
            <a:ext cx="3232317" cy="145499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Presented by:</a:t>
            </a:r>
          </a:p>
          <a:p>
            <a:r>
              <a:rPr lang="en-US" sz="2000" dirty="0" smtClean="0"/>
              <a:t>Md. </a:t>
            </a:r>
            <a:r>
              <a:rPr lang="en-US" sz="2000" dirty="0" err="1" smtClean="0"/>
              <a:t>Abrar</a:t>
            </a:r>
            <a:r>
              <a:rPr lang="en-US" sz="2000" dirty="0" smtClean="0"/>
              <a:t> </a:t>
            </a:r>
            <a:r>
              <a:rPr lang="en-US" sz="2000" dirty="0" err="1" smtClean="0"/>
              <a:t>Labib</a:t>
            </a:r>
            <a:r>
              <a:rPr lang="en-US" sz="2000" dirty="0" smtClean="0"/>
              <a:t> (144423)</a:t>
            </a:r>
          </a:p>
          <a:p>
            <a:r>
              <a:rPr lang="en-US" sz="2000" dirty="0" err="1" smtClean="0"/>
              <a:t>Saquib</a:t>
            </a:r>
            <a:r>
              <a:rPr lang="en-US" sz="2000" dirty="0" smtClean="0"/>
              <a:t> </a:t>
            </a:r>
            <a:r>
              <a:rPr lang="en-US" sz="2000" dirty="0" err="1" smtClean="0"/>
              <a:t>Irtiza</a:t>
            </a:r>
            <a:r>
              <a:rPr lang="en-US" sz="2000" dirty="0" smtClean="0"/>
              <a:t> (144431)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36" y="3008988"/>
            <a:ext cx="1310528" cy="21117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2236" y="3603199"/>
            <a:ext cx="250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Supervisor:</a:t>
            </a:r>
          </a:p>
          <a:p>
            <a:r>
              <a:rPr lang="en-US" dirty="0" smtClean="0"/>
              <a:t>A. B. M. </a:t>
            </a:r>
            <a:r>
              <a:rPr lang="en-US" dirty="0" err="1" smtClean="0"/>
              <a:t>Ashikur</a:t>
            </a:r>
            <a:r>
              <a:rPr lang="en-US" dirty="0" smtClean="0"/>
              <a:t> Rahman</a:t>
            </a:r>
          </a:p>
          <a:p>
            <a:r>
              <a:rPr lang="en-US" dirty="0" smtClean="0"/>
              <a:t>Lecturer, IUT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504152"/>
              </p:ext>
            </p:extLst>
          </p:nvPr>
        </p:nvGraphicFramePr>
        <p:xfrm>
          <a:off x="838197" y="1325563"/>
          <a:ext cx="3547506" cy="4545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502">
                  <a:extLst>
                    <a:ext uri="{9D8B030D-6E8A-4147-A177-3AD203B41FA5}">
                      <a16:colId xmlns:a16="http://schemas.microsoft.com/office/drawing/2014/main" val="3297923592"/>
                    </a:ext>
                  </a:extLst>
                </a:gridCol>
                <a:gridCol w="1182502">
                  <a:extLst>
                    <a:ext uri="{9D8B030D-6E8A-4147-A177-3AD203B41FA5}">
                      <a16:colId xmlns:a16="http://schemas.microsoft.com/office/drawing/2014/main" val="2983908835"/>
                    </a:ext>
                  </a:extLst>
                </a:gridCol>
                <a:gridCol w="1182502">
                  <a:extLst>
                    <a:ext uri="{9D8B030D-6E8A-4147-A177-3AD203B41FA5}">
                      <a16:colId xmlns:a16="http://schemas.microsoft.com/office/drawing/2014/main" val="903254880"/>
                    </a:ext>
                  </a:extLst>
                </a:gridCol>
              </a:tblGrid>
              <a:tr h="1146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Epochs/Architecture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MobileNet</a:t>
                      </a:r>
                      <a:r>
                        <a:rPr lang="en-US" dirty="0" smtClean="0"/>
                        <a:t> [10]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Inception</a:t>
                      </a:r>
                      <a:r>
                        <a:rPr lang="en-US" baseline="0" dirty="0" smtClean="0"/>
                        <a:t> V</a:t>
                      </a:r>
                      <a:r>
                        <a:rPr lang="en-US" dirty="0" smtClean="0"/>
                        <a:t>3 [9]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72536"/>
                  </a:ext>
                </a:extLst>
              </a:tr>
              <a:tr h="849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65.4%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76.1%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627425"/>
                  </a:ext>
                </a:extLst>
              </a:tr>
              <a:tr h="849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74.7%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77.7%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551732"/>
                  </a:ext>
                </a:extLst>
              </a:tr>
              <a:tr h="849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78.7%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78.8%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554531"/>
                  </a:ext>
                </a:extLst>
              </a:tr>
              <a:tr h="849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79.3%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81.9%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768339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ARCHITECTURE COMPARISON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6" y="1325563"/>
            <a:ext cx="6296150" cy="45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1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1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INCEPTION MODULE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11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0" y="1325564"/>
            <a:ext cx="11672596" cy="4198158"/>
          </a:xfrm>
        </p:spPr>
      </p:pic>
    </p:spTree>
    <p:extLst>
      <p:ext uri="{BB962C8B-B14F-4D97-AF65-F5344CB8AC3E}">
        <p14:creationId xmlns:p14="http://schemas.microsoft.com/office/powerpoint/2010/main" val="303454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DATASET COMPARISON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292990"/>
              </p:ext>
            </p:extLst>
          </p:nvPr>
        </p:nvGraphicFramePr>
        <p:xfrm>
          <a:off x="838194" y="1325563"/>
          <a:ext cx="10207385" cy="1221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1477">
                  <a:extLst>
                    <a:ext uri="{9D8B030D-6E8A-4147-A177-3AD203B41FA5}">
                      <a16:colId xmlns:a16="http://schemas.microsoft.com/office/drawing/2014/main" val="3297923592"/>
                    </a:ext>
                  </a:extLst>
                </a:gridCol>
                <a:gridCol w="2041477">
                  <a:extLst>
                    <a:ext uri="{9D8B030D-6E8A-4147-A177-3AD203B41FA5}">
                      <a16:colId xmlns:a16="http://schemas.microsoft.com/office/drawing/2014/main" val="2983908835"/>
                    </a:ext>
                  </a:extLst>
                </a:gridCol>
                <a:gridCol w="2041477">
                  <a:extLst>
                    <a:ext uri="{9D8B030D-6E8A-4147-A177-3AD203B41FA5}">
                      <a16:colId xmlns:a16="http://schemas.microsoft.com/office/drawing/2014/main" val="903254880"/>
                    </a:ext>
                  </a:extLst>
                </a:gridCol>
                <a:gridCol w="2041477">
                  <a:extLst>
                    <a:ext uri="{9D8B030D-6E8A-4147-A177-3AD203B41FA5}">
                      <a16:colId xmlns:a16="http://schemas.microsoft.com/office/drawing/2014/main" val="681369387"/>
                    </a:ext>
                  </a:extLst>
                </a:gridCol>
                <a:gridCol w="2041477">
                  <a:extLst>
                    <a:ext uri="{9D8B030D-6E8A-4147-A177-3AD203B41FA5}">
                      <a16:colId xmlns:a16="http://schemas.microsoft.com/office/drawing/2014/main" val="4079011914"/>
                    </a:ext>
                  </a:extLst>
                </a:gridCol>
              </a:tblGrid>
              <a:tr h="4072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Datasets/Epochs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72536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Kaggle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55.7%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57.1%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58.8%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60.1%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627425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Messidor-2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76.1%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77.7%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78.8%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81.9%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55173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358" y="2973070"/>
            <a:ext cx="4511040" cy="3383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35235" y="2651126"/>
            <a:ext cx="193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Undesirable image</a:t>
            </a:r>
            <a:endParaRPr lang="en-US" dirty="0"/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3493932362"/>
              </p:ext>
            </p:extLst>
          </p:nvPr>
        </p:nvGraphicFramePr>
        <p:xfrm>
          <a:off x="838195" y="2835792"/>
          <a:ext cx="5537668" cy="3785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824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PARAMETER OPTIMIZATION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899023"/>
              </p:ext>
            </p:extLst>
          </p:nvPr>
        </p:nvGraphicFramePr>
        <p:xfrm>
          <a:off x="838197" y="1325563"/>
          <a:ext cx="2365004" cy="4545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502">
                  <a:extLst>
                    <a:ext uri="{9D8B030D-6E8A-4147-A177-3AD203B41FA5}">
                      <a16:colId xmlns:a16="http://schemas.microsoft.com/office/drawing/2014/main" val="3297923592"/>
                    </a:ext>
                  </a:extLst>
                </a:gridCol>
                <a:gridCol w="1182502">
                  <a:extLst>
                    <a:ext uri="{9D8B030D-6E8A-4147-A177-3AD203B41FA5}">
                      <a16:colId xmlns:a16="http://schemas.microsoft.com/office/drawing/2014/main" val="2983908835"/>
                    </a:ext>
                  </a:extLst>
                </a:gridCol>
              </a:tblGrid>
              <a:tr h="1146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Learning</a:t>
                      </a:r>
                      <a:r>
                        <a:rPr lang="en-US" baseline="0" dirty="0" smtClean="0"/>
                        <a:t> Rate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Accuracy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72536"/>
                  </a:ext>
                </a:extLst>
              </a:tr>
              <a:tr h="849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78.7%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627425"/>
                  </a:ext>
                </a:extLst>
              </a:tr>
              <a:tr h="849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76.1%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551732"/>
                  </a:ext>
                </a:extLst>
              </a:tr>
              <a:tr h="849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52.1%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554531"/>
                  </a:ext>
                </a:extLst>
              </a:tr>
              <a:tr h="849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76833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45" y="1325563"/>
            <a:ext cx="7852598" cy="458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58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AB04-E223-4BB7-B94F-E243AC7F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/>
              <a:t>TEST IMAGE CLASSIFICATION</a:t>
            </a:r>
            <a:endParaRPr lang="en-US" sz="3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59FEAF-6DA6-4564-BFCD-7B78F651AE3E}"/>
              </a:ext>
            </a:extLst>
          </p:cNvPr>
          <p:cNvSpPr/>
          <p:nvPr/>
        </p:nvSpPr>
        <p:spPr>
          <a:xfrm>
            <a:off x="7547956" y="1507247"/>
            <a:ext cx="3524597" cy="20337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Retrained 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0424" y="3538015"/>
            <a:ext cx="118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107" y="4142240"/>
            <a:ext cx="4853738" cy="2077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33" y="1507244"/>
            <a:ext cx="3323161" cy="203375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443995" y="2108487"/>
            <a:ext cx="3103962" cy="8312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For Test</a:t>
            </a:r>
            <a:endParaRPr lang="en-US" dirty="0"/>
          </a:p>
        </p:txBody>
      </p:sp>
      <p:sp>
        <p:nvSpPr>
          <p:cNvPr id="9" name="Bent Arrow 8"/>
          <p:cNvSpPr/>
          <p:nvPr/>
        </p:nvSpPr>
        <p:spPr>
          <a:xfrm rot="10800000">
            <a:off x="8422844" y="3540999"/>
            <a:ext cx="1799163" cy="2252971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9325" y="512064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9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PROPOSED METHOD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44" y="1325563"/>
            <a:ext cx="10511891" cy="277057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83567" y="4945224"/>
            <a:ext cx="9616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Bottlenecks: </a:t>
            </a:r>
            <a:r>
              <a:rPr lang="en-US" sz="2400" dirty="0" smtClean="0"/>
              <a:t>Features </a:t>
            </a:r>
            <a:r>
              <a:rPr lang="en-US" sz="2400" dirty="0"/>
              <a:t>that are made to train the last step of the </a:t>
            </a:r>
            <a:r>
              <a:rPr lang="en-US" sz="2400" dirty="0" smtClean="0"/>
              <a:t>pre-trained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model</a:t>
            </a:r>
            <a:r>
              <a:rPr lang="en-US" sz="2400" dirty="0"/>
              <a:t>. </a:t>
            </a:r>
            <a:r>
              <a:rPr lang="en-US" sz="2400" dirty="0" smtClean="0"/>
              <a:t>It reduces </a:t>
            </a:r>
            <a:r>
              <a:rPr lang="en-US" sz="2400" dirty="0"/>
              <a:t>the access time during the training </a:t>
            </a:r>
            <a:r>
              <a:rPr lang="en-US" sz="2400" dirty="0" smtClean="0"/>
              <a:t>period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31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PRE-PROCESSING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4510"/>
            <a:ext cx="4941570" cy="3291840"/>
          </a:xfr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0" y="3064510"/>
            <a:ext cx="4937760" cy="32918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3020" y="1325563"/>
            <a:ext cx="84376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Images were resized to reduce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Red channel is extracted from RGB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Optic disc was removed to eliminate confusing objects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032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PRE-PROCESSING STEPS</a:t>
            </a:r>
            <a:endParaRPr lang="en-US" sz="3200" b="1" dirty="0"/>
          </a:p>
        </p:txBody>
      </p:sp>
      <p:pic>
        <p:nvPicPr>
          <p:cNvPr id="11" name="Content Placeholder 1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28" y="1636446"/>
            <a:ext cx="4297680" cy="1097280"/>
          </a:xfr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1636446"/>
            <a:ext cx="4297680" cy="109728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28" y="3320816"/>
            <a:ext cx="4297680" cy="1097280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3338142"/>
            <a:ext cx="4297680" cy="1097280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28" y="5005186"/>
            <a:ext cx="4297680" cy="1097280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5005187"/>
            <a:ext cx="4297680" cy="10972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03476" y="2732565"/>
            <a:ext cx="247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 </a:t>
            </a:r>
            <a:r>
              <a:rPr lang="en-US" dirty="0"/>
              <a:t>C</a:t>
            </a:r>
            <a:r>
              <a:rPr lang="en-US" dirty="0" smtClean="0"/>
              <a:t>hannel Gray </a:t>
            </a:r>
            <a:r>
              <a:rPr lang="en-US" dirty="0"/>
              <a:t>I</a:t>
            </a:r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5925" y="2732565"/>
            <a:ext cx="230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Applying </a:t>
            </a:r>
            <a:r>
              <a:rPr lang="en-US" dirty="0"/>
              <a:t>M</a:t>
            </a:r>
            <a:r>
              <a:rPr lang="en-US" dirty="0" smtClean="0"/>
              <a:t>edian Filter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7352" y="4418096"/>
            <a:ext cx="20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Top-Hat Filter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8" y="4418096"/>
            <a:ext cx="198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 Stretching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37372" y="6102466"/>
            <a:ext cx="140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Image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6682" y="6102466"/>
            <a:ext cx="332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Morphological Opening &amp; Closing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92828" y="1082448"/>
            <a:ext cx="471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Replicated from Saleh et al. 2012[6]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PERFORMANCE EVALUATION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287980"/>
              </p:ext>
            </p:extLst>
          </p:nvPr>
        </p:nvGraphicFramePr>
        <p:xfrm>
          <a:off x="838197" y="1325563"/>
          <a:ext cx="3547506" cy="4545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502">
                  <a:extLst>
                    <a:ext uri="{9D8B030D-6E8A-4147-A177-3AD203B41FA5}">
                      <a16:colId xmlns:a16="http://schemas.microsoft.com/office/drawing/2014/main" val="3297923592"/>
                    </a:ext>
                  </a:extLst>
                </a:gridCol>
                <a:gridCol w="1182502">
                  <a:extLst>
                    <a:ext uri="{9D8B030D-6E8A-4147-A177-3AD203B41FA5}">
                      <a16:colId xmlns:a16="http://schemas.microsoft.com/office/drawing/2014/main" val="2983908835"/>
                    </a:ext>
                  </a:extLst>
                </a:gridCol>
                <a:gridCol w="1182502">
                  <a:extLst>
                    <a:ext uri="{9D8B030D-6E8A-4147-A177-3AD203B41FA5}">
                      <a16:colId xmlns:a16="http://schemas.microsoft.com/office/drawing/2014/main" val="903254880"/>
                    </a:ext>
                  </a:extLst>
                </a:gridCol>
              </a:tblGrid>
              <a:tr h="1146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Epochs/</a:t>
                      </a:r>
                    </a:p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Pre-processed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72536"/>
                  </a:ext>
                </a:extLst>
              </a:tr>
              <a:tr h="849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76.1%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77.5%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627425"/>
                  </a:ext>
                </a:extLst>
              </a:tr>
              <a:tr h="849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77.7%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79.5%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551732"/>
                  </a:ext>
                </a:extLst>
              </a:tr>
              <a:tr h="849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78.8%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81.5%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554531"/>
                  </a:ext>
                </a:extLst>
              </a:tr>
              <a:tr h="849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81.9%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83.4%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76833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295" y="1325563"/>
            <a:ext cx="7157773" cy="45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2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53" y="621151"/>
            <a:ext cx="4966663" cy="57351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36" y="1858313"/>
            <a:ext cx="2916574" cy="341275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RUN-TIME EVALUATION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661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7191-E274-41F2-BD4D-212574EE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WHAT IS DIABETIC RETINOPATHY?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8BDF-8BB6-475E-9623-D447A753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398"/>
            <a:ext cx="5814270" cy="4739677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270000"/>
              </a:lnSpc>
            </a:pPr>
            <a:r>
              <a:rPr lang="en-US" sz="2400" dirty="0"/>
              <a:t>Disease that causes patients with diabetes to </a:t>
            </a:r>
            <a:r>
              <a:rPr lang="en-US" sz="2400" u="sng" dirty="0"/>
              <a:t>lose eyesight</a:t>
            </a:r>
            <a:r>
              <a:rPr lang="en-US" sz="2400" dirty="0"/>
              <a:t>.</a:t>
            </a:r>
          </a:p>
          <a:p>
            <a:pPr algn="just">
              <a:lnSpc>
                <a:spcPct val="270000"/>
              </a:lnSpc>
            </a:pPr>
            <a:r>
              <a:rPr lang="en-US" sz="2400" dirty="0"/>
              <a:t>Small </a:t>
            </a:r>
            <a:r>
              <a:rPr lang="en-US" sz="2400" u="sng" dirty="0"/>
              <a:t>lesion appears</a:t>
            </a:r>
            <a:r>
              <a:rPr lang="en-US" sz="2400" dirty="0"/>
              <a:t> in the retina of the patient’s eye.</a:t>
            </a:r>
          </a:p>
          <a:p>
            <a:pPr algn="just">
              <a:lnSpc>
                <a:spcPct val="270000"/>
              </a:lnSpc>
            </a:pPr>
            <a:r>
              <a:rPr lang="en-US" sz="2400" dirty="0"/>
              <a:t>It is one of the </a:t>
            </a:r>
            <a:r>
              <a:rPr lang="en-US" sz="2400" u="sng" dirty="0"/>
              <a:t>biggest </a:t>
            </a:r>
            <a:r>
              <a:rPr lang="en-US" sz="2400" u="sng" dirty="0" smtClean="0"/>
              <a:t>reasons</a:t>
            </a:r>
            <a:r>
              <a:rPr lang="en-US" sz="2400" dirty="0" smtClean="0"/>
              <a:t> </a:t>
            </a:r>
            <a:r>
              <a:rPr lang="en-US" sz="2400" dirty="0"/>
              <a:t>for blindness.</a:t>
            </a:r>
          </a:p>
          <a:p>
            <a:pPr algn="just">
              <a:lnSpc>
                <a:spcPct val="270000"/>
              </a:lnSpc>
            </a:pPr>
            <a:r>
              <a:rPr lang="en-US" sz="2400" dirty="0"/>
              <a:t>Ophthalmologists can </a:t>
            </a:r>
            <a:r>
              <a:rPr lang="en-US" sz="2400" u="sng" dirty="0"/>
              <a:t>detect this disease</a:t>
            </a:r>
            <a:r>
              <a:rPr lang="en-US" sz="2400" dirty="0"/>
              <a:t> from retinal images.</a:t>
            </a:r>
          </a:p>
          <a:p>
            <a:pPr algn="just">
              <a:lnSpc>
                <a:spcPct val="270000"/>
              </a:lnSpc>
            </a:pPr>
            <a:r>
              <a:rPr lang="en-US" sz="2400" dirty="0"/>
              <a:t>It can be </a:t>
            </a:r>
            <a:r>
              <a:rPr lang="en-US" sz="2400" u="sng" dirty="0"/>
              <a:t>avoided</a:t>
            </a:r>
            <a:r>
              <a:rPr lang="en-US" sz="2400" dirty="0"/>
              <a:t> if detected at an early stage.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B38961-8815-428F-B19E-77E383F2EA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7"/>
          <a:stretch/>
        </p:blipFill>
        <p:spPr>
          <a:xfrm>
            <a:off x="7868009" y="2996845"/>
            <a:ext cx="3306991" cy="3861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E4E4C9-38EF-4D6B-AF74-FA42E4F973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4573"/>
          <a:stretch/>
        </p:blipFill>
        <p:spPr>
          <a:xfrm>
            <a:off x="7473521" y="49734"/>
            <a:ext cx="4095969" cy="36456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RUN-TIME EVALUATION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697172"/>
            <a:ext cx="2743200" cy="365125"/>
          </a:xfrm>
        </p:spPr>
        <p:txBody>
          <a:bodyPr/>
          <a:lstStyle/>
          <a:p>
            <a:fld id="{BE667497-696F-4C97-A70E-DBB7647AB2EC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91847906"/>
                  </p:ext>
                </p:extLst>
              </p:nvPr>
            </p:nvGraphicFramePr>
            <p:xfrm>
              <a:off x="838196" y="1325563"/>
              <a:ext cx="10515603" cy="45456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05201">
                      <a:extLst>
                        <a:ext uri="{9D8B030D-6E8A-4147-A177-3AD203B41FA5}">
                          <a16:colId xmlns:a16="http://schemas.microsoft.com/office/drawing/2014/main" val="3297923592"/>
                        </a:ext>
                      </a:extLst>
                    </a:gridCol>
                    <a:gridCol w="3505201">
                      <a:extLst>
                        <a:ext uri="{9D8B030D-6E8A-4147-A177-3AD203B41FA5}">
                          <a16:colId xmlns:a16="http://schemas.microsoft.com/office/drawing/2014/main" val="2983908835"/>
                        </a:ext>
                      </a:extLst>
                    </a:gridCol>
                    <a:gridCol w="3505201">
                      <a:extLst>
                        <a:ext uri="{9D8B030D-6E8A-4147-A177-3AD203B41FA5}">
                          <a16:colId xmlns:a16="http://schemas.microsoft.com/office/drawing/2014/main" val="903254880"/>
                        </a:ext>
                      </a:extLst>
                    </a:gridCol>
                  </a:tblGrid>
                  <a:tr h="11464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Method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Accuracy</a:t>
                          </a:r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Run-time</a:t>
                          </a:r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6172536"/>
                      </a:ext>
                    </a:extLst>
                  </a:tr>
                  <a:tr h="849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Traditional</a:t>
                          </a:r>
                          <a:r>
                            <a:rPr lang="en-US" b="1" baseline="0" dirty="0" smtClean="0"/>
                            <a:t> Method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77.7%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388.0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0627425"/>
                      </a:ext>
                    </a:extLst>
                  </a:tr>
                  <a:tr h="849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Proposed</a:t>
                          </a:r>
                          <a:r>
                            <a:rPr lang="en-US" b="1" baseline="0" dirty="0" smtClean="0"/>
                            <a:t> Method, 1</a:t>
                          </a:r>
                          <a:r>
                            <a:rPr lang="en-US" b="1" baseline="30000" dirty="0" smtClean="0"/>
                            <a:t>st</a:t>
                          </a:r>
                          <a:r>
                            <a:rPr lang="en-US" b="1" baseline="0" dirty="0" smtClean="0"/>
                            <a:t> attempt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72.7%+78.0%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75.3%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170.9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+93.0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=263.9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93551732"/>
                      </a:ext>
                    </a:extLst>
                  </a:tr>
                  <a:tr h="849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Proposed</a:t>
                          </a:r>
                          <a:r>
                            <a:rPr lang="en-US" b="1" baseline="0" dirty="0" smtClean="0"/>
                            <a:t> Method, 2</a:t>
                          </a:r>
                          <a:r>
                            <a:rPr lang="en-US" b="1" baseline="30000" dirty="0" smtClean="0"/>
                            <a:t>nd</a:t>
                          </a:r>
                          <a:r>
                            <a:rPr lang="en-US" b="1" baseline="0" dirty="0" smtClean="0"/>
                            <a:t> attempt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70.2%+73.4%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71.8%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172.1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+110.6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=282.7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3554531"/>
                      </a:ext>
                    </a:extLst>
                  </a:tr>
                  <a:tr h="849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Proposed</a:t>
                          </a:r>
                          <a:r>
                            <a:rPr lang="en-US" b="1" baseline="0" dirty="0" smtClean="0"/>
                            <a:t> Method, 3</a:t>
                          </a:r>
                          <a:r>
                            <a:rPr lang="en-US" b="1" baseline="30000" dirty="0" smtClean="0"/>
                            <a:t>rd</a:t>
                          </a:r>
                          <a:r>
                            <a:rPr lang="en-US" b="1" baseline="0" dirty="0" smtClean="0"/>
                            <a:t> attempt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73.1%+73.6%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73.3%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158.7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+104.2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=262.9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72768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91847906"/>
                  </p:ext>
                </p:extLst>
              </p:nvPr>
            </p:nvGraphicFramePr>
            <p:xfrm>
              <a:off x="838196" y="1325563"/>
              <a:ext cx="10515603" cy="45456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05201">
                      <a:extLst>
                        <a:ext uri="{9D8B030D-6E8A-4147-A177-3AD203B41FA5}">
                          <a16:colId xmlns:a16="http://schemas.microsoft.com/office/drawing/2014/main" val="3297923592"/>
                        </a:ext>
                      </a:extLst>
                    </a:gridCol>
                    <a:gridCol w="3505201">
                      <a:extLst>
                        <a:ext uri="{9D8B030D-6E8A-4147-A177-3AD203B41FA5}">
                          <a16:colId xmlns:a16="http://schemas.microsoft.com/office/drawing/2014/main" val="2983908835"/>
                        </a:ext>
                      </a:extLst>
                    </a:gridCol>
                    <a:gridCol w="3505201">
                      <a:extLst>
                        <a:ext uri="{9D8B030D-6E8A-4147-A177-3AD203B41FA5}">
                          <a16:colId xmlns:a16="http://schemas.microsoft.com/office/drawing/2014/main" val="903254880"/>
                        </a:ext>
                      </a:extLst>
                    </a:gridCol>
                  </a:tblGrid>
                  <a:tr h="11464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Method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Accuracy</a:t>
                          </a:r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Run-time</a:t>
                          </a:r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6172536"/>
                      </a:ext>
                    </a:extLst>
                  </a:tr>
                  <a:tr h="849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Traditional</a:t>
                          </a:r>
                          <a:r>
                            <a:rPr lang="en-US" b="1" baseline="0" dirty="0" smtClean="0"/>
                            <a:t> Method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40714" r="-100174" b="-30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48" t="-140714" r="-348" b="-30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627425"/>
                      </a:ext>
                    </a:extLst>
                  </a:tr>
                  <a:tr h="849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Proposed</a:t>
                          </a:r>
                          <a:r>
                            <a:rPr lang="en-US" b="1" baseline="0" dirty="0" smtClean="0"/>
                            <a:t> Method, 1</a:t>
                          </a:r>
                          <a:r>
                            <a:rPr lang="en-US" b="1" baseline="30000" dirty="0" smtClean="0"/>
                            <a:t>st</a:t>
                          </a:r>
                          <a:r>
                            <a:rPr lang="en-US" b="1" baseline="0" dirty="0" smtClean="0"/>
                            <a:t> attempt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40714" r="-100174" b="-20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48" t="-240714" r="-348" b="-20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551732"/>
                      </a:ext>
                    </a:extLst>
                  </a:tr>
                  <a:tr h="849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Proposed</a:t>
                          </a:r>
                          <a:r>
                            <a:rPr lang="en-US" b="1" baseline="0" dirty="0" smtClean="0"/>
                            <a:t> Method, 2</a:t>
                          </a:r>
                          <a:r>
                            <a:rPr lang="en-US" b="1" baseline="30000" dirty="0" smtClean="0"/>
                            <a:t>nd</a:t>
                          </a:r>
                          <a:r>
                            <a:rPr lang="en-US" b="1" baseline="0" dirty="0" smtClean="0"/>
                            <a:t> attempt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43165" r="-100174" b="-10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48" t="-343165" r="-348" b="-102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554531"/>
                      </a:ext>
                    </a:extLst>
                  </a:tr>
                  <a:tr h="849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Proposed</a:t>
                          </a:r>
                          <a:r>
                            <a:rPr lang="en-US" b="1" baseline="0" dirty="0" smtClean="0"/>
                            <a:t> Method, 3</a:t>
                          </a:r>
                          <a:r>
                            <a:rPr lang="en-US" b="1" baseline="30000" dirty="0" smtClean="0"/>
                            <a:t>rd</a:t>
                          </a:r>
                          <a:r>
                            <a:rPr lang="en-US" b="1" baseline="0" dirty="0" smtClean="0"/>
                            <a:t> attempt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40000" r="-100174" b="-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48" t="-440000" r="-348" b="-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7683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261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COMPARATIVE ANALYSIS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9794879"/>
                  </p:ext>
                </p:extLst>
              </p:nvPr>
            </p:nvGraphicFramePr>
            <p:xfrm>
              <a:off x="838200" y="1325563"/>
              <a:ext cx="4490262" cy="465960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45131">
                      <a:extLst>
                        <a:ext uri="{9D8B030D-6E8A-4147-A177-3AD203B41FA5}">
                          <a16:colId xmlns:a16="http://schemas.microsoft.com/office/drawing/2014/main" val="3297923592"/>
                        </a:ext>
                      </a:extLst>
                    </a:gridCol>
                    <a:gridCol w="2245131">
                      <a:extLst>
                        <a:ext uri="{9D8B030D-6E8A-4147-A177-3AD203B41FA5}">
                          <a16:colId xmlns:a16="http://schemas.microsoft.com/office/drawing/2014/main" val="2983908835"/>
                        </a:ext>
                      </a:extLst>
                    </a:gridCol>
                  </a:tblGrid>
                  <a:tr h="9900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Method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Accuracy on Messidor-2</a:t>
                          </a:r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6172536"/>
                      </a:ext>
                    </a:extLst>
                  </a:tr>
                  <a:tr h="733903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Sanchez</a:t>
                          </a:r>
                          <a:r>
                            <a:rPr lang="en-US" b="1" baseline="0" dirty="0" smtClean="0"/>
                            <a:t> et al. (2011) [11]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59.0%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0627425"/>
                      </a:ext>
                    </a:extLst>
                  </a:tr>
                  <a:tr h="733903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Seoud</a:t>
                          </a:r>
                          <a:r>
                            <a:rPr lang="en-US" b="1" baseline="0" dirty="0" smtClean="0"/>
                            <a:t> et al. (2016) [12]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9.4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93551732"/>
                      </a:ext>
                    </a:extLst>
                  </a:tr>
                  <a:tr h="733903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Our</a:t>
                          </a:r>
                          <a:r>
                            <a:rPr lang="en-US" b="1" baseline="0" dirty="0" smtClean="0"/>
                            <a:t> method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5.3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3554531"/>
                      </a:ext>
                    </a:extLst>
                  </a:tr>
                  <a:tr h="733903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Gargeya</a:t>
                          </a:r>
                          <a:r>
                            <a:rPr lang="en-US" b="1" baseline="0" dirty="0" smtClean="0"/>
                            <a:t> et al. (2017) [13]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8.3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72768339"/>
                      </a:ext>
                    </a:extLst>
                  </a:tr>
                  <a:tr h="733903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Antal</a:t>
                          </a:r>
                          <a:r>
                            <a:rPr lang="en-US" b="1" dirty="0" smtClean="0"/>
                            <a:t> et al. (2014) [14]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90.8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9498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9794879"/>
                  </p:ext>
                </p:extLst>
              </p:nvPr>
            </p:nvGraphicFramePr>
            <p:xfrm>
              <a:off x="838200" y="1325563"/>
              <a:ext cx="4490262" cy="465960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45131">
                      <a:extLst>
                        <a:ext uri="{9D8B030D-6E8A-4147-A177-3AD203B41FA5}">
                          <a16:colId xmlns:a16="http://schemas.microsoft.com/office/drawing/2014/main" val="3297923592"/>
                        </a:ext>
                      </a:extLst>
                    </a:gridCol>
                    <a:gridCol w="2245131">
                      <a:extLst>
                        <a:ext uri="{9D8B030D-6E8A-4147-A177-3AD203B41FA5}">
                          <a16:colId xmlns:a16="http://schemas.microsoft.com/office/drawing/2014/main" val="2983908835"/>
                        </a:ext>
                      </a:extLst>
                    </a:gridCol>
                  </a:tblGrid>
                  <a:tr h="9900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Method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Accuracy on Messidor-2</a:t>
                          </a:r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6172536"/>
                      </a:ext>
                    </a:extLst>
                  </a:tr>
                  <a:tr h="733903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Sanchez</a:t>
                          </a:r>
                          <a:r>
                            <a:rPr lang="en-US" b="1" baseline="0" dirty="0" smtClean="0"/>
                            <a:t> et al. (2011) [11]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1" t="-143333" r="-542"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627425"/>
                      </a:ext>
                    </a:extLst>
                  </a:tr>
                  <a:tr h="733903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Seoud</a:t>
                          </a:r>
                          <a:r>
                            <a:rPr lang="en-US" b="1" baseline="0" dirty="0" smtClean="0"/>
                            <a:t> et al. (2016) [12]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1" t="-241322" r="-54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551732"/>
                      </a:ext>
                    </a:extLst>
                  </a:tr>
                  <a:tr h="733903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Our</a:t>
                          </a:r>
                          <a:r>
                            <a:rPr lang="en-US" b="1" baseline="0" dirty="0" smtClean="0"/>
                            <a:t> method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1" t="-344167" r="-542" b="-20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554531"/>
                      </a:ext>
                    </a:extLst>
                  </a:tr>
                  <a:tr h="733903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Gargeya</a:t>
                          </a:r>
                          <a:r>
                            <a:rPr lang="en-US" b="1" baseline="0" dirty="0" smtClean="0"/>
                            <a:t> et al. (2017) [13]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1" t="-440496" r="-542" b="-100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768339"/>
                      </a:ext>
                    </a:extLst>
                  </a:tr>
                  <a:tr h="733903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Antal</a:t>
                          </a:r>
                          <a:r>
                            <a:rPr lang="en-US" b="1" dirty="0" smtClean="0"/>
                            <a:t> et al. (2014) [14]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1" t="-545000" r="-542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94988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966194340"/>
              </p:ext>
            </p:extLst>
          </p:nvPr>
        </p:nvGraphicFramePr>
        <p:xfrm>
          <a:off x="5785658" y="943176"/>
          <a:ext cx="5568142" cy="5041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5521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LIMITATIONS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Run-time minimizations </a:t>
            </a:r>
            <a:r>
              <a:rPr lang="en-US" u="sng" dirty="0" smtClean="0"/>
              <a:t>may not be maintained</a:t>
            </a:r>
            <a:r>
              <a:rPr lang="en-US" dirty="0" smtClean="0"/>
              <a:t> for large datasets.</a:t>
            </a:r>
          </a:p>
          <a:p>
            <a:endParaRPr lang="en-US" dirty="0" smtClean="0"/>
          </a:p>
          <a:p>
            <a:r>
              <a:rPr lang="en-US" dirty="0" smtClean="0"/>
              <a:t>Inconsistencies in images such as </a:t>
            </a:r>
            <a:r>
              <a:rPr lang="en-US" u="sng" dirty="0" smtClean="0"/>
              <a:t>illumination, resolution</a:t>
            </a:r>
            <a:r>
              <a:rPr lang="en-US" dirty="0" smtClean="0"/>
              <a:t> affect pre-processing results.</a:t>
            </a:r>
          </a:p>
          <a:p>
            <a:endParaRPr lang="en-US" dirty="0" smtClean="0"/>
          </a:p>
          <a:p>
            <a:r>
              <a:rPr lang="en-US" u="sng" dirty="0" smtClean="0"/>
              <a:t>Random sub-setting</a:t>
            </a:r>
            <a:r>
              <a:rPr lang="en-US" dirty="0" smtClean="0"/>
              <a:t> of the dataset sometimes produces anomalous results</a:t>
            </a:r>
          </a:p>
          <a:p>
            <a:endParaRPr lang="en-US" dirty="0" smtClean="0"/>
          </a:p>
          <a:p>
            <a:r>
              <a:rPr lang="en-US" dirty="0" smtClean="0"/>
              <a:t>Datasets are formed using </a:t>
            </a:r>
            <a:r>
              <a:rPr lang="en-US" u="sng" dirty="0" smtClean="0"/>
              <a:t>special medical equipment</a:t>
            </a:r>
            <a:r>
              <a:rPr lang="en-US" dirty="0" smtClean="0"/>
              <a:t> which may not be found locally.</a:t>
            </a:r>
          </a:p>
          <a:p>
            <a:endParaRPr lang="en-US" dirty="0" smtClean="0"/>
          </a:p>
          <a:p>
            <a:r>
              <a:rPr lang="en-US" dirty="0" smtClean="0"/>
              <a:t>Photos of </a:t>
            </a:r>
            <a:r>
              <a:rPr lang="en-US" u="sng" dirty="0" smtClean="0"/>
              <a:t>injured eyes</a:t>
            </a:r>
            <a:r>
              <a:rPr lang="en-US" dirty="0" smtClean="0"/>
              <a:t> cannot be classified correctly.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09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FUTURE 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9619"/>
            <a:ext cx="10515600" cy="483264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Train the model </a:t>
            </a:r>
            <a:r>
              <a:rPr lang="en-US" sz="2600" u="sng" dirty="0" smtClean="0"/>
              <a:t>from scratch</a:t>
            </a:r>
            <a:r>
              <a:rPr lang="en-US" sz="2600" dirty="0" smtClean="0"/>
              <a:t> or with a large dataset.</a:t>
            </a:r>
          </a:p>
          <a:p>
            <a:endParaRPr lang="en-US" sz="2600" dirty="0" smtClean="0"/>
          </a:p>
          <a:p>
            <a:r>
              <a:rPr lang="en-US" sz="2600" dirty="0" smtClean="0"/>
              <a:t>Try </a:t>
            </a:r>
            <a:r>
              <a:rPr lang="en-US" sz="2600" u="sng" dirty="0" smtClean="0"/>
              <a:t>different models</a:t>
            </a:r>
            <a:r>
              <a:rPr lang="en-US" sz="2600" dirty="0" smtClean="0"/>
              <a:t> such as RNN, Inception V4, </a:t>
            </a:r>
            <a:r>
              <a:rPr lang="en-US" sz="2600" dirty="0" err="1" smtClean="0"/>
              <a:t>ResNet</a:t>
            </a:r>
            <a:r>
              <a:rPr lang="en-US" sz="2600" dirty="0" smtClean="0"/>
              <a:t>, VGG.</a:t>
            </a:r>
          </a:p>
          <a:p>
            <a:endParaRPr lang="en-US" sz="2600" dirty="0" smtClean="0"/>
          </a:p>
          <a:p>
            <a:r>
              <a:rPr lang="en-US" sz="2600" dirty="0" smtClean="0"/>
              <a:t>Try an </a:t>
            </a:r>
            <a:r>
              <a:rPr lang="en-US" sz="2600" u="sng" dirty="0" smtClean="0"/>
              <a:t>ensemble method</a:t>
            </a:r>
            <a:r>
              <a:rPr lang="en-US" sz="2600" dirty="0" smtClean="0"/>
              <a:t> by combining the results from multiple models.</a:t>
            </a:r>
          </a:p>
          <a:p>
            <a:endParaRPr lang="en-US" sz="2600" dirty="0"/>
          </a:p>
          <a:p>
            <a:r>
              <a:rPr lang="en-US" sz="2600" dirty="0" smtClean="0"/>
              <a:t>Augment the dataset to balance the categories and also </a:t>
            </a:r>
            <a:r>
              <a:rPr lang="en-US" sz="2600" u="sng" dirty="0" smtClean="0"/>
              <a:t>prevent overfitting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r>
              <a:rPr lang="en-US" sz="2600" dirty="0" smtClean="0"/>
              <a:t>Perform segmentation to identify </a:t>
            </a:r>
            <a:r>
              <a:rPr lang="en-US" sz="2600" u="sng" dirty="0" smtClean="0"/>
              <a:t>region of interest</a:t>
            </a:r>
            <a:r>
              <a:rPr lang="en-US" sz="2600" dirty="0" smtClean="0"/>
              <a:t> before feeding into network.</a:t>
            </a:r>
          </a:p>
          <a:p>
            <a:endParaRPr lang="en-US" sz="2600" dirty="0"/>
          </a:p>
          <a:p>
            <a:r>
              <a:rPr lang="en-US" sz="2600" dirty="0" smtClean="0"/>
              <a:t>Instead of halving the dataset, train with </a:t>
            </a:r>
            <a:r>
              <a:rPr lang="en-US" sz="2600" u="sng" dirty="0" smtClean="0"/>
              <a:t>subsets of variable length</a:t>
            </a:r>
            <a:r>
              <a:rPr lang="en-US" sz="2600" dirty="0" smtClean="0"/>
              <a:t> to see how the run-time to-accuracy ratio is affected.</a:t>
            </a:r>
          </a:p>
          <a:p>
            <a:endParaRPr lang="en-US" sz="2600" dirty="0"/>
          </a:p>
          <a:p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08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8022" y="0"/>
            <a:ext cx="105807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REFERENCES</a:t>
            </a:r>
            <a:endParaRPr lang="en-US" sz="3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5814" y="1019435"/>
            <a:ext cx="6683433" cy="301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8886" y="1019435"/>
            <a:ext cx="11278987" cy="5422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“National </a:t>
            </a:r>
            <a:r>
              <a:rPr lang="en-US" sz="1400" dirty="0"/>
              <a:t>Eye </a:t>
            </a:r>
            <a:r>
              <a:rPr lang="en-US" sz="1400" dirty="0" smtClean="0"/>
              <a:t>Institute (NEI): Diabetic Retinopathy”, accessed: 2018-07-02. [Online]. Available: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nei.nih.gov/eyedata/diabetic</a:t>
            </a:r>
            <a:r>
              <a:rPr lang="en-US" sz="14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/>
              <a:t>“</a:t>
            </a:r>
            <a:r>
              <a:rPr lang="en-US" sz="1400" dirty="0" err="1"/>
              <a:t>Kaggle</a:t>
            </a:r>
            <a:r>
              <a:rPr lang="en-US" sz="1400" dirty="0"/>
              <a:t> datasets: Diabetic retinopathy detection,” accessed: 2016-10-05. [Online</a:t>
            </a:r>
            <a:r>
              <a:rPr lang="en-US" sz="1400" dirty="0" smtClean="0"/>
              <a:t>]. Available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www.kaggle.com/c/diabetic-retinopathy-detection/data</a:t>
            </a:r>
            <a:r>
              <a:rPr lang="en-US" sz="14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/>
              <a:t>E. </a:t>
            </a:r>
            <a:r>
              <a:rPr lang="en-US" sz="1400" dirty="0" err="1"/>
              <a:t>Decencire</a:t>
            </a:r>
            <a:r>
              <a:rPr lang="en-US" sz="1400" dirty="0"/>
              <a:t>, X. Zhang, G. </a:t>
            </a:r>
            <a:r>
              <a:rPr lang="en-US" sz="1400" dirty="0" err="1"/>
              <a:t>Cazuguel</a:t>
            </a:r>
            <a:r>
              <a:rPr lang="en-US" sz="1400" dirty="0"/>
              <a:t>, B. Lay, B. </a:t>
            </a:r>
            <a:r>
              <a:rPr lang="en-US" sz="1400" dirty="0" err="1"/>
              <a:t>Cochener</a:t>
            </a:r>
            <a:r>
              <a:rPr lang="en-US" sz="1400" dirty="0"/>
              <a:t>, C. </a:t>
            </a:r>
            <a:r>
              <a:rPr lang="en-US" sz="1400" dirty="0" err="1"/>
              <a:t>Trone</a:t>
            </a:r>
            <a:r>
              <a:rPr lang="en-US" sz="1400" dirty="0"/>
              <a:t>, P. </a:t>
            </a:r>
            <a:r>
              <a:rPr lang="en-US" sz="1400" dirty="0" smtClean="0"/>
              <a:t>Gain, R</a:t>
            </a:r>
            <a:r>
              <a:rPr lang="en-US" sz="1400" dirty="0"/>
              <a:t>. Ordonez, P. </a:t>
            </a:r>
            <a:r>
              <a:rPr lang="en-US" sz="1400" dirty="0" err="1"/>
              <a:t>Massin</a:t>
            </a:r>
            <a:r>
              <a:rPr lang="en-US" sz="1400" dirty="0"/>
              <a:t>, A. </a:t>
            </a:r>
            <a:r>
              <a:rPr lang="en-US" sz="1400" dirty="0" err="1"/>
              <a:t>Erginay</a:t>
            </a:r>
            <a:r>
              <a:rPr lang="en-US" sz="1400" dirty="0"/>
              <a:t>, B. </a:t>
            </a:r>
            <a:r>
              <a:rPr lang="en-US" sz="1400" dirty="0" err="1"/>
              <a:t>Charton</a:t>
            </a:r>
            <a:r>
              <a:rPr lang="en-US" sz="1400" dirty="0"/>
              <a:t>, and J.-C. Klein, “</a:t>
            </a:r>
            <a:r>
              <a:rPr lang="en-US" sz="1400" dirty="0" smtClean="0"/>
              <a:t>Feedback on </a:t>
            </a:r>
            <a:r>
              <a:rPr lang="en-US" sz="1400" dirty="0"/>
              <a:t>a publicly distributed database: the </a:t>
            </a:r>
            <a:r>
              <a:rPr lang="en-US" sz="1400" dirty="0" err="1"/>
              <a:t>messidor</a:t>
            </a:r>
            <a:r>
              <a:rPr lang="en-US" sz="1400" dirty="0"/>
              <a:t> database,” Image </a:t>
            </a:r>
            <a:r>
              <a:rPr lang="en-US" sz="1400" dirty="0" smtClean="0"/>
              <a:t>Analysis &amp; </a:t>
            </a:r>
            <a:r>
              <a:rPr lang="en-US" sz="1400" dirty="0"/>
              <a:t>Stereology, vol. 33, no. 3, pp. 231–234, Aug. 2014. [Online]. </a:t>
            </a:r>
            <a:r>
              <a:rPr lang="en-US" sz="1400" dirty="0" smtClean="0"/>
              <a:t>Available: </a:t>
            </a:r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www.ias-iss.org/ojs/IAS/article/view/1155</a:t>
            </a:r>
            <a:r>
              <a:rPr lang="en-US" sz="14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/>
              <a:t>V. </a:t>
            </a:r>
            <a:r>
              <a:rPr lang="en-US" sz="1400" dirty="0" err="1"/>
              <a:t>Gulshan</a:t>
            </a:r>
            <a:r>
              <a:rPr lang="en-US" sz="1400" dirty="0"/>
              <a:t>, L. Peng, M. Coram, M. C. </a:t>
            </a:r>
            <a:r>
              <a:rPr lang="en-US" sz="1400" dirty="0" err="1"/>
              <a:t>Stumpe</a:t>
            </a:r>
            <a:r>
              <a:rPr lang="en-US" sz="1400" dirty="0"/>
              <a:t>, D. Wu, A. </a:t>
            </a:r>
            <a:r>
              <a:rPr lang="en-US" sz="1400" dirty="0" err="1" smtClean="0"/>
              <a:t>Narayanaswamy</a:t>
            </a:r>
            <a:r>
              <a:rPr lang="en-US" sz="1400" dirty="0" smtClean="0"/>
              <a:t>, S</a:t>
            </a:r>
            <a:r>
              <a:rPr lang="en-US" sz="1400" dirty="0"/>
              <a:t>. </a:t>
            </a:r>
            <a:r>
              <a:rPr lang="en-US" sz="1400" dirty="0" err="1"/>
              <a:t>Venugopalan</a:t>
            </a:r>
            <a:r>
              <a:rPr lang="en-US" sz="1400" dirty="0"/>
              <a:t>, K. </a:t>
            </a:r>
            <a:r>
              <a:rPr lang="en-US" sz="1400" dirty="0" err="1"/>
              <a:t>Widner</a:t>
            </a:r>
            <a:r>
              <a:rPr lang="en-US" sz="1400" dirty="0"/>
              <a:t>, T. Madams, J. </a:t>
            </a:r>
            <a:r>
              <a:rPr lang="en-US" sz="1400" dirty="0" err="1"/>
              <a:t>Cuadros</a:t>
            </a:r>
            <a:r>
              <a:rPr lang="en-US" sz="1400" dirty="0"/>
              <a:t> et al., “Development </a:t>
            </a:r>
            <a:r>
              <a:rPr lang="en-US" sz="1400" dirty="0" smtClean="0"/>
              <a:t>and validation </a:t>
            </a:r>
            <a:r>
              <a:rPr lang="en-US" sz="1400" dirty="0"/>
              <a:t>of a deep learning algorithm for detection of diabetic retinopathy </a:t>
            </a:r>
            <a:r>
              <a:rPr lang="en-US" sz="1400" dirty="0" smtClean="0"/>
              <a:t>in retinal </a:t>
            </a:r>
            <a:r>
              <a:rPr lang="en-US" sz="1400" dirty="0"/>
              <a:t>fundus photographs,” </a:t>
            </a:r>
            <a:r>
              <a:rPr lang="en-US" sz="1400" dirty="0" err="1"/>
              <a:t>Jama</a:t>
            </a:r>
            <a:r>
              <a:rPr lang="en-US" sz="1400" dirty="0"/>
              <a:t>, vol. 316, no. 22, pp. 2402–2410, 2016.</a:t>
            </a:r>
            <a:endParaRPr lang="en-US" sz="14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/>
              <a:t>“Transfer learning definition,” accessed: 2018-10-13. [Online</a:t>
            </a:r>
            <a:r>
              <a:rPr lang="en-US" sz="1400" dirty="0" smtClean="0"/>
              <a:t>]. Available</a:t>
            </a:r>
            <a:r>
              <a:rPr lang="en-US" sz="1400" dirty="0"/>
              <a:t>: https://</a:t>
            </a:r>
            <a:r>
              <a:rPr lang="en-US" sz="1400" dirty="0" smtClean="0"/>
              <a:t>towardsdatascience.com/transfer-learning-using-differentiallearning-rates-638455797f00.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/>
              <a:t>Saleh, Marwan D., and </a:t>
            </a:r>
            <a:r>
              <a:rPr lang="en-US" sz="1400" dirty="0" err="1"/>
              <a:t>Chikkannan</a:t>
            </a:r>
            <a:r>
              <a:rPr lang="en-US" sz="1400" dirty="0"/>
              <a:t> Eswaran. "An automated decision-support system for non-proliferative diabetic retinopathy disease based on MAs and HAs detection." Computer methods and programs in biomedicine 108, no. 1 (2012): </a:t>
            </a:r>
            <a:r>
              <a:rPr lang="en-US" sz="1400" dirty="0" smtClean="0"/>
              <a:t>186-196.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err="1"/>
              <a:t>Szegedy</a:t>
            </a:r>
            <a:r>
              <a:rPr lang="en-US" sz="1400" dirty="0"/>
              <a:t>, Christian, et al. "Going deeper with convolutions." Proceedings of the IEEE conference on computer vision and pattern recognition. 2015. </a:t>
            </a:r>
            <a:endParaRPr lang="en-US" sz="14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Dean</a:t>
            </a:r>
            <a:r>
              <a:rPr lang="en-US" sz="1400" dirty="0"/>
              <a:t>, Jeffrey, et al. "Large scale distributed deep networks." Advances in neural information processing systems. 2012</a:t>
            </a:r>
            <a:r>
              <a:rPr lang="en-US" sz="14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/>
              <a:t>C. </a:t>
            </a:r>
            <a:r>
              <a:rPr lang="en-US" sz="1400" dirty="0" err="1"/>
              <a:t>Szegedy</a:t>
            </a:r>
            <a:r>
              <a:rPr lang="en-US" sz="1400" dirty="0"/>
              <a:t>, W. Liu, Y. </a:t>
            </a:r>
            <a:r>
              <a:rPr lang="en-US" sz="1400" dirty="0" err="1"/>
              <a:t>Jia</a:t>
            </a:r>
            <a:r>
              <a:rPr lang="en-US" sz="1400" dirty="0"/>
              <a:t>, P. </a:t>
            </a:r>
            <a:r>
              <a:rPr lang="en-US" sz="1400" dirty="0" err="1"/>
              <a:t>Sermanet</a:t>
            </a:r>
            <a:r>
              <a:rPr lang="en-US" sz="1400" dirty="0"/>
              <a:t>, S. E. Reed, D. </a:t>
            </a:r>
            <a:r>
              <a:rPr lang="en-US" sz="1400" dirty="0" err="1"/>
              <a:t>Anguelov</a:t>
            </a:r>
            <a:r>
              <a:rPr lang="en-US" sz="1400" dirty="0"/>
              <a:t>, D. </a:t>
            </a:r>
            <a:r>
              <a:rPr lang="en-US" sz="1400" dirty="0" err="1" smtClean="0"/>
              <a:t>Erhan</a:t>
            </a:r>
            <a:r>
              <a:rPr lang="en-US" sz="1400" dirty="0" smtClean="0"/>
              <a:t>, V</a:t>
            </a:r>
            <a:r>
              <a:rPr lang="en-US" sz="1400" dirty="0"/>
              <a:t>. </a:t>
            </a:r>
            <a:r>
              <a:rPr lang="en-US" sz="1400" dirty="0" err="1"/>
              <a:t>Vanhoucke</a:t>
            </a:r>
            <a:r>
              <a:rPr lang="en-US" sz="1400" dirty="0"/>
              <a:t>, and A. </a:t>
            </a:r>
            <a:r>
              <a:rPr lang="en-US" sz="1400" dirty="0" err="1"/>
              <a:t>Rabinovich</a:t>
            </a:r>
            <a:r>
              <a:rPr lang="en-US" sz="1400" dirty="0"/>
              <a:t>, “Going deeper with convolutions,” </a:t>
            </a:r>
            <a:r>
              <a:rPr lang="en-US" sz="1400" dirty="0" err="1" smtClean="0"/>
              <a:t>CoRR</a:t>
            </a:r>
            <a:r>
              <a:rPr lang="en-US" sz="1400" dirty="0" smtClean="0"/>
              <a:t>, vol</a:t>
            </a:r>
            <a:r>
              <a:rPr lang="en-US" sz="1400" dirty="0"/>
              <a:t>. abs/1409.4842, 2014. [Online]. Available: </a:t>
            </a:r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arxiv.org/abs/1409.4842</a:t>
            </a:r>
            <a:r>
              <a:rPr lang="en-US" sz="14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/>
              <a:t>A. G. Howard, M. Zhu, B. Chen, D. </a:t>
            </a:r>
            <a:r>
              <a:rPr lang="en-US" sz="1400" dirty="0" err="1"/>
              <a:t>Kalenichenko</a:t>
            </a:r>
            <a:r>
              <a:rPr lang="en-US" sz="1400" dirty="0"/>
              <a:t>, W. Wang, T. </a:t>
            </a:r>
            <a:r>
              <a:rPr lang="en-US" sz="1400" dirty="0" err="1" smtClean="0"/>
              <a:t>Weyand</a:t>
            </a:r>
            <a:r>
              <a:rPr lang="en-US" sz="1400" dirty="0" smtClean="0"/>
              <a:t>, M</a:t>
            </a:r>
            <a:r>
              <a:rPr lang="en-US" sz="1400" dirty="0"/>
              <a:t>. </a:t>
            </a:r>
            <a:r>
              <a:rPr lang="en-US" sz="1400" dirty="0" err="1"/>
              <a:t>Andreetto</a:t>
            </a:r>
            <a:r>
              <a:rPr lang="en-US" sz="1400" dirty="0"/>
              <a:t>, and H. Adam, “</a:t>
            </a:r>
            <a:r>
              <a:rPr lang="en-US" sz="1400" dirty="0" err="1"/>
              <a:t>Mobilenets</a:t>
            </a:r>
            <a:r>
              <a:rPr lang="en-US" sz="1400" dirty="0"/>
              <a:t>: Efficient convolutional </a:t>
            </a:r>
            <a:r>
              <a:rPr lang="en-US" sz="1400" dirty="0" smtClean="0"/>
              <a:t>neural networks </a:t>
            </a:r>
            <a:r>
              <a:rPr lang="en-US" sz="1400" dirty="0"/>
              <a:t>for mobile vision applications,” </a:t>
            </a:r>
            <a:r>
              <a:rPr lang="en-US" sz="1400" dirty="0" err="1"/>
              <a:t>CoRR</a:t>
            </a:r>
            <a:r>
              <a:rPr lang="en-US" sz="1400" dirty="0"/>
              <a:t>, vol. abs/1704.04861, 2017</a:t>
            </a:r>
            <a:r>
              <a:rPr lang="en-US" sz="1400" dirty="0" smtClean="0"/>
              <a:t>. [</a:t>
            </a:r>
            <a:r>
              <a:rPr lang="en-US" sz="1400" dirty="0"/>
              <a:t>Online]. Available: </a:t>
            </a:r>
            <a:r>
              <a:rPr lang="en-US" sz="1400" dirty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arxiv.org/abs/1704.04861</a:t>
            </a:r>
            <a:r>
              <a:rPr lang="en-US" sz="14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/>
              <a:t>Sánchez, Clara I., </a:t>
            </a:r>
            <a:r>
              <a:rPr lang="en-US" sz="1400" dirty="0" err="1"/>
              <a:t>Meindert</a:t>
            </a:r>
            <a:r>
              <a:rPr lang="en-US" sz="1400" dirty="0"/>
              <a:t> </a:t>
            </a:r>
            <a:r>
              <a:rPr lang="en-US" sz="1400" dirty="0" err="1"/>
              <a:t>Niemeijer</a:t>
            </a:r>
            <a:r>
              <a:rPr lang="en-US" sz="1400" dirty="0"/>
              <a:t>, Alina V. </a:t>
            </a:r>
            <a:r>
              <a:rPr lang="en-US" sz="1400" dirty="0" err="1"/>
              <a:t>Dumitrescu</a:t>
            </a:r>
            <a:r>
              <a:rPr lang="en-US" sz="1400" dirty="0"/>
              <a:t>, Maria SA </a:t>
            </a:r>
            <a:r>
              <a:rPr lang="en-US" sz="1400" dirty="0" err="1"/>
              <a:t>Suttorp-Schulten</a:t>
            </a:r>
            <a:r>
              <a:rPr lang="en-US" sz="1400" dirty="0"/>
              <a:t>, Michael D. Abramoff, and Bram van </a:t>
            </a:r>
            <a:r>
              <a:rPr lang="en-US" sz="1400" dirty="0" err="1"/>
              <a:t>Ginneken</a:t>
            </a:r>
            <a:r>
              <a:rPr lang="en-US" sz="1400" dirty="0"/>
              <a:t>. "Evaluation of a computer-aided diagnosis system for diabetic retinopathy screening on public data." Investigative ophthalmology &amp; visual science 52, no. 7 (2011): </a:t>
            </a:r>
            <a:r>
              <a:rPr lang="en-US" sz="1400" dirty="0" smtClean="0"/>
              <a:t>4866-4871.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err="1"/>
              <a:t>Seoud</a:t>
            </a:r>
            <a:r>
              <a:rPr lang="en-US" sz="1400" dirty="0"/>
              <a:t>, Lama, Thomas </a:t>
            </a:r>
            <a:r>
              <a:rPr lang="en-US" sz="1400" dirty="0" err="1"/>
              <a:t>Hurtut</a:t>
            </a:r>
            <a:r>
              <a:rPr lang="en-US" sz="1400" dirty="0"/>
              <a:t>, </a:t>
            </a:r>
            <a:r>
              <a:rPr lang="en-US" sz="1400" dirty="0" err="1"/>
              <a:t>Jihed</a:t>
            </a:r>
            <a:r>
              <a:rPr lang="en-US" sz="1400" dirty="0"/>
              <a:t> </a:t>
            </a:r>
            <a:r>
              <a:rPr lang="en-US" sz="1400" dirty="0" err="1"/>
              <a:t>Chelbi</a:t>
            </a:r>
            <a:r>
              <a:rPr lang="en-US" sz="1400" dirty="0"/>
              <a:t>, Farida </a:t>
            </a:r>
            <a:r>
              <a:rPr lang="en-US" sz="1400" dirty="0" err="1"/>
              <a:t>Cheriet</a:t>
            </a:r>
            <a:r>
              <a:rPr lang="en-US" sz="1400" dirty="0"/>
              <a:t>, and JM Pierre </a:t>
            </a:r>
            <a:r>
              <a:rPr lang="en-US" sz="1400" dirty="0" err="1"/>
              <a:t>Langlois</a:t>
            </a:r>
            <a:r>
              <a:rPr lang="en-US" sz="1400" dirty="0"/>
              <a:t>. "Red lesion detection using dynamic shape features for diabetic retinopathy screening." IEEE transactions on medical imaging 35, no. 4 (2016): 1116-1126</a:t>
            </a:r>
            <a:r>
              <a:rPr lang="en-US" sz="14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/>
              <a:t>R. </a:t>
            </a:r>
            <a:r>
              <a:rPr lang="en-US" sz="1400" dirty="0" err="1"/>
              <a:t>Gargeya</a:t>
            </a:r>
            <a:r>
              <a:rPr lang="en-US" sz="1400" dirty="0"/>
              <a:t> and T. </a:t>
            </a:r>
            <a:r>
              <a:rPr lang="en-US" sz="1400" dirty="0" err="1"/>
              <a:t>Leng</a:t>
            </a:r>
            <a:r>
              <a:rPr lang="en-US" sz="1400" dirty="0"/>
              <a:t>, “Automated identification of diabetic retinopathy </a:t>
            </a:r>
            <a:r>
              <a:rPr lang="en-US" sz="1400" dirty="0" smtClean="0"/>
              <a:t>using deep </a:t>
            </a:r>
            <a:r>
              <a:rPr lang="en-US" sz="1400" dirty="0"/>
              <a:t>learning,” Ophthalmology, vol. 124, no. 7, pp. 962–969, 2017</a:t>
            </a:r>
            <a:r>
              <a:rPr lang="en-US" sz="14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err="1"/>
              <a:t>Antal</a:t>
            </a:r>
            <a:r>
              <a:rPr lang="en-US" sz="1400" dirty="0"/>
              <a:t>, </a:t>
            </a:r>
            <a:r>
              <a:rPr lang="en-US" sz="1400" dirty="0" err="1"/>
              <a:t>Bálint</a:t>
            </a:r>
            <a:r>
              <a:rPr lang="en-US" sz="1400" dirty="0"/>
              <a:t>, and </a:t>
            </a:r>
            <a:r>
              <a:rPr lang="en-US" sz="1400" dirty="0" err="1"/>
              <a:t>András</a:t>
            </a:r>
            <a:r>
              <a:rPr lang="en-US" sz="1400" dirty="0"/>
              <a:t> </a:t>
            </a:r>
            <a:r>
              <a:rPr lang="en-US" sz="1400" dirty="0" err="1"/>
              <a:t>Hajdu</a:t>
            </a:r>
            <a:r>
              <a:rPr lang="en-US" sz="1400" dirty="0"/>
              <a:t>. "An ensemble-based system for automatic screening of diabetic retinopathy." Knowledge-based systems 60 (2014): 20-27.</a:t>
            </a:r>
            <a:endParaRPr lang="en-US" sz="1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7191-E274-41F2-BD4D-212574EE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PROBLEM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DE430-8AE0-4CDE-B0AA-B9D61129D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229"/>
            <a:ext cx="5740375" cy="52216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8BDF-8BB6-475E-9623-D447A753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70560"/>
            <a:ext cx="5162026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Identifying lesions </a:t>
            </a:r>
            <a:r>
              <a:rPr lang="en-US" sz="2000" dirty="0"/>
              <a:t>is a </a:t>
            </a:r>
            <a:r>
              <a:rPr lang="en-US" sz="2000" u="sng" dirty="0"/>
              <a:t>complex process</a:t>
            </a:r>
            <a:r>
              <a:rPr lang="en-US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Takes a </a:t>
            </a:r>
            <a:r>
              <a:rPr lang="en-US" sz="2000" u="sng" dirty="0"/>
              <a:t>lot of time </a:t>
            </a:r>
            <a:r>
              <a:rPr lang="en-US" sz="2000" dirty="0"/>
              <a:t>before treatment.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Screening not available in </a:t>
            </a:r>
            <a:r>
              <a:rPr lang="en-US" sz="2000" u="sng" dirty="0" smtClean="0"/>
              <a:t>rural areas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 smtClean="0"/>
              <a:t>Ophthalmologists often cannot come to a </a:t>
            </a:r>
            <a:r>
              <a:rPr lang="en-US" sz="2000" u="sng" dirty="0" smtClean="0"/>
              <a:t>consensus</a:t>
            </a:r>
            <a:r>
              <a:rPr lang="en-US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000" u="sng" dirty="0" smtClean="0"/>
              <a:t>Number of patients</a:t>
            </a:r>
            <a:r>
              <a:rPr lang="en-US" sz="2000" dirty="0" smtClean="0"/>
              <a:t> affected by this disease is rising too fast relative to number of doctors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15542" y="150844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[1]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14790F-641E-44FF-B0BA-771ADF28E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136"/>
            <a:ext cx="5545822" cy="442793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000" dirty="0"/>
              <a:t>Stage 0: no DR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Stage 1: mild DR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Stage 2: moderate nonproliferative DR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Stage 3: severe nonproliferative DR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Stage 4: proliferative DR or </a:t>
            </a:r>
            <a:r>
              <a:rPr lang="en-US" sz="2000" dirty="0" smtClean="0"/>
              <a:t>Macular Edema (ME</a:t>
            </a:r>
            <a:r>
              <a:rPr lang="en-US" sz="2000" dirty="0"/>
              <a:t>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4A9FE60-E1C5-4792-9A37-E9793BCC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STAGES OF DIABETIC </a:t>
            </a:r>
            <a:r>
              <a:rPr lang="en-US" sz="3200" b="1" dirty="0" smtClean="0"/>
              <a:t>RETINOPATHY</a:t>
            </a:r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83EB8B-22D8-450B-B351-86F5069A8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62" y="629174"/>
            <a:ext cx="4518078" cy="581245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AVAILABLE DATASETS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 smtClean="0"/>
              <a:t>Kaggle</a:t>
            </a:r>
            <a:r>
              <a:rPr lang="en-US" sz="2400" b="1" dirty="0" smtClean="0"/>
              <a:t>[2]:</a:t>
            </a:r>
            <a:r>
              <a:rPr lang="en-US" sz="2400" dirty="0" smtClean="0"/>
              <a:t> 35,126 labelled </a:t>
            </a:r>
            <a:r>
              <a:rPr lang="en-US" sz="2400" dirty="0" err="1" smtClean="0"/>
              <a:t>colour</a:t>
            </a:r>
            <a:r>
              <a:rPr lang="en-US" sz="2400" dirty="0" smtClean="0"/>
              <a:t> fundus images from unspecified source</a:t>
            </a:r>
          </a:p>
          <a:p>
            <a:r>
              <a:rPr lang="en-US" sz="2400" dirty="0" smtClean="0"/>
              <a:t>Resolution of images is too high</a:t>
            </a:r>
          </a:p>
          <a:p>
            <a:r>
              <a:rPr lang="en-US" sz="2400" dirty="0" smtClean="0"/>
              <a:t>Some images are cropped</a:t>
            </a:r>
          </a:p>
          <a:p>
            <a:r>
              <a:rPr lang="en-US" sz="2400" dirty="0" smtClean="0"/>
              <a:t>Unbalanced classes</a:t>
            </a:r>
          </a:p>
          <a:p>
            <a:r>
              <a:rPr lang="en-US" sz="2400" dirty="0" smtClean="0"/>
              <a:t>Inconsistent aspect ratio &amp; illumination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Messidor-2[3]:</a:t>
            </a:r>
            <a:r>
              <a:rPr lang="en-US" sz="2400" dirty="0" smtClean="0"/>
              <a:t> 1,748 labelled </a:t>
            </a:r>
            <a:r>
              <a:rPr lang="en-US" sz="2400" dirty="0" err="1" smtClean="0"/>
              <a:t>colour</a:t>
            </a:r>
            <a:r>
              <a:rPr lang="en-US" sz="2400" dirty="0" smtClean="0"/>
              <a:t> fundus images from 4 French eye institutions</a:t>
            </a:r>
          </a:p>
          <a:p>
            <a:r>
              <a:rPr lang="en-US" sz="2400" dirty="0" smtClean="0"/>
              <a:t>Benchmark database</a:t>
            </a:r>
          </a:p>
          <a:p>
            <a:r>
              <a:rPr lang="en-US" sz="2400" dirty="0" smtClean="0"/>
              <a:t>Used in many prior studies</a:t>
            </a:r>
          </a:p>
          <a:p>
            <a:r>
              <a:rPr lang="en-US" sz="2400" dirty="0" smtClean="0"/>
              <a:t>Two types of files: .</a:t>
            </a:r>
            <a:r>
              <a:rPr lang="en-US" sz="2400" dirty="0" err="1" smtClean="0"/>
              <a:t>tif</a:t>
            </a:r>
            <a:r>
              <a:rPr lang="en-US" sz="2400" dirty="0" smtClean="0"/>
              <a:t> and .jpg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7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8BDF-8BB6-475E-9623-D447A753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7290732" cy="509713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smtClean="0"/>
              <a:t>By </a:t>
            </a:r>
            <a:r>
              <a:rPr lang="en-US" sz="1600" dirty="0" err="1" smtClean="0"/>
              <a:t>Gulshan</a:t>
            </a:r>
            <a:r>
              <a:rPr lang="en-US" sz="1600" dirty="0" smtClean="0"/>
              <a:t> et al 2016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Dataset</a:t>
            </a:r>
            <a:r>
              <a:rPr lang="en-US" sz="1600" dirty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/>
              <a:t>Algorithm Development Dataset: </a:t>
            </a:r>
            <a:r>
              <a:rPr lang="en-US" sz="1600" u="sng" dirty="0"/>
              <a:t>EyePACS-1</a:t>
            </a:r>
            <a:r>
              <a:rPr lang="en-US" sz="1600" dirty="0"/>
              <a:t> data set (9963 images)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/>
              <a:t>Validation Dataset: </a:t>
            </a:r>
            <a:r>
              <a:rPr lang="en-US" sz="1600" u="sng" dirty="0"/>
              <a:t>Messidor-2</a:t>
            </a:r>
            <a:r>
              <a:rPr lang="en-US" sz="1600" dirty="0"/>
              <a:t> data set (1748 images)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Preprocessing: 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/>
              <a:t>Scale </a:t>
            </a:r>
            <a:r>
              <a:rPr lang="en-US" sz="1600" u="sng" dirty="0"/>
              <a:t>normalized</a:t>
            </a:r>
            <a:r>
              <a:rPr lang="en-US" sz="1600" dirty="0"/>
              <a:t> by detecting the circular mask of the fundus image. </a:t>
            </a:r>
          </a:p>
          <a:p>
            <a:pPr lvl="1" algn="just">
              <a:lnSpc>
                <a:spcPct val="150000"/>
              </a:lnSpc>
            </a:pPr>
            <a:r>
              <a:rPr lang="en-US" sz="1600" u="sng" dirty="0"/>
              <a:t>Resizing the diameter</a:t>
            </a:r>
            <a:r>
              <a:rPr lang="en-US" sz="1600" dirty="0"/>
              <a:t> of the fundus to be 299 pixels wide. 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Architecture:</a:t>
            </a:r>
          </a:p>
          <a:p>
            <a:pPr lvl="1" algn="just">
              <a:lnSpc>
                <a:spcPct val="150000"/>
              </a:lnSpc>
            </a:pPr>
            <a:r>
              <a:rPr lang="en-US" sz="1600" u="sng" dirty="0"/>
              <a:t>Inception-v3</a:t>
            </a:r>
            <a:r>
              <a:rPr lang="en-US" sz="1600" dirty="0"/>
              <a:t> proposed by Szegedy et al</a:t>
            </a:r>
            <a:r>
              <a:rPr lang="en-US" sz="1600" dirty="0" smtClean="0"/>
              <a:t>. [7]</a:t>
            </a:r>
            <a:endParaRPr lang="en-US" sz="1600" dirty="0"/>
          </a:p>
          <a:p>
            <a:pPr algn="just">
              <a:lnSpc>
                <a:spcPct val="150000"/>
              </a:lnSpc>
            </a:pPr>
            <a:r>
              <a:rPr lang="en-US" sz="1600" dirty="0"/>
              <a:t>Optimization algorithm: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/>
              <a:t>Distributed </a:t>
            </a:r>
            <a:r>
              <a:rPr lang="en-US" sz="1600" u="sng" dirty="0"/>
              <a:t>stochastic gradient descent</a:t>
            </a:r>
            <a:r>
              <a:rPr lang="en-US" sz="1600" dirty="0"/>
              <a:t> implementation by Dean et al</a:t>
            </a:r>
            <a:r>
              <a:rPr lang="en-US" sz="1600" dirty="0" smtClean="0"/>
              <a:t>. [8]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F678E-A3BB-41A2-A867-475A3AE5F4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932" y="1559855"/>
            <a:ext cx="3107422" cy="34361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60910A-3C9B-4A59-93A6-788E88B6BCC5}"/>
              </a:ext>
            </a:extLst>
          </p:cNvPr>
          <p:cNvSpPr txBox="1"/>
          <p:nvPr/>
        </p:nvSpPr>
        <p:spPr>
          <a:xfrm>
            <a:off x="8675964" y="5217407"/>
            <a:ext cx="201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Area under the curve: 97.4%.</a:t>
            </a:r>
          </a:p>
          <a:p>
            <a:pPr algn="just"/>
            <a:endParaRPr lang="en-US" sz="12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LITERATURE REVIEW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956231"/>
            <a:ext cx="437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Detection of DR in Retinal Fundus Images[4]: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1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TRANSFER LEARNING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89" y="1322462"/>
            <a:ext cx="6266411" cy="5033888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55112"/>
            <a:ext cx="3900055" cy="4676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Storing knowledge gained when solving one problem and applying it to a different, but related problem[5].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 model developed for one task is re-used as the starting point for a different task.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219" y="1604358"/>
            <a:ext cx="4324715" cy="3243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EVALUATION METHODS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6618316" cy="5030787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000" b="1" u="sng" dirty="0" smtClean="0"/>
                  <a:t>Training and Validation Accuracy</a:t>
                </a:r>
                <a:r>
                  <a:rPr lang="en-US" sz="2000" b="1" dirty="0" smtClean="0"/>
                  <a:t>:</a:t>
                </a:r>
                <a:r>
                  <a:rPr lang="en-US" sz="2000" dirty="0" smtClean="0"/>
                  <a:t> Percentage of training or test images the model can classify correctly</a:t>
                </a:r>
              </a:p>
              <a:p>
                <a:pPr algn="just"/>
                <a:endParaRPr lang="en-US" sz="20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×100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 smtClean="0"/>
              </a:p>
              <a:p>
                <a:pPr algn="just"/>
                <a:r>
                  <a:rPr lang="en-US" sz="2000" b="1" u="sng" dirty="0" smtClean="0"/>
                  <a:t>Cross Entropy</a:t>
                </a:r>
                <a:r>
                  <a:rPr lang="en-US" sz="2000" b="1" dirty="0" smtClean="0"/>
                  <a:t>:</a:t>
                </a:r>
                <a:r>
                  <a:rPr lang="en-US" sz="2000" dirty="0" smtClean="0"/>
                  <a:t> Quantifies the difference between two probability distributions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 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𝑙𝑜𝑔𝑞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 smtClean="0"/>
              </a:p>
              <a:p>
                <a:pPr algn="just"/>
                <a:r>
                  <a:rPr lang="en-US" sz="2000" b="1" u="sng" dirty="0" smtClean="0"/>
                  <a:t>Run-time</a:t>
                </a:r>
                <a:r>
                  <a:rPr lang="en-US" sz="2000" b="1" dirty="0" smtClean="0"/>
                  <a:t>:</a:t>
                </a:r>
                <a:r>
                  <a:rPr lang="en-US" sz="2000" dirty="0" smtClean="0"/>
                  <a:t> Total time required to create bottlenecks for unknown images as well as to run all the epochs of the training process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6618316" cy="5030787"/>
              </a:xfrm>
              <a:blipFill>
                <a:blip r:embed="rId3"/>
                <a:stretch>
                  <a:fillRect l="-829" t="-1695" r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2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1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PERFORMANCE METRIC VARIATION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40" y="1052512"/>
            <a:ext cx="7228476" cy="2743200"/>
          </a:xfr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12" y="3795712"/>
            <a:ext cx="7232904" cy="2743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7497-696F-4C97-A70E-DBB7647AB2EC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70032" y="2008613"/>
            <a:ext cx="3523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alidation (blue) and Training (orange) Accuracy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0032" y="4936479"/>
            <a:ext cx="342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Cross Entropy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57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1490</Words>
  <Application>Microsoft Office PowerPoint</Application>
  <PresentationFormat>Widescreen</PresentationFormat>
  <Paragraphs>240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Automatic Detection and Classification of Diabetic Retinopathy Stages in Retinal Image </vt:lpstr>
      <vt:lpstr>WHAT IS DIABETIC RETINOPATHY?</vt:lpstr>
      <vt:lpstr>PROBLEM STATEMENT</vt:lpstr>
      <vt:lpstr>STAGES OF DIABETIC RETINOPATHY</vt:lpstr>
      <vt:lpstr>AVAILABLE DATASETS</vt:lpstr>
      <vt:lpstr>LITERATURE REVIEW</vt:lpstr>
      <vt:lpstr>TRANSFER LEARNING</vt:lpstr>
      <vt:lpstr>EVALUATION METHODS</vt:lpstr>
      <vt:lpstr>PERFORMANCE METRIC VARIATION</vt:lpstr>
      <vt:lpstr>ARCHITECTURE COMPARISON</vt:lpstr>
      <vt:lpstr>INCEPTION MODULE</vt:lpstr>
      <vt:lpstr>DATASET COMPARISON</vt:lpstr>
      <vt:lpstr>PARAMETER OPTIMIZATION</vt:lpstr>
      <vt:lpstr>TEST IMAGE CLASSIFICATION</vt:lpstr>
      <vt:lpstr>PROPOSED METHOD</vt:lpstr>
      <vt:lpstr>PRE-PROCESSING</vt:lpstr>
      <vt:lpstr>PRE-PROCESSING STEPS</vt:lpstr>
      <vt:lpstr>PERFORMANCE EVALUATION</vt:lpstr>
      <vt:lpstr>RUN-TIME EVALUATION</vt:lpstr>
      <vt:lpstr>RUN-TIME EVALUATION</vt:lpstr>
      <vt:lpstr>COMPARATIVE ANALYSIS</vt:lpstr>
      <vt:lpstr>LIMITATIONS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ghost</dc:creator>
  <cp:lastModifiedBy>ghost</cp:lastModifiedBy>
  <cp:revision>133</cp:revision>
  <dcterms:created xsi:type="dcterms:W3CDTF">2018-07-02T10:52:12Z</dcterms:created>
  <dcterms:modified xsi:type="dcterms:W3CDTF">2018-11-02T17:48:07Z</dcterms:modified>
</cp:coreProperties>
</file>