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81" r:id="rId4"/>
    <p:sldId id="282" r:id="rId5"/>
    <p:sldId id="293" r:id="rId6"/>
    <p:sldId id="269" r:id="rId7"/>
    <p:sldId id="261" r:id="rId8"/>
    <p:sldId id="265" r:id="rId9"/>
    <p:sldId id="259" r:id="rId10"/>
    <p:sldId id="266" r:id="rId11"/>
    <p:sldId id="262" r:id="rId12"/>
    <p:sldId id="267" r:id="rId13"/>
    <p:sldId id="263" r:id="rId14"/>
    <p:sldId id="268" r:id="rId15"/>
    <p:sldId id="264" r:id="rId16"/>
    <p:sldId id="270" r:id="rId17"/>
    <p:sldId id="289" r:id="rId18"/>
    <p:sldId id="285" r:id="rId19"/>
    <p:sldId id="286" r:id="rId20"/>
    <p:sldId id="287" r:id="rId21"/>
    <p:sldId id="288" r:id="rId22"/>
    <p:sldId id="290" r:id="rId23"/>
    <p:sldId id="279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404" autoAdjust="0"/>
  </p:normalViewPr>
  <p:slideViewPr>
    <p:cSldViewPr snapToGrid="0">
      <p:cViewPr varScale="1">
        <p:scale>
          <a:sx n="115" d="100"/>
          <a:sy n="115" d="100"/>
        </p:scale>
        <p:origin x="354" y="108"/>
      </p:cViewPr>
      <p:guideLst/>
    </p:cSldViewPr>
  </p:slideViewPr>
  <p:outlineViewPr>
    <p:cViewPr>
      <p:scale>
        <a:sx n="33" d="100"/>
        <a:sy n="33" d="100"/>
      </p:scale>
      <p:origin x="0" y="-4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B70A-3647-49CB-A9BF-74DF14BA54E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F63A0-C6A1-4A0F-B4A9-E64263D3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4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F63A0-C6A1-4A0F-B4A9-E64263D34F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6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8C9-4D82-4AF2-A42B-E571135D2CE2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2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0BE9-A518-4CCF-AD49-226CEE7B8C64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3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EF2-BEB7-4733-A0B6-9B573DE7460F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E42D-5A84-4D52-BD24-C4C49080B0C3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9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82C3-4B5A-4AF7-88E9-828BED20E167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3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1462-0CCB-4C3C-B9C1-2323464EB75D}" type="datetime1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3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361-3695-42AC-B740-8679832A382F}" type="datetime1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5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198A-48D9-45D6-99E0-4AA267124A26}" type="datetime1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C234-7206-4B14-997B-40D2E8C2D42D}" type="datetime1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C03-6558-419F-BAB1-C22C422E1164}" type="datetime1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2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BB5E-39AB-47BF-91DE-98DA796E8832}" type="datetime1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1252A-0B98-4C08-8665-82075E6E2AB9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2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iabetic-retinopathy-detection/data" TargetMode="External"/><Relationship Id="rId2" Type="http://schemas.openxmlformats.org/officeDocument/2006/relationships/hyperlink" Target="https://nei.nih.gov/eyedata/diabeti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effreyDF/kaggle_diabetic_retinopathy" TargetMode="External"/><Relationship Id="rId4" Type="http://schemas.openxmlformats.org/officeDocument/2006/relationships/hyperlink" Target="https://github.com/sveitser/kaggle_diabeti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b="1" dirty="0"/>
              <a:t>Automatic Detection and Classification of Diabetic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Retinopathy Stages in Retinal Image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3199"/>
            <a:ext cx="3232317" cy="14549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by:</a:t>
            </a:r>
          </a:p>
          <a:p>
            <a:r>
              <a:rPr lang="en-US" sz="2000" dirty="0" smtClean="0"/>
              <a:t>Md. </a:t>
            </a:r>
            <a:r>
              <a:rPr lang="en-US" sz="2000" dirty="0" err="1" smtClean="0"/>
              <a:t>Abrar</a:t>
            </a:r>
            <a:r>
              <a:rPr lang="en-US" sz="2000" dirty="0" smtClean="0"/>
              <a:t> </a:t>
            </a:r>
            <a:r>
              <a:rPr lang="en-US" sz="2000" dirty="0" err="1" smtClean="0"/>
              <a:t>Labib</a:t>
            </a:r>
            <a:r>
              <a:rPr lang="en-US" sz="2000" dirty="0" smtClean="0"/>
              <a:t> (144423)</a:t>
            </a:r>
          </a:p>
          <a:p>
            <a:r>
              <a:rPr lang="en-US" sz="2000" dirty="0" err="1" smtClean="0"/>
              <a:t>Saquib</a:t>
            </a:r>
            <a:r>
              <a:rPr lang="en-US" sz="2000" dirty="0" smtClean="0"/>
              <a:t> </a:t>
            </a:r>
            <a:r>
              <a:rPr lang="en-US" sz="2000" dirty="0" err="1" smtClean="0"/>
              <a:t>Irtiza</a:t>
            </a:r>
            <a:r>
              <a:rPr lang="en-US" sz="2000" dirty="0" smtClean="0"/>
              <a:t> (144431)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36" y="3008988"/>
            <a:ext cx="1310528" cy="2111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2236" y="3603199"/>
            <a:ext cx="25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Supervisor:</a:t>
            </a:r>
          </a:p>
          <a:p>
            <a:r>
              <a:rPr lang="en-US" dirty="0" smtClean="0"/>
              <a:t>A. B. M. </a:t>
            </a:r>
            <a:r>
              <a:rPr lang="en-US" dirty="0" err="1" smtClean="0"/>
              <a:t>Ashikur</a:t>
            </a:r>
            <a:r>
              <a:rPr lang="en-US" dirty="0" smtClean="0"/>
              <a:t> Rahman</a:t>
            </a:r>
          </a:p>
          <a:p>
            <a:r>
              <a:rPr lang="en-US" dirty="0" smtClean="0"/>
              <a:t>Lecturer, IUT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32728" y="1258426"/>
            <a:ext cx="9117112" cy="324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Classification Methods:</a:t>
            </a:r>
          </a:p>
          <a:p>
            <a:r>
              <a:rPr lang="en-US" sz="1800" dirty="0" smtClean="0"/>
              <a:t>Machine learning approaches such as SVM, NN, k-NN, fuzzy to classify candidates</a:t>
            </a:r>
          </a:p>
          <a:p>
            <a:r>
              <a:rPr lang="en-US" sz="1800" dirty="0" smtClean="0"/>
              <a:t>Classified based on extracted features such as color representation, local properties</a:t>
            </a:r>
          </a:p>
          <a:p>
            <a:r>
              <a:rPr lang="en-US" sz="1800" dirty="0" smtClean="0"/>
              <a:t>Supervised methods such as assigning probability maps according to annotated data</a:t>
            </a:r>
          </a:p>
          <a:p>
            <a:r>
              <a:rPr lang="en-US" sz="1800" dirty="0" smtClean="0"/>
              <a:t>High probability pixels clustered together, classified on cluster characteristics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1068603" y="52041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B C 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0987" y="5926287"/>
            <a:ext cx="10006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A)Original Image                             B)Posterior probability map                       C)Probable pixel clusters                       D)Classification</a:t>
            </a:r>
          </a:p>
          <a:p>
            <a:r>
              <a:rPr lang="en-US" sz="1400" dirty="0" smtClean="0"/>
              <a:t>				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	(</a:t>
            </a:r>
            <a:r>
              <a:rPr lang="en-US" sz="1400" dirty="0" err="1" smtClean="0"/>
              <a:t>Niemeijer</a:t>
            </a:r>
            <a:r>
              <a:rPr lang="en-US" sz="1400" dirty="0" smtClean="0"/>
              <a:t> et al 2007 [4])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87" y="3637267"/>
            <a:ext cx="1991999" cy="1952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903" y="3637266"/>
            <a:ext cx="1965788" cy="1952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724" y="3637265"/>
            <a:ext cx="1965788" cy="19526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671" y="3655760"/>
            <a:ext cx="1952683" cy="1952683"/>
          </a:xfrm>
          <a:prstGeom prst="rect">
            <a:avLst/>
          </a:prstGeom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2779221" y="13978"/>
            <a:ext cx="5541818" cy="495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smtClean="0"/>
              <a:t>Literature Review</a:t>
            </a:r>
            <a:endParaRPr lang="en-US" sz="30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473054" y="477791"/>
            <a:ext cx="3620175" cy="4318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EXUDATE SEGMENTATION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909" y="310076"/>
            <a:ext cx="4639888" cy="6790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RED LESION SEGMENTATION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105958"/>
            <a:ext cx="9270076" cy="2737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Region Growing Methods:</a:t>
            </a:r>
          </a:p>
          <a:p>
            <a:r>
              <a:rPr lang="en-US" sz="1800" dirty="0" smtClean="0"/>
              <a:t>Region growing on a watershed gradient to identify candidate</a:t>
            </a:r>
          </a:p>
          <a:p>
            <a:r>
              <a:rPr lang="en-US" sz="1800" dirty="0" smtClean="0"/>
              <a:t>Candidates discriminated from vasculature by top-hat transformation</a:t>
            </a:r>
          </a:p>
          <a:p>
            <a:r>
              <a:rPr lang="en-US" sz="1800" dirty="0" smtClean="0"/>
              <a:t>then segmented via a region growing algorithm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4" y="2734245"/>
            <a:ext cx="1381125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836" y="2729353"/>
            <a:ext cx="1381125" cy="1381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1888" y="3050583"/>
            <a:ext cx="34920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Region growing at a MA, defined as the largest 8-connected region</a:t>
            </a:r>
          </a:p>
          <a:p>
            <a:r>
              <a:rPr lang="en-US" sz="1400" dirty="0" smtClean="0"/>
              <a:t>(Fleming et al 2006 [5])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61849"/>
            <a:ext cx="7143397" cy="13138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38160" y="4390709"/>
            <a:ext cx="330116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(a) MA candidate in vessel </a:t>
            </a:r>
          </a:p>
          <a:p>
            <a:r>
              <a:rPr lang="en-US" sz="1400" dirty="0" smtClean="0"/>
              <a:t>(b) Vessel segments</a:t>
            </a:r>
          </a:p>
          <a:p>
            <a:r>
              <a:rPr lang="en-US" sz="1400" dirty="0" smtClean="0"/>
              <a:t>(c) Watershed regions</a:t>
            </a:r>
          </a:p>
          <a:p>
            <a:r>
              <a:rPr lang="en-US" sz="1400" dirty="0" smtClean="0"/>
              <a:t>(d) Region filling</a:t>
            </a:r>
          </a:p>
          <a:p>
            <a:r>
              <a:rPr lang="en-US" sz="1400" dirty="0" smtClean="0"/>
              <a:t>(e) Edges of filled regions pass through MA</a:t>
            </a:r>
          </a:p>
          <a:p>
            <a:r>
              <a:rPr lang="en-US" sz="1400" dirty="0" smtClean="0"/>
              <a:t>(f) Edges don’t pass through MA</a:t>
            </a:r>
          </a:p>
          <a:p>
            <a:r>
              <a:rPr lang="en-US" sz="1400" dirty="0" smtClean="0"/>
              <a:t>(Fleming et al 2006 [5])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2779221" y="13978"/>
            <a:ext cx="5541818" cy="495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smtClean="0"/>
              <a:t>Literature Review</a:t>
            </a:r>
            <a:endParaRPr lang="en-US" sz="3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63385" y="1166986"/>
            <a:ext cx="9644150" cy="2737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Mathematical Morphology Methods:</a:t>
            </a:r>
          </a:p>
          <a:p>
            <a:r>
              <a:rPr lang="en-US" sz="1800" dirty="0" smtClean="0"/>
              <a:t>Morphological techniques discriminate between MAs and background structure</a:t>
            </a:r>
          </a:p>
          <a:p>
            <a:r>
              <a:rPr lang="en-US" sz="1800" dirty="0" smtClean="0"/>
              <a:t>Diameter closing removes MAs, the top-hat returns the MAs with highest contrast</a:t>
            </a:r>
          </a:p>
          <a:p>
            <a:r>
              <a:rPr lang="en-US" sz="1800" dirty="0" smtClean="0"/>
              <a:t>Candidates are then extracted using size criteria</a:t>
            </a:r>
          </a:p>
          <a:p>
            <a:r>
              <a:rPr lang="en-US" sz="1800" dirty="0" smtClean="0"/>
              <a:t>Classifiers such as ANN, k-NN used on feature set</a:t>
            </a:r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058" y="3592157"/>
            <a:ext cx="5238750" cy="1638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5917" y="5467534"/>
            <a:ext cx="535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R"/>
            </a:pPr>
            <a:r>
              <a:rPr lang="en-US" sz="1400" dirty="0" smtClean="0"/>
              <a:t>Preprocessed image B) Diameter Closing C)Top-hat transformation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smtClean="0"/>
              <a:t>(Walter et al 2007 [6])</a:t>
            </a:r>
            <a:endParaRPr lang="en-US" sz="14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779221" y="13978"/>
            <a:ext cx="5541818" cy="495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smtClean="0"/>
              <a:t>Literature Review</a:t>
            </a:r>
            <a:endParaRPr lang="en-US" sz="3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56909" y="310076"/>
            <a:ext cx="4639888" cy="6790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RED LESION SEGMENTATION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105958"/>
            <a:ext cx="8763000" cy="2737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Wavelet-based Methods:</a:t>
            </a:r>
          </a:p>
          <a:p>
            <a:r>
              <a:rPr lang="en-US" sz="1800" dirty="0" smtClean="0"/>
              <a:t>Based on template matching using wavelet transform</a:t>
            </a:r>
          </a:p>
          <a:p>
            <a:r>
              <a:rPr lang="en-US" sz="1800" dirty="0" smtClean="0"/>
              <a:t>A window is moved over the image and </a:t>
            </a:r>
            <a:r>
              <a:rPr lang="en-US" sz="1800" dirty="0" err="1" smtClean="0"/>
              <a:t>subimages</a:t>
            </a:r>
            <a:r>
              <a:rPr lang="en-US" sz="1800" dirty="0" smtClean="0"/>
              <a:t> compared with parametric model</a:t>
            </a:r>
          </a:p>
          <a:p>
            <a:r>
              <a:rPr lang="en-US" sz="1800" dirty="0" smtClean="0"/>
              <a:t>Images decomposed in </a:t>
            </a:r>
            <a:r>
              <a:rPr lang="en-US" sz="1800" dirty="0" err="1" smtClean="0"/>
              <a:t>subbands</a:t>
            </a:r>
            <a:r>
              <a:rPr lang="en-US" sz="1800" dirty="0" smtClean="0"/>
              <a:t>, each having specific information to describe MAs such as scale/frequency/direction</a:t>
            </a:r>
          </a:p>
          <a:p>
            <a:r>
              <a:rPr lang="en-US" sz="1800" dirty="0" smtClean="0"/>
              <a:t>Wavelet transform function is highly adaptable to specific problems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73" b="54188"/>
          <a:stretch/>
        </p:blipFill>
        <p:spPr>
          <a:xfrm>
            <a:off x="2011679" y="3566277"/>
            <a:ext cx="4748615" cy="2036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99847" y="3960737"/>
            <a:ext cx="4197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1400" dirty="0" smtClean="0"/>
              <a:t>Image subsampled into 3 bands at each level</a:t>
            </a:r>
          </a:p>
          <a:p>
            <a:pPr lvl="1"/>
            <a:r>
              <a:rPr lang="en-US" sz="1400" dirty="0" err="1" smtClean="0"/>
              <a:t>Quellec</a:t>
            </a:r>
            <a:r>
              <a:rPr lang="en-US" sz="1400" dirty="0" smtClean="0"/>
              <a:t> et al 2008 [7]</a:t>
            </a:r>
            <a:endParaRPr lang="en-US" sz="14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779221" y="13978"/>
            <a:ext cx="5541818" cy="495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smtClean="0"/>
              <a:t>Literature Review</a:t>
            </a:r>
            <a:endParaRPr lang="en-US" sz="3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56909" y="310076"/>
            <a:ext cx="4639888" cy="6790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RED LESION SEGMENTATION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73083" y="1216862"/>
            <a:ext cx="9642763" cy="2737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Hybrid Methods:</a:t>
            </a:r>
          </a:p>
          <a:p>
            <a:r>
              <a:rPr lang="en-US" sz="1800" dirty="0" smtClean="0"/>
              <a:t>Combines segmentation methods to get optimal output</a:t>
            </a:r>
          </a:p>
          <a:p>
            <a:r>
              <a:rPr lang="en-US" sz="1800" dirty="0" smtClean="0"/>
              <a:t>Segmentation steps such as morphology and pixel-based classification combined</a:t>
            </a:r>
          </a:p>
          <a:p>
            <a:r>
              <a:rPr lang="en-US" sz="1800" dirty="0" smtClean="0"/>
              <a:t>Classification steps such as k-NN, ANN, SVM are compared and the best result selected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2" y="2649768"/>
            <a:ext cx="3609975" cy="2905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057" y="2621193"/>
            <a:ext cx="3619500" cy="293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041" y="2716443"/>
            <a:ext cx="3600450" cy="2838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3651" y="5810596"/>
            <a:ext cx="541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a)Original Image b)Coarse-level MA detection c)Fine-level MA detection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(Zhang et al 2010 [8])</a:t>
            </a:r>
            <a:endParaRPr lang="en-US" sz="14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2779221" y="13978"/>
            <a:ext cx="5541818" cy="495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smtClean="0"/>
              <a:t>Literature Review</a:t>
            </a:r>
            <a:endParaRPr lang="en-US" sz="30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56909" y="310076"/>
            <a:ext cx="4639888" cy="6790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RED LESION SEGMENTATION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386" y="1216862"/>
            <a:ext cx="3724275" cy="395287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73084" y="1216862"/>
            <a:ext cx="6533804" cy="2737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3083" y="909290"/>
            <a:ext cx="6611303" cy="2324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By </a:t>
            </a:r>
            <a:r>
              <a:rPr lang="en-US" sz="1400" dirty="0" err="1" smtClean="0"/>
              <a:t>Sopharak</a:t>
            </a:r>
            <a:r>
              <a:rPr lang="en-US" sz="1400" dirty="0" smtClean="0"/>
              <a:t> et al 2010 [9]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Preprocessing:</a:t>
            </a:r>
          </a:p>
          <a:p>
            <a:r>
              <a:rPr lang="en-US" sz="1400" dirty="0" smtClean="0"/>
              <a:t>I component can be separated in HSI</a:t>
            </a:r>
          </a:p>
          <a:p>
            <a:r>
              <a:rPr lang="en-US" sz="1400" dirty="0" smtClean="0"/>
              <a:t>Median filtering on I reduces noise</a:t>
            </a:r>
          </a:p>
          <a:p>
            <a:r>
              <a:rPr lang="en-US" sz="1400" dirty="0" smtClean="0"/>
              <a:t>Adaptive histogram equalization for contrast enhancement</a:t>
            </a:r>
          </a:p>
          <a:p>
            <a:pPr marL="0" indent="0">
              <a:buNone/>
            </a:pPr>
            <a:r>
              <a:rPr lang="en-US" sz="1400" dirty="0" smtClean="0"/>
              <a:t>Segmentation:</a:t>
            </a:r>
          </a:p>
          <a:p>
            <a:r>
              <a:rPr lang="en-US" sz="1400" dirty="0" smtClean="0"/>
              <a:t>Optic disc must be removed as it is similar to exudates</a:t>
            </a:r>
          </a:p>
          <a:p>
            <a:r>
              <a:rPr lang="en-US" sz="1400" dirty="0" smtClean="0"/>
              <a:t>Involves closing, </a:t>
            </a:r>
            <a:r>
              <a:rPr lang="en-US" sz="1400" dirty="0" err="1" smtClean="0"/>
              <a:t>thresholding</a:t>
            </a:r>
            <a:r>
              <a:rPr lang="en-US" sz="1400" dirty="0" smtClean="0"/>
              <a:t>, inversion, reconstruction, repeated dilation and difference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64" y="3954770"/>
            <a:ext cx="5461463" cy="2450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3906" y="3296161"/>
            <a:ext cx="520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a)Blood vessels closed    b)</a:t>
            </a:r>
            <a:r>
              <a:rPr lang="en-US" sz="1400" dirty="0" err="1" smtClean="0"/>
              <a:t>Thresholding</a:t>
            </a:r>
            <a:r>
              <a:rPr lang="en-US" sz="1400" dirty="0" smtClean="0"/>
              <a:t>                    c)Marker image</a:t>
            </a:r>
          </a:p>
          <a:p>
            <a:r>
              <a:rPr lang="en-US" sz="1400" dirty="0" smtClean="0"/>
              <a:t>d)Reconstructed image  e)threshold of difference   f)disc removed</a:t>
            </a: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79221" y="13978"/>
            <a:ext cx="5541818" cy="495089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Literature Review</a:t>
            </a:r>
            <a:endParaRPr lang="en-US" sz="30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266304" y="398420"/>
            <a:ext cx="9058102" cy="4182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Optimally Adjusted Morphological Operators for Exudate Detection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386" y="1216862"/>
            <a:ext cx="3724275" cy="39528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5814" y="1019435"/>
            <a:ext cx="6683433" cy="301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Exudate detection:</a:t>
            </a:r>
          </a:p>
          <a:p>
            <a:r>
              <a:rPr lang="en-US" sz="1400" dirty="0" smtClean="0"/>
              <a:t>After closing, local variation shows main characters of exudates</a:t>
            </a:r>
          </a:p>
          <a:p>
            <a:r>
              <a:rPr lang="en-US" sz="1400" dirty="0" smtClean="0"/>
              <a:t>Candidate regions </a:t>
            </a:r>
            <a:r>
              <a:rPr lang="en-US" sz="1400" dirty="0" err="1" smtClean="0"/>
              <a:t>thresholded</a:t>
            </a:r>
            <a:r>
              <a:rPr lang="en-US" sz="1400" dirty="0" smtClean="0"/>
              <a:t> and flood filled, and used as mask for marker image after removal of optic disc</a:t>
            </a:r>
          </a:p>
          <a:p>
            <a:r>
              <a:rPr lang="en-US" sz="1400" dirty="0" smtClean="0"/>
              <a:t>Mask morphologically reconstructed using dilation and superimposed on original 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Macular detection:</a:t>
            </a:r>
          </a:p>
          <a:p>
            <a:r>
              <a:rPr lang="en-US" sz="1400" dirty="0" smtClean="0"/>
              <a:t>High contrast vessels eliminated by closing, result </a:t>
            </a:r>
            <a:r>
              <a:rPr lang="en-US" sz="1400" dirty="0" err="1" smtClean="0"/>
              <a:t>binarized</a:t>
            </a:r>
            <a:r>
              <a:rPr lang="en-US" sz="1400" dirty="0" smtClean="0"/>
              <a:t> by </a:t>
            </a:r>
            <a:r>
              <a:rPr lang="en-US" sz="1400" dirty="0" err="1" smtClean="0"/>
              <a:t>thresholding</a:t>
            </a:r>
            <a:endParaRPr lang="en-US" sz="1400" dirty="0" smtClean="0"/>
          </a:p>
          <a:p>
            <a:r>
              <a:rPr lang="en-US" sz="1400" dirty="0" smtClean="0"/>
              <a:t>Darkest area near optic disk considered macular, exudate presence shows high severity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028" y="5178756"/>
            <a:ext cx="2188933" cy="14592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32961" y="5899381"/>
            <a:ext cx="1526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a) Exudates concentrated around macular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8" y="3939046"/>
            <a:ext cx="1984096" cy="13386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234" y="3967981"/>
            <a:ext cx="2048814" cy="1338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38" y="5277713"/>
            <a:ext cx="1984096" cy="13280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2234" y="5277713"/>
            <a:ext cx="2000488" cy="13603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19973" y="5651607"/>
            <a:ext cx="341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b) </a:t>
            </a:r>
            <a:r>
              <a:rPr lang="en-US" sz="1400" dirty="0" err="1" smtClean="0"/>
              <a:t>Thresholded</a:t>
            </a:r>
            <a:r>
              <a:rPr lang="en-US" sz="1400" dirty="0" smtClean="0"/>
              <a:t> local variation image</a:t>
            </a:r>
          </a:p>
          <a:p>
            <a:r>
              <a:rPr lang="en-US" sz="1400" dirty="0" smtClean="0"/>
              <a:t>c) Flood fill &amp; disk removal</a:t>
            </a:r>
          </a:p>
          <a:p>
            <a:r>
              <a:rPr lang="en-US" sz="1400" dirty="0" smtClean="0"/>
              <a:t>d) Marker image</a:t>
            </a:r>
          </a:p>
          <a:p>
            <a:r>
              <a:rPr lang="en-US" sz="1400" dirty="0" smtClean="0"/>
              <a:t>e) Difference superimposed on original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370851" y="3976418"/>
            <a:ext cx="343364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(c)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849" y="5306648"/>
            <a:ext cx="357790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(d)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40945" y="5315085"/>
            <a:ext cx="35237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(e)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3797530" y="-1802"/>
            <a:ext cx="5541818" cy="495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Literature Review</a:t>
            </a:r>
            <a:endParaRPr lang="en-US" sz="3000" dirty="0"/>
          </a:p>
        </p:txBody>
      </p:sp>
      <p:sp>
        <p:nvSpPr>
          <p:cNvPr id="23" name="Subtitle 10"/>
          <p:cNvSpPr txBox="1">
            <a:spLocks/>
          </p:cNvSpPr>
          <p:nvPr/>
        </p:nvSpPr>
        <p:spPr>
          <a:xfrm>
            <a:off x="1266304" y="398420"/>
            <a:ext cx="9058102" cy="418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Optimally Adjusted Morphological Operators for Exudate Detection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AB04-E223-4BB7-B94F-E243AC7F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DEEP LEARNING IN </a:t>
            </a:r>
            <a:r>
              <a:rPr lang="en-US" sz="3200" b="1" dirty="0" smtClean="0"/>
              <a:t>DR [19]</a:t>
            </a:r>
            <a:endParaRPr lang="en-US" sz="3200" b="1" dirty="0"/>
          </a:p>
        </p:txBody>
      </p:sp>
      <p:sp>
        <p:nvSpPr>
          <p:cNvPr id="11" name="Right Arrow 7">
            <a:extLst>
              <a:ext uri="{FF2B5EF4-FFF2-40B4-BE49-F238E27FC236}">
                <a16:creationId xmlns:a16="http://schemas.microsoft.com/office/drawing/2014/main" id="{C6B175A7-51DC-4B8A-8062-0335ABF59456}"/>
              </a:ext>
            </a:extLst>
          </p:cNvPr>
          <p:cNvSpPr/>
          <p:nvPr/>
        </p:nvSpPr>
        <p:spPr>
          <a:xfrm>
            <a:off x="5145271" y="1890104"/>
            <a:ext cx="2769992" cy="609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Fed Into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4916C8-24E1-4FA6-87E9-0B18A341BB40}"/>
              </a:ext>
            </a:extLst>
          </p:cNvPr>
          <p:cNvSpPr/>
          <p:nvPr/>
        </p:nvSpPr>
        <p:spPr>
          <a:xfrm>
            <a:off x="8028690" y="1390620"/>
            <a:ext cx="2682240" cy="12201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Neural Network</a:t>
            </a:r>
          </a:p>
        </p:txBody>
      </p:sp>
      <p:sp>
        <p:nvSpPr>
          <p:cNvPr id="13" name="Down Arrow 9">
            <a:extLst>
              <a:ext uri="{FF2B5EF4-FFF2-40B4-BE49-F238E27FC236}">
                <a16:creationId xmlns:a16="http://schemas.microsoft.com/office/drawing/2014/main" id="{81B26B02-00FE-4803-8ED2-96302B2E99EA}"/>
              </a:ext>
            </a:extLst>
          </p:cNvPr>
          <p:cNvSpPr/>
          <p:nvPr/>
        </p:nvSpPr>
        <p:spPr>
          <a:xfrm rot="2744997">
            <a:off x="6821624" y="2700764"/>
            <a:ext cx="701857" cy="2354458"/>
          </a:xfrm>
          <a:prstGeom prst="downArrow">
            <a:avLst/>
          </a:prstGeom>
          <a:solidFill>
            <a:schemeClr val="accent2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59FEAF-6DA6-4564-BFCD-7B78F651AE3E}"/>
              </a:ext>
            </a:extLst>
          </p:cNvPr>
          <p:cNvSpPr/>
          <p:nvPr/>
        </p:nvSpPr>
        <p:spPr>
          <a:xfrm>
            <a:off x="4926553" y="4844214"/>
            <a:ext cx="2132518" cy="10711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Retrained Module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DBBEB9-BAE6-4E78-A185-41F2CAD06FE6}"/>
              </a:ext>
            </a:extLst>
          </p:cNvPr>
          <p:cNvSpPr txBox="1"/>
          <p:nvPr/>
        </p:nvSpPr>
        <p:spPr>
          <a:xfrm>
            <a:off x="1599631" y="3960284"/>
            <a:ext cx="288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Training set of Images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C6D98761-C853-4CF2-B2D4-F9A64BA93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52" y="1396835"/>
            <a:ext cx="3481440" cy="2563449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59F1425-168D-4CDF-96E4-F6CABF213BBC}"/>
              </a:ext>
            </a:extLst>
          </p:cNvPr>
          <p:cNvSpPr/>
          <p:nvPr/>
        </p:nvSpPr>
        <p:spPr>
          <a:xfrm>
            <a:off x="1190552" y="4844214"/>
            <a:ext cx="2132518" cy="10711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Result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5F92497-E4F9-4907-8C25-79C8EC111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219" y="4653602"/>
            <a:ext cx="1951711" cy="1301141"/>
          </a:xfrm>
          <a:prstGeom prst="rect">
            <a:avLst/>
          </a:prstGeom>
        </p:spPr>
      </p:pic>
      <p:sp>
        <p:nvSpPr>
          <p:cNvPr id="16" name="Down Arrow 9">
            <a:extLst>
              <a:ext uri="{FF2B5EF4-FFF2-40B4-BE49-F238E27FC236}">
                <a16:creationId xmlns:a16="http://schemas.microsoft.com/office/drawing/2014/main" id="{81B26B02-00FE-4803-8ED2-96302B2E99EA}"/>
              </a:ext>
            </a:extLst>
          </p:cNvPr>
          <p:cNvSpPr/>
          <p:nvPr/>
        </p:nvSpPr>
        <p:spPr>
          <a:xfrm rot="5400000">
            <a:off x="3794465" y="4579519"/>
            <a:ext cx="683600" cy="1585644"/>
          </a:xfrm>
          <a:prstGeom prst="downArrow">
            <a:avLst/>
          </a:prstGeom>
          <a:solidFill>
            <a:schemeClr val="accent2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Output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3085" y="5954743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Image</a:t>
            </a:r>
            <a:endParaRPr lang="en-US" dirty="0"/>
          </a:p>
        </p:txBody>
      </p:sp>
      <p:sp>
        <p:nvSpPr>
          <p:cNvPr id="20" name="Down Arrow 9">
            <a:extLst>
              <a:ext uri="{FF2B5EF4-FFF2-40B4-BE49-F238E27FC236}">
                <a16:creationId xmlns:a16="http://schemas.microsoft.com/office/drawing/2014/main" id="{81B26B02-00FE-4803-8ED2-96302B2E99EA}"/>
              </a:ext>
            </a:extLst>
          </p:cNvPr>
          <p:cNvSpPr/>
          <p:nvPr/>
        </p:nvSpPr>
        <p:spPr>
          <a:xfrm rot="5400000">
            <a:off x="7546086" y="4523675"/>
            <a:ext cx="726116" cy="1654817"/>
          </a:xfrm>
          <a:prstGeom prst="downArrow">
            <a:avLst/>
          </a:prstGeom>
          <a:solidFill>
            <a:schemeClr val="accent2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Put for test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AB04-E223-4BB7-B94F-E243AC7F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FUNDAMENTALS OF CNN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9D173-FB43-4841-AECF-E6A2CB6AC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97" y="1510121"/>
            <a:ext cx="9737805" cy="2483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3C2664-9561-48AC-9552-D467E9E0703C}"/>
              </a:ext>
            </a:extLst>
          </p:cNvPr>
          <p:cNvSpPr txBox="1"/>
          <p:nvPr/>
        </p:nvSpPr>
        <p:spPr>
          <a:xfrm>
            <a:off x="1853967" y="4194971"/>
            <a:ext cx="89426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Deep, feed-forward</a:t>
            </a:r>
            <a:r>
              <a:rPr lang="en-US" dirty="0"/>
              <a:t> </a:t>
            </a:r>
            <a:r>
              <a:rPr lang="en-US" dirty="0" smtClean="0"/>
              <a:t>artificial </a:t>
            </a:r>
            <a:r>
              <a:rPr lang="en-US" dirty="0"/>
              <a:t>neural networks.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Designed to require </a:t>
            </a:r>
            <a:r>
              <a:rPr lang="en-US" u="sng" dirty="0"/>
              <a:t>minimal preprocessing</a:t>
            </a:r>
            <a:r>
              <a:rPr lang="en-US" dirty="0"/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Network </a:t>
            </a:r>
            <a:r>
              <a:rPr lang="en-US" u="sng" dirty="0"/>
              <a:t>learns the feature </a:t>
            </a:r>
            <a:r>
              <a:rPr lang="en-US" dirty="0"/>
              <a:t>that in traditional algorithms were hand-engineered.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7191-E274-41F2-BD4D-212574EE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067"/>
            <a:ext cx="9361516" cy="834751"/>
          </a:xfrm>
        </p:spPr>
        <p:txBody>
          <a:bodyPr>
            <a:normAutofit/>
          </a:bodyPr>
          <a:lstStyle/>
          <a:p>
            <a:r>
              <a:rPr lang="en-US" sz="3200" b="1" dirty="0"/>
              <a:t>APPROACHES TAKEN BY OTHERS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8BDF-8BB6-475E-9623-D447A753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/>
              <a:t>Image pixel values were </a:t>
            </a:r>
            <a:r>
              <a:rPr lang="en-US" sz="1600" u="sng" dirty="0"/>
              <a:t>scaled and </a:t>
            </a:r>
            <a:r>
              <a:rPr lang="en-US" sz="1600" u="sng" dirty="0" smtClean="0"/>
              <a:t>downsized</a:t>
            </a:r>
            <a:r>
              <a:rPr lang="en-US" sz="1600" dirty="0" smtClean="0"/>
              <a:t>, </a:t>
            </a:r>
            <a:r>
              <a:rPr lang="en-US" sz="1600" dirty="0" err="1" smtClean="0"/>
              <a:t>Gargeya</a:t>
            </a:r>
            <a:r>
              <a:rPr lang="en-US" sz="1600" dirty="0" smtClean="0"/>
              <a:t> et al [16]</a:t>
            </a:r>
            <a:endParaRPr lang="en-US" sz="1600" dirty="0"/>
          </a:p>
          <a:p>
            <a:pPr algn="just">
              <a:lnSpc>
                <a:spcPct val="200000"/>
              </a:lnSpc>
            </a:pPr>
            <a:r>
              <a:rPr lang="en-US" sz="1600" dirty="0"/>
              <a:t>Data augmentation using transformations such as </a:t>
            </a:r>
            <a:r>
              <a:rPr lang="en-US" sz="1600" u="sng" dirty="0"/>
              <a:t>rotation</a:t>
            </a:r>
            <a:r>
              <a:rPr lang="en-US" sz="1600" u="sng"/>
              <a:t>, </a:t>
            </a:r>
            <a:r>
              <a:rPr lang="en-US" sz="1600" u="sng" smtClean="0"/>
              <a:t>flipping </a:t>
            </a:r>
            <a:r>
              <a:rPr lang="en-US" sz="1600" smtClean="0"/>
              <a:t>etc</a:t>
            </a:r>
            <a:r>
              <a:rPr lang="en-US" sz="1600" dirty="0"/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Use of different enhancement filters such as </a:t>
            </a:r>
            <a:r>
              <a:rPr lang="en-US" sz="1600" u="sng" dirty="0"/>
              <a:t>brightness and contrast enhancement</a:t>
            </a:r>
            <a:r>
              <a:rPr lang="en-US" sz="1600" dirty="0"/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Made sure that each class contains approximately the </a:t>
            </a:r>
            <a:r>
              <a:rPr lang="en-US" sz="1600" u="sng" dirty="0"/>
              <a:t>same number of images</a:t>
            </a:r>
            <a:r>
              <a:rPr lang="en-US" sz="1600" dirty="0"/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1600" u="sng" dirty="0"/>
              <a:t>Validation set is kept similar</a:t>
            </a:r>
            <a:r>
              <a:rPr lang="en-US" sz="1600" dirty="0"/>
              <a:t> to the test set.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Neural networks used are </a:t>
            </a:r>
            <a:r>
              <a:rPr lang="en-US" sz="1600" dirty="0" err="1" smtClean="0"/>
              <a:t>AlexNet</a:t>
            </a:r>
            <a:r>
              <a:rPr lang="en-US" sz="1600" dirty="0" smtClean="0"/>
              <a:t>, </a:t>
            </a:r>
            <a:r>
              <a:rPr lang="en-US" sz="1600" dirty="0" err="1" smtClean="0"/>
              <a:t>LeNet</a:t>
            </a:r>
            <a:r>
              <a:rPr lang="en-US" sz="1600" dirty="0"/>
              <a:t>, </a:t>
            </a:r>
            <a:r>
              <a:rPr lang="en-US" sz="1600" dirty="0" err="1"/>
              <a:t>OxfordNet</a:t>
            </a:r>
            <a:r>
              <a:rPr lang="en-US" sz="1600" dirty="0"/>
              <a:t>, </a:t>
            </a:r>
            <a:r>
              <a:rPr lang="en-US" sz="1600" dirty="0" err="1"/>
              <a:t>SparseConvNet</a:t>
            </a:r>
            <a:r>
              <a:rPr lang="en-US" sz="1600" dirty="0"/>
              <a:t> and </a:t>
            </a:r>
            <a:r>
              <a:rPr lang="en-US" sz="1600" dirty="0" err="1" smtClean="0"/>
              <a:t>GoogleNet</a:t>
            </a:r>
            <a:r>
              <a:rPr lang="en-US" sz="1600" dirty="0" smtClean="0"/>
              <a:t>, Abramoff et al [20]</a:t>
            </a:r>
            <a:endParaRPr lang="en-US" sz="1600" dirty="0"/>
          </a:p>
          <a:p>
            <a:pPr algn="just">
              <a:lnSpc>
                <a:spcPct val="200000"/>
              </a:lnSpc>
            </a:pPr>
            <a:r>
              <a:rPr lang="en-US" sz="1600" dirty="0"/>
              <a:t>Some have merged different networks by </a:t>
            </a:r>
            <a:r>
              <a:rPr lang="en-US" sz="1600" u="sng" dirty="0" err="1"/>
              <a:t>ensembling</a:t>
            </a:r>
            <a:r>
              <a:rPr lang="en-US" sz="1600" u="sng" dirty="0"/>
              <a:t> them</a:t>
            </a:r>
            <a:r>
              <a:rPr lang="en-US" sz="1600" dirty="0"/>
              <a:t>.</a:t>
            </a:r>
          </a:p>
          <a:p>
            <a:pPr algn="just">
              <a:lnSpc>
                <a:spcPct val="200000"/>
              </a:lnSpc>
            </a:pPr>
            <a:endParaRPr lang="en-US" sz="16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779221" y="13978"/>
            <a:ext cx="5541818" cy="495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Literature Review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7191-E274-41F2-BD4D-212574EE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DIABETIC RETINOPATHY?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8BDF-8BB6-475E-9623-D447A753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398"/>
            <a:ext cx="5814270" cy="4739677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270000"/>
              </a:lnSpc>
            </a:pPr>
            <a:r>
              <a:rPr lang="en-US" sz="2400" dirty="0"/>
              <a:t>Disease that causes patients with diabetes to </a:t>
            </a:r>
            <a:r>
              <a:rPr lang="en-US" sz="2400" u="sng" dirty="0"/>
              <a:t>lose eyesight</a:t>
            </a:r>
            <a:r>
              <a:rPr lang="en-US" sz="2400" dirty="0"/>
              <a:t>.</a:t>
            </a:r>
          </a:p>
          <a:p>
            <a:pPr algn="just">
              <a:lnSpc>
                <a:spcPct val="270000"/>
              </a:lnSpc>
            </a:pPr>
            <a:r>
              <a:rPr lang="en-US" sz="2400" dirty="0"/>
              <a:t>Small </a:t>
            </a:r>
            <a:r>
              <a:rPr lang="en-US" sz="2400" u="sng" dirty="0"/>
              <a:t>lesion appears</a:t>
            </a:r>
            <a:r>
              <a:rPr lang="en-US" sz="2400" dirty="0"/>
              <a:t> in the retina of the patient’s eye.</a:t>
            </a:r>
          </a:p>
          <a:p>
            <a:pPr algn="just">
              <a:lnSpc>
                <a:spcPct val="270000"/>
              </a:lnSpc>
            </a:pPr>
            <a:r>
              <a:rPr lang="en-US" sz="2400" dirty="0"/>
              <a:t>It is one of the </a:t>
            </a:r>
            <a:r>
              <a:rPr lang="en-US" sz="2400" u="sng" dirty="0"/>
              <a:t>biggest reason</a:t>
            </a:r>
            <a:r>
              <a:rPr lang="en-US" sz="2400" dirty="0"/>
              <a:t> for blindness.</a:t>
            </a:r>
          </a:p>
          <a:p>
            <a:pPr algn="just">
              <a:lnSpc>
                <a:spcPct val="270000"/>
              </a:lnSpc>
            </a:pPr>
            <a:r>
              <a:rPr lang="en-US" sz="2400" dirty="0"/>
              <a:t>Ophthalmologists can </a:t>
            </a:r>
            <a:r>
              <a:rPr lang="en-US" sz="2400" u="sng" dirty="0"/>
              <a:t>detect this disease</a:t>
            </a:r>
            <a:r>
              <a:rPr lang="en-US" sz="2400" dirty="0"/>
              <a:t> from retinal images.</a:t>
            </a:r>
          </a:p>
          <a:p>
            <a:pPr algn="just">
              <a:lnSpc>
                <a:spcPct val="270000"/>
              </a:lnSpc>
            </a:pPr>
            <a:r>
              <a:rPr lang="en-US" sz="2400" dirty="0"/>
              <a:t>It can be </a:t>
            </a:r>
            <a:r>
              <a:rPr lang="en-US" sz="2400" u="sng" dirty="0"/>
              <a:t>avoided</a:t>
            </a:r>
            <a:r>
              <a:rPr lang="en-US" sz="2400" dirty="0"/>
              <a:t> if detected at an early stage.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38961-8815-428F-B19E-77E383F2E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7"/>
          <a:stretch/>
        </p:blipFill>
        <p:spPr>
          <a:xfrm>
            <a:off x="7868009" y="2996845"/>
            <a:ext cx="3306991" cy="3861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E4E4C9-38EF-4D6B-AF74-FA42E4F97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4573"/>
          <a:stretch/>
        </p:blipFill>
        <p:spPr>
          <a:xfrm>
            <a:off x="7473521" y="49734"/>
            <a:ext cx="4095969" cy="36456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7191-E274-41F2-BD4D-212574EE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698"/>
            <a:ext cx="6285807" cy="93486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DR Classification using CNN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8BDF-8BB6-475E-9623-D447A753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7290732" cy="509713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/>
              <a:t>By </a:t>
            </a:r>
            <a:r>
              <a:rPr lang="en-US" sz="1600" dirty="0" err="1" smtClean="0"/>
              <a:t>Gulshan</a:t>
            </a:r>
            <a:r>
              <a:rPr lang="en-US" sz="1600" dirty="0" smtClean="0"/>
              <a:t> et al 2016 [10]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Dataset</a:t>
            </a:r>
            <a:r>
              <a:rPr lang="en-US" sz="1600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Algorithm Development Dataset: </a:t>
            </a:r>
            <a:r>
              <a:rPr lang="en-US" sz="1600" u="sng" dirty="0"/>
              <a:t>EyePACS-1</a:t>
            </a:r>
            <a:r>
              <a:rPr lang="en-US" sz="1600" dirty="0"/>
              <a:t> data set (9963 images)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Validation Dataset: </a:t>
            </a:r>
            <a:r>
              <a:rPr lang="en-US" sz="1600" u="sng" dirty="0"/>
              <a:t>Messidor-2</a:t>
            </a:r>
            <a:r>
              <a:rPr lang="en-US" sz="1600" dirty="0"/>
              <a:t> data set (1748 images)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Preprocessing: 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Scale </a:t>
            </a:r>
            <a:r>
              <a:rPr lang="en-US" sz="1600" u="sng" dirty="0"/>
              <a:t>normalized</a:t>
            </a:r>
            <a:r>
              <a:rPr lang="en-US" sz="1600" dirty="0"/>
              <a:t> by detecting the circular mask of the fundus image. </a:t>
            </a:r>
          </a:p>
          <a:p>
            <a:pPr lvl="1" algn="just">
              <a:lnSpc>
                <a:spcPct val="150000"/>
              </a:lnSpc>
            </a:pPr>
            <a:r>
              <a:rPr lang="en-US" sz="1600" u="sng" dirty="0"/>
              <a:t>Resizing the diameter</a:t>
            </a:r>
            <a:r>
              <a:rPr lang="en-US" sz="1600" dirty="0"/>
              <a:t> of the fundus to be 299 pixels wide. 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Architecture:</a:t>
            </a:r>
          </a:p>
          <a:p>
            <a:pPr lvl="1" algn="just">
              <a:lnSpc>
                <a:spcPct val="150000"/>
              </a:lnSpc>
            </a:pPr>
            <a:r>
              <a:rPr lang="en-US" sz="1600" u="sng" dirty="0"/>
              <a:t>Inception-v3</a:t>
            </a:r>
            <a:r>
              <a:rPr lang="en-US" sz="1600" dirty="0"/>
              <a:t> proposed by Szegedy et al</a:t>
            </a:r>
            <a:r>
              <a:rPr lang="en-US" sz="1600" dirty="0" smtClean="0"/>
              <a:t>. [17]</a:t>
            </a:r>
            <a:endParaRPr lang="en-US" sz="1600" dirty="0"/>
          </a:p>
          <a:p>
            <a:pPr algn="just">
              <a:lnSpc>
                <a:spcPct val="150000"/>
              </a:lnSpc>
            </a:pPr>
            <a:r>
              <a:rPr lang="en-US" sz="1600" dirty="0"/>
              <a:t>Optimization algorithm: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Distributed </a:t>
            </a:r>
            <a:r>
              <a:rPr lang="en-US" sz="1600" u="sng" dirty="0"/>
              <a:t>stochastic gradient descent</a:t>
            </a:r>
            <a:r>
              <a:rPr lang="en-US" sz="1600" dirty="0"/>
              <a:t> implementation by Dean et al</a:t>
            </a:r>
            <a:r>
              <a:rPr lang="en-US" sz="1600" dirty="0" smtClean="0"/>
              <a:t>. [18]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F678E-A3BB-41A2-A867-475A3AE5F4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32" y="1559855"/>
            <a:ext cx="3107422" cy="34361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0910A-3C9B-4A59-93A6-788E88B6BCC5}"/>
              </a:ext>
            </a:extLst>
          </p:cNvPr>
          <p:cNvSpPr txBox="1"/>
          <p:nvPr/>
        </p:nvSpPr>
        <p:spPr>
          <a:xfrm>
            <a:off x="8675964" y="5217407"/>
            <a:ext cx="201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Area under the curve: 97.4%.</a:t>
            </a:r>
          </a:p>
          <a:p>
            <a:pPr algn="just"/>
            <a:endParaRPr lang="en-US" sz="1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779221" y="13978"/>
            <a:ext cx="5541818" cy="495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Literature Review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8BDF-8BB6-475E-9623-D447A753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8918196" cy="5097135"/>
          </a:xfrm>
        </p:spPr>
        <p:txBody>
          <a:bodyPr>
            <a:no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000" smtClean="0"/>
              <a:t>Steps taken:</a:t>
            </a:r>
            <a:endParaRPr lang="en-US" sz="2000" dirty="0"/>
          </a:p>
          <a:p>
            <a:pPr algn="just">
              <a:lnSpc>
                <a:spcPct val="200000"/>
              </a:lnSpc>
            </a:pPr>
            <a:r>
              <a:rPr lang="en-US" sz="1600" u="sng" dirty="0"/>
              <a:t>Batch normalization</a:t>
            </a:r>
            <a:r>
              <a:rPr lang="en-US" sz="1600" dirty="0"/>
              <a:t> used to speed up training.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Dataset </a:t>
            </a:r>
            <a:r>
              <a:rPr lang="en-US" sz="1600" u="sng" dirty="0"/>
              <a:t>cross checked</a:t>
            </a:r>
            <a:r>
              <a:rPr lang="en-US" sz="1600" dirty="0"/>
              <a:t> by multiple ophthalmologists.</a:t>
            </a:r>
          </a:p>
          <a:p>
            <a:pPr algn="just">
              <a:lnSpc>
                <a:spcPct val="200000"/>
              </a:lnSpc>
            </a:pPr>
            <a:r>
              <a:rPr lang="en-US" sz="1600" u="sng" dirty="0"/>
              <a:t>Pre-initialization</a:t>
            </a:r>
            <a:r>
              <a:rPr lang="en-US" sz="1600" dirty="0"/>
              <a:t> using weights from the other network (ImageNet dataset).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An </a:t>
            </a:r>
            <a:r>
              <a:rPr lang="en-US" sz="1600" u="sng" dirty="0"/>
              <a:t>ensemble</a:t>
            </a:r>
            <a:r>
              <a:rPr lang="en-US" sz="1600" dirty="0"/>
              <a:t> of 10 networks trained on the same data was used. 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Final prediction was computed by a </a:t>
            </a:r>
            <a:r>
              <a:rPr lang="en-US" sz="1600" u="sng" dirty="0"/>
              <a:t>linear average</a:t>
            </a:r>
            <a:r>
              <a:rPr lang="en-US" sz="1600" dirty="0"/>
              <a:t> over the predictions of the ensemble.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sz="18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779221" y="13978"/>
            <a:ext cx="5541818" cy="495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Literature Review</a:t>
            </a:r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527191-E274-41F2-BD4D-212574EE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698"/>
            <a:ext cx="6285807" cy="93486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DR Classification using CNN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8BDF-8BB6-475E-9623-D447A753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9752216" cy="509713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600" dirty="0" smtClean="0"/>
              <a:t>Implementation: </a:t>
            </a:r>
          </a:p>
          <a:p>
            <a:pPr algn="just">
              <a:lnSpc>
                <a:spcPct val="100000"/>
              </a:lnSpc>
            </a:pPr>
            <a:r>
              <a:rPr lang="en-US" sz="1600" dirty="0" smtClean="0"/>
              <a:t>Attempted to replicate methods of some participants of </a:t>
            </a:r>
            <a:r>
              <a:rPr lang="en-US" sz="1600" dirty="0" err="1" smtClean="0"/>
              <a:t>Kaggle</a:t>
            </a:r>
            <a:r>
              <a:rPr lang="en-US" sz="1600" dirty="0" smtClean="0"/>
              <a:t> DR Challenge </a:t>
            </a:r>
            <a:r>
              <a:rPr lang="en-US" sz="1600" dirty="0"/>
              <a:t>(Team </a:t>
            </a:r>
            <a:r>
              <a:rPr lang="en-US" sz="1600" dirty="0" err="1" smtClean="0"/>
              <a:t>o_O</a:t>
            </a:r>
            <a:r>
              <a:rPr lang="en-US" sz="1600" dirty="0" smtClean="0"/>
              <a:t> [13] and </a:t>
            </a:r>
            <a:r>
              <a:rPr lang="en-US" sz="1600" dirty="0" err="1" smtClean="0"/>
              <a:t>JeffreyDF</a:t>
            </a:r>
            <a:r>
              <a:rPr lang="en-US" sz="1600" dirty="0" smtClean="0"/>
              <a:t> [14])</a:t>
            </a:r>
          </a:p>
          <a:p>
            <a:pPr algn="just">
              <a:lnSpc>
                <a:spcPct val="100000"/>
              </a:lnSpc>
            </a:pPr>
            <a:r>
              <a:rPr lang="en-US" sz="1600" dirty="0" smtClean="0"/>
              <a:t>Used Python in Ubuntu OS</a:t>
            </a:r>
          </a:p>
          <a:p>
            <a:pPr algn="just">
              <a:lnSpc>
                <a:spcPct val="100000"/>
              </a:lnSpc>
            </a:pPr>
            <a:r>
              <a:rPr lang="en-US" sz="1600" dirty="0" smtClean="0"/>
              <a:t>Libraries used: </a:t>
            </a:r>
            <a:r>
              <a:rPr lang="en-US" sz="1600" dirty="0" err="1" smtClean="0"/>
              <a:t>Theano</a:t>
            </a:r>
            <a:r>
              <a:rPr lang="en-US" sz="1600" dirty="0" smtClean="0"/>
              <a:t>, 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, </a:t>
            </a:r>
            <a:r>
              <a:rPr lang="en-US" sz="1600" dirty="0" err="1" smtClean="0"/>
              <a:t>Lasagne</a:t>
            </a:r>
            <a:r>
              <a:rPr lang="en-US" sz="1600" dirty="0" smtClean="0"/>
              <a:t>, </a:t>
            </a:r>
            <a:r>
              <a:rPr lang="en-US" sz="1600" dirty="0" err="1" smtClean="0"/>
              <a:t>OpenCV</a:t>
            </a:r>
            <a:endParaRPr lang="en-US" sz="1600" dirty="0" smtClean="0"/>
          </a:p>
          <a:p>
            <a:pPr algn="just">
              <a:lnSpc>
                <a:spcPct val="100000"/>
              </a:lnSpc>
            </a:pPr>
            <a:r>
              <a:rPr lang="en-US" sz="1600" dirty="0" smtClean="0"/>
              <a:t>Preprocessing steps were implemented successfully</a:t>
            </a:r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 smtClean="0"/>
              <a:t>Future Work:</a:t>
            </a:r>
            <a:endParaRPr lang="en-US" sz="1200" dirty="0" smtClean="0"/>
          </a:p>
          <a:p>
            <a:pPr algn="just">
              <a:lnSpc>
                <a:spcPct val="100000"/>
              </a:lnSpc>
            </a:pPr>
            <a:r>
              <a:rPr lang="en-US" sz="1600" dirty="0" smtClean="0"/>
              <a:t>Separation </a:t>
            </a:r>
            <a:r>
              <a:rPr lang="en-US" sz="1600" dirty="0"/>
              <a:t>of training and validation datasets could be done before and after </a:t>
            </a:r>
            <a:r>
              <a:rPr lang="en-US" sz="1600" dirty="0" smtClean="0"/>
              <a:t>the augmentation </a:t>
            </a:r>
            <a:r>
              <a:rPr lang="en-US" sz="1600" dirty="0"/>
              <a:t>to see how it performs.</a:t>
            </a:r>
          </a:p>
          <a:p>
            <a:pPr algn="just">
              <a:lnSpc>
                <a:spcPct val="100000"/>
              </a:lnSpc>
            </a:pPr>
            <a:r>
              <a:rPr lang="en-US" sz="1600" dirty="0" smtClean="0"/>
              <a:t>Use </a:t>
            </a:r>
            <a:r>
              <a:rPr lang="en-US" sz="1600" dirty="0"/>
              <a:t>different ensemble methods to merge the network formed by CNN to </a:t>
            </a:r>
            <a:r>
              <a:rPr lang="en-US" sz="1600" dirty="0" smtClean="0"/>
              <a:t>see which </a:t>
            </a:r>
            <a:r>
              <a:rPr lang="en-US" sz="1600" dirty="0"/>
              <a:t>performs better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1600" dirty="0" smtClean="0"/>
              <a:t>Compare results of the above modifications with existing methods</a:t>
            </a: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 smtClean="0"/>
              <a:t>Implement Inceptionv4 model on the current image set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721031" y="196858"/>
            <a:ext cx="5541818" cy="495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IMPLEMENTATION &amp; FUTURE WORK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73084" y="-108701"/>
            <a:ext cx="105807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REFERENCES</a:t>
            </a:r>
            <a:endParaRPr lang="en-US" sz="3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5814" y="1019435"/>
            <a:ext cx="6683433" cy="301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6526" y="1019434"/>
            <a:ext cx="11145982" cy="52067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400" dirty="0"/>
              <a:t>C. </a:t>
            </a:r>
            <a:r>
              <a:rPr lang="en-US" sz="1400" dirty="0" err="1"/>
              <a:t>Sinthanayothin</a:t>
            </a:r>
            <a:r>
              <a:rPr lang="en-US" sz="1400" dirty="0"/>
              <a:t>, J. F. Boyce, T. H. Williamson, H. L. Cook, E. Mensah, S. </a:t>
            </a:r>
            <a:r>
              <a:rPr lang="en-US" sz="1400" dirty="0" smtClean="0"/>
              <a:t>Lal, and </a:t>
            </a:r>
            <a:r>
              <a:rPr lang="en-US" sz="1400" dirty="0"/>
              <a:t>D. Usher, “Automated detection of diabetic retinopathy on digital </a:t>
            </a:r>
            <a:r>
              <a:rPr lang="en-US" sz="1400" dirty="0" smtClean="0"/>
              <a:t>fundus images</a:t>
            </a:r>
            <a:r>
              <a:rPr lang="en-US" sz="1400" dirty="0"/>
              <a:t>,” Diabetic medicine, vol. 19, no. 2, pp. 105–112, 2002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C. I. </a:t>
            </a:r>
            <a:r>
              <a:rPr lang="en-US" sz="1400" dirty="0" err="1"/>
              <a:t>S´anchez</a:t>
            </a:r>
            <a:r>
              <a:rPr lang="en-US" sz="1400" dirty="0"/>
              <a:t>, R. </a:t>
            </a:r>
            <a:r>
              <a:rPr lang="en-US" sz="1400" dirty="0" err="1"/>
              <a:t>Hornero</a:t>
            </a:r>
            <a:r>
              <a:rPr lang="en-US" sz="1400" dirty="0"/>
              <a:t>, M. I. </a:t>
            </a:r>
            <a:r>
              <a:rPr lang="en-US" sz="1400" dirty="0" err="1"/>
              <a:t>L´opez</a:t>
            </a:r>
            <a:r>
              <a:rPr lang="en-US" sz="1400" dirty="0"/>
              <a:t>, M. </a:t>
            </a:r>
            <a:r>
              <a:rPr lang="en-US" sz="1400" dirty="0" err="1"/>
              <a:t>Aboy</a:t>
            </a:r>
            <a:r>
              <a:rPr lang="en-US" sz="1400" dirty="0"/>
              <a:t>, J. Poza, and D. </a:t>
            </a:r>
            <a:r>
              <a:rPr lang="en-US" sz="1400" dirty="0" err="1"/>
              <a:t>Ab´asolo</a:t>
            </a:r>
            <a:r>
              <a:rPr lang="en-US" sz="1400" dirty="0"/>
              <a:t>, “</a:t>
            </a:r>
            <a:r>
              <a:rPr lang="en-US" sz="1400" dirty="0" smtClean="0"/>
              <a:t>A novel </a:t>
            </a:r>
            <a:r>
              <a:rPr lang="en-US" sz="1400" dirty="0"/>
              <a:t>automatic image processing algorithm for detection of hard exudates </a:t>
            </a:r>
            <a:r>
              <a:rPr lang="en-US" sz="1400" dirty="0" smtClean="0"/>
              <a:t>based on </a:t>
            </a:r>
            <a:r>
              <a:rPr lang="en-US" sz="1400" dirty="0"/>
              <a:t>retinal image analysis,” Medical Engineering &amp; Physics, vol. 30, no. 3, </a:t>
            </a:r>
            <a:r>
              <a:rPr lang="en-US" sz="1400" dirty="0" smtClean="0"/>
              <a:t>pp. 350–357</a:t>
            </a:r>
            <a:r>
              <a:rPr lang="en-US" sz="1400" dirty="0"/>
              <a:t>, 2008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X. Zhang, G. </a:t>
            </a:r>
            <a:r>
              <a:rPr lang="en-US" sz="1400" dirty="0" err="1"/>
              <a:t>Thibault</a:t>
            </a:r>
            <a:r>
              <a:rPr lang="en-US" sz="1400" dirty="0"/>
              <a:t>, E. </a:t>
            </a:r>
            <a:r>
              <a:rPr lang="en-US" sz="1400" dirty="0" err="1"/>
              <a:t>Decenci`ere</a:t>
            </a:r>
            <a:r>
              <a:rPr lang="en-US" sz="1400" dirty="0"/>
              <a:t>, B. </a:t>
            </a:r>
            <a:r>
              <a:rPr lang="en-US" sz="1400" dirty="0" err="1"/>
              <a:t>Marcotegui</a:t>
            </a:r>
            <a:r>
              <a:rPr lang="en-US" sz="1400" dirty="0"/>
              <a:t>, B. </a:t>
            </a:r>
            <a:r>
              <a:rPr lang="en-US" sz="1400" dirty="0" err="1"/>
              <a:t>La¨y</a:t>
            </a:r>
            <a:r>
              <a:rPr lang="en-US" sz="1400" dirty="0"/>
              <a:t>, R. </a:t>
            </a:r>
            <a:r>
              <a:rPr lang="en-US" sz="1400" dirty="0" err="1" smtClean="0"/>
              <a:t>Danno</a:t>
            </a:r>
            <a:r>
              <a:rPr lang="en-US" sz="1400" dirty="0" smtClean="0"/>
              <a:t>, G</a:t>
            </a:r>
            <a:r>
              <a:rPr lang="en-US" sz="1400" dirty="0"/>
              <a:t>. </a:t>
            </a:r>
            <a:r>
              <a:rPr lang="en-US" sz="1400" dirty="0" err="1"/>
              <a:t>Cazuguel</a:t>
            </a:r>
            <a:r>
              <a:rPr lang="en-US" sz="1400" dirty="0"/>
              <a:t>, G. </a:t>
            </a:r>
            <a:r>
              <a:rPr lang="en-US" sz="1400" dirty="0" err="1"/>
              <a:t>Quellec</a:t>
            </a:r>
            <a:r>
              <a:rPr lang="en-US" sz="1400" dirty="0"/>
              <a:t>, M. </a:t>
            </a:r>
            <a:r>
              <a:rPr lang="en-US" sz="1400" dirty="0" err="1"/>
              <a:t>Lamard</a:t>
            </a:r>
            <a:r>
              <a:rPr lang="en-US" sz="1400" dirty="0"/>
              <a:t>, P. </a:t>
            </a:r>
            <a:r>
              <a:rPr lang="en-US" sz="1400" dirty="0" err="1"/>
              <a:t>Massin</a:t>
            </a:r>
            <a:r>
              <a:rPr lang="en-US" sz="1400" dirty="0"/>
              <a:t> et al., “Exudate detection </a:t>
            </a:r>
            <a:r>
              <a:rPr lang="en-US" sz="1400" dirty="0" smtClean="0"/>
              <a:t>in color </a:t>
            </a:r>
            <a:r>
              <a:rPr lang="en-US" sz="1400" dirty="0"/>
              <a:t>retinal images for mass screening of diabetic retinopathy,” Medical </a:t>
            </a:r>
            <a:r>
              <a:rPr lang="en-US" sz="1400" dirty="0" smtClean="0"/>
              <a:t>image analysis</a:t>
            </a:r>
            <a:r>
              <a:rPr lang="en-US" sz="1400" dirty="0"/>
              <a:t>, vol. 18, no. 7, pp. 1026–1043, 2014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M. </a:t>
            </a:r>
            <a:r>
              <a:rPr lang="en-US" sz="1400" dirty="0" err="1"/>
              <a:t>Niemeijer</a:t>
            </a:r>
            <a:r>
              <a:rPr lang="en-US" sz="1400" dirty="0"/>
              <a:t>, B. van </a:t>
            </a:r>
            <a:r>
              <a:rPr lang="en-US" sz="1400" dirty="0" err="1"/>
              <a:t>Ginneken</a:t>
            </a:r>
            <a:r>
              <a:rPr lang="en-US" sz="1400" dirty="0"/>
              <a:t>, S. R. Russell, M. S. </a:t>
            </a:r>
            <a:r>
              <a:rPr lang="en-US" sz="1400" dirty="0" err="1"/>
              <a:t>Suttorp-Schulten</a:t>
            </a:r>
            <a:r>
              <a:rPr lang="en-US" sz="1400" dirty="0"/>
              <a:t>, and M. </a:t>
            </a:r>
            <a:r>
              <a:rPr lang="en-US" sz="1400" dirty="0" smtClean="0"/>
              <a:t>D. Abramoff</a:t>
            </a:r>
            <a:r>
              <a:rPr lang="en-US" sz="1400" dirty="0"/>
              <a:t>, “Automated detection and differentiation of </a:t>
            </a:r>
            <a:r>
              <a:rPr lang="en-US" sz="1400" dirty="0" err="1"/>
              <a:t>drusen</a:t>
            </a:r>
            <a:r>
              <a:rPr lang="en-US" sz="1400" dirty="0"/>
              <a:t>, exudates, </a:t>
            </a:r>
            <a:r>
              <a:rPr lang="en-US" sz="1400" dirty="0" smtClean="0"/>
              <a:t>and cotton-wool </a:t>
            </a:r>
            <a:r>
              <a:rPr lang="en-US" sz="1400" dirty="0"/>
              <a:t>spots in digital color fundus photographs for diabetic </a:t>
            </a:r>
            <a:r>
              <a:rPr lang="en-US" sz="1400" dirty="0" smtClean="0"/>
              <a:t>retinopathy diagnosis</a:t>
            </a:r>
            <a:r>
              <a:rPr lang="en-US" sz="1400" dirty="0"/>
              <a:t>,” Investigative ophthalmology &amp; visual science, vol. 48, no. 5, pp. </a:t>
            </a:r>
            <a:r>
              <a:rPr lang="en-US" sz="1400" dirty="0" smtClean="0"/>
              <a:t>2260–2267</a:t>
            </a:r>
            <a:r>
              <a:rPr lang="en-US" sz="1400" dirty="0"/>
              <a:t>, 2007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A. D. Fleming, S. Philip, K. A. </a:t>
            </a:r>
            <a:r>
              <a:rPr lang="en-US" sz="1400" dirty="0" err="1"/>
              <a:t>Goatman</a:t>
            </a:r>
            <a:r>
              <a:rPr lang="en-US" sz="1400" dirty="0"/>
              <a:t>, J. A. Olson, and P. F. Sharp, “Automated </a:t>
            </a:r>
            <a:r>
              <a:rPr lang="en-US" sz="1400" dirty="0" err="1"/>
              <a:t>microaneurysm</a:t>
            </a:r>
            <a:r>
              <a:rPr lang="en-US" sz="1400" dirty="0"/>
              <a:t> detection using local contrast normalization and local </a:t>
            </a:r>
            <a:r>
              <a:rPr lang="en-US" sz="1400" dirty="0" smtClean="0"/>
              <a:t>vessel detection</a:t>
            </a:r>
            <a:r>
              <a:rPr lang="en-US" sz="1400" dirty="0"/>
              <a:t>,” IEEE transactions on medical imaging, vol. 25, no. 9, pp. </a:t>
            </a:r>
            <a:r>
              <a:rPr lang="en-US" sz="1400" dirty="0" smtClean="0"/>
              <a:t>1223–1232, 2006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T. Walter, P. </a:t>
            </a:r>
            <a:r>
              <a:rPr lang="en-US" sz="1400" dirty="0" err="1"/>
              <a:t>Massin</a:t>
            </a:r>
            <a:r>
              <a:rPr lang="en-US" sz="1400" dirty="0"/>
              <a:t>, A. </a:t>
            </a:r>
            <a:r>
              <a:rPr lang="en-US" sz="1400" dirty="0" err="1"/>
              <a:t>Erginay</a:t>
            </a:r>
            <a:r>
              <a:rPr lang="en-US" sz="1400" dirty="0"/>
              <a:t>, R. Ordonez, C. </a:t>
            </a:r>
            <a:r>
              <a:rPr lang="en-US" sz="1400" dirty="0" err="1"/>
              <a:t>Jeulin</a:t>
            </a:r>
            <a:r>
              <a:rPr lang="en-US" sz="1400" dirty="0"/>
              <a:t>, and J.-C. Klein, “Automatic detection of </a:t>
            </a:r>
            <a:r>
              <a:rPr lang="en-US" sz="1400" dirty="0" err="1"/>
              <a:t>microaneurysms</a:t>
            </a:r>
            <a:r>
              <a:rPr lang="en-US" sz="1400" dirty="0"/>
              <a:t> in color fundus images,” Medical image analysis, vol. 11, no. 6, pp. 555–566, 2007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G. </a:t>
            </a:r>
            <a:r>
              <a:rPr lang="en-US" sz="1400" dirty="0" err="1"/>
              <a:t>Quellec</a:t>
            </a:r>
            <a:r>
              <a:rPr lang="en-US" sz="1400" dirty="0"/>
              <a:t>, M. </a:t>
            </a:r>
            <a:r>
              <a:rPr lang="en-US" sz="1400" dirty="0" err="1"/>
              <a:t>Lamard</a:t>
            </a:r>
            <a:r>
              <a:rPr lang="en-US" sz="1400" dirty="0"/>
              <a:t>, P. M. </a:t>
            </a:r>
            <a:r>
              <a:rPr lang="en-US" sz="1400" dirty="0" err="1"/>
              <a:t>Josselin</a:t>
            </a:r>
            <a:r>
              <a:rPr lang="en-US" sz="1400" dirty="0"/>
              <a:t>, G. </a:t>
            </a:r>
            <a:r>
              <a:rPr lang="en-US" sz="1400" dirty="0" err="1"/>
              <a:t>Cazuguel</a:t>
            </a:r>
            <a:r>
              <a:rPr lang="en-US" sz="1400" dirty="0"/>
              <a:t>, B. </a:t>
            </a:r>
            <a:r>
              <a:rPr lang="en-US" sz="1400" dirty="0" err="1"/>
              <a:t>Cochener</a:t>
            </a:r>
            <a:r>
              <a:rPr lang="en-US" sz="1400" dirty="0"/>
              <a:t>, and C. Roux</a:t>
            </a:r>
            <a:r>
              <a:rPr lang="en-US" sz="1400" dirty="0" smtClean="0"/>
              <a:t>, “</a:t>
            </a:r>
            <a:r>
              <a:rPr lang="en-US" sz="1400" dirty="0"/>
              <a:t>Optimal wavelet transform for the detection of </a:t>
            </a:r>
            <a:r>
              <a:rPr lang="en-US" sz="1400" dirty="0" err="1"/>
              <a:t>microaneurysms</a:t>
            </a:r>
            <a:r>
              <a:rPr lang="en-US" sz="1400" dirty="0"/>
              <a:t> in retina photographs.” IEEE Transactions on Medical Imaging, vol. 27, no. 9, pp. </a:t>
            </a:r>
            <a:r>
              <a:rPr lang="en-US" sz="1400" dirty="0" smtClean="0"/>
              <a:t>1230–41, 2008.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B. Zhang, X. Wu, J. You, Q. Li, and F. </a:t>
            </a:r>
            <a:r>
              <a:rPr lang="en-US" sz="1400" dirty="0" err="1"/>
              <a:t>Karray</a:t>
            </a:r>
            <a:r>
              <a:rPr lang="en-US" sz="1400" dirty="0"/>
              <a:t>, “Detection of </a:t>
            </a:r>
            <a:r>
              <a:rPr lang="en-US" sz="1400" dirty="0" err="1" smtClean="0"/>
              <a:t>microaneurysms</a:t>
            </a:r>
            <a:r>
              <a:rPr lang="en-US" sz="1400" dirty="0" smtClean="0"/>
              <a:t> using </a:t>
            </a:r>
            <a:r>
              <a:rPr lang="en-US" sz="1400" dirty="0"/>
              <a:t>multi-scale correlation coefficients,” Pattern Recognition, vol. 43, no. 6, </a:t>
            </a:r>
            <a:r>
              <a:rPr lang="en-US" sz="1400" dirty="0" smtClean="0"/>
              <a:t>pp. 2237–2248</a:t>
            </a:r>
            <a:r>
              <a:rPr lang="en-US" sz="1400" dirty="0"/>
              <a:t>, 2010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A. </a:t>
            </a:r>
            <a:r>
              <a:rPr lang="en-US" sz="1400" dirty="0" err="1"/>
              <a:t>Sopharak</a:t>
            </a:r>
            <a:r>
              <a:rPr lang="en-US" sz="1400" dirty="0"/>
              <a:t>, B. </a:t>
            </a:r>
            <a:r>
              <a:rPr lang="en-US" sz="1400" dirty="0" err="1"/>
              <a:t>Uyyanonvara</a:t>
            </a:r>
            <a:r>
              <a:rPr lang="en-US" sz="1400" dirty="0"/>
              <a:t>, S. Barman, and T. H. Williamson, “</a:t>
            </a:r>
            <a:r>
              <a:rPr lang="en-US" sz="1400" dirty="0" smtClean="0"/>
              <a:t>Automatic detection </a:t>
            </a:r>
            <a:r>
              <a:rPr lang="en-US" sz="1400" dirty="0"/>
              <a:t>of diabetic retinopathy exudates from non-dilated retinal images </a:t>
            </a:r>
            <a:r>
              <a:rPr lang="en-US" sz="1400" dirty="0" smtClean="0"/>
              <a:t>using mathematical </a:t>
            </a:r>
            <a:r>
              <a:rPr lang="en-US" sz="1400" dirty="0"/>
              <a:t>morphology methods,” Computerized medical imaging and </a:t>
            </a:r>
            <a:r>
              <a:rPr lang="en-US" sz="1400" dirty="0" smtClean="0"/>
              <a:t>graphics, vol</a:t>
            </a:r>
            <a:r>
              <a:rPr lang="en-US" sz="1400" dirty="0"/>
              <a:t>. 32, no. 8, pp. 720–727, 2008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V. </a:t>
            </a:r>
            <a:r>
              <a:rPr lang="en-US" sz="1400" dirty="0" err="1"/>
              <a:t>Gulshan</a:t>
            </a:r>
            <a:r>
              <a:rPr lang="en-US" sz="1400" dirty="0"/>
              <a:t>, L. Peng, M. Coram, M. C. </a:t>
            </a:r>
            <a:r>
              <a:rPr lang="en-US" sz="1400" dirty="0" err="1"/>
              <a:t>Stumpe</a:t>
            </a:r>
            <a:r>
              <a:rPr lang="en-US" sz="1400" dirty="0"/>
              <a:t>, D. Wu, A. </a:t>
            </a:r>
            <a:r>
              <a:rPr lang="en-US" sz="1400" dirty="0" err="1" smtClean="0"/>
              <a:t>Narayanaswamy</a:t>
            </a:r>
            <a:r>
              <a:rPr lang="en-US" sz="1400" dirty="0" smtClean="0"/>
              <a:t>, S</a:t>
            </a:r>
            <a:r>
              <a:rPr lang="en-US" sz="1400" dirty="0"/>
              <a:t>. </a:t>
            </a:r>
            <a:r>
              <a:rPr lang="en-US" sz="1400" dirty="0" err="1"/>
              <a:t>Venugopalan</a:t>
            </a:r>
            <a:r>
              <a:rPr lang="en-US" sz="1400" dirty="0"/>
              <a:t>, K. </a:t>
            </a:r>
            <a:r>
              <a:rPr lang="en-US" sz="1400" dirty="0" err="1"/>
              <a:t>Widner</a:t>
            </a:r>
            <a:r>
              <a:rPr lang="en-US" sz="1400" dirty="0"/>
              <a:t>, T. Madams, J. </a:t>
            </a:r>
            <a:r>
              <a:rPr lang="en-US" sz="1400" dirty="0" err="1"/>
              <a:t>Cuadros</a:t>
            </a:r>
            <a:r>
              <a:rPr lang="en-US" sz="1400" dirty="0"/>
              <a:t> et al., “Development </a:t>
            </a:r>
            <a:r>
              <a:rPr lang="en-US" sz="1400" dirty="0" smtClean="0"/>
              <a:t>and validation </a:t>
            </a:r>
            <a:r>
              <a:rPr lang="en-US" sz="1400" dirty="0"/>
              <a:t>of a deep learning algorithm for detection of diabetic retinopathy </a:t>
            </a:r>
            <a:r>
              <a:rPr lang="en-US" sz="1400" dirty="0" smtClean="0"/>
              <a:t>in retinal </a:t>
            </a:r>
            <a:r>
              <a:rPr lang="en-US" sz="1400" dirty="0"/>
              <a:t>fundus photographs,” </a:t>
            </a:r>
            <a:r>
              <a:rPr lang="en-US" sz="1400" dirty="0" err="1"/>
              <a:t>Jama</a:t>
            </a:r>
            <a:r>
              <a:rPr lang="en-US" sz="1400" dirty="0"/>
              <a:t>, vol. 316, no. 22, pp. 2402–2410, 2016.</a:t>
            </a:r>
            <a:endParaRPr lang="en-US" sz="1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8022" y="0"/>
            <a:ext cx="105807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REFERENCES</a:t>
            </a:r>
            <a:endParaRPr lang="en-US" sz="3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5814" y="1019435"/>
            <a:ext cx="6683433" cy="301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6526" y="1019434"/>
            <a:ext cx="11145982" cy="520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11"/>
            </a:pPr>
            <a:r>
              <a:rPr lang="en-US" sz="1400" dirty="0" smtClean="0"/>
              <a:t>National </a:t>
            </a:r>
            <a:r>
              <a:rPr lang="en-US" sz="1400" dirty="0"/>
              <a:t>Eye </a:t>
            </a:r>
            <a:r>
              <a:rPr lang="en-US" sz="1400" dirty="0" smtClean="0"/>
              <a:t>Institute (NEI),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nei.nih.gov/eyedata/diabetic</a:t>
            </a:r>
            <a:endParaRPr lang="en-US" sz="1400" dirty="0" smtClean="0"/>
          </a:p>
          <a:p>
            <a:pPr marL="342900" indent="-342900">
              <a:buFont typeface="+mj-lt"/>
              <a:buAutoNum type="arabicPeriod" startAt="11"/>
            </a:pPr>
            <a:r>
              <a:rPr lang="en-US" sz="1400" dirty="0"/>
              <a:t>“</a:t>
            </a:r>
            <a:r>
              <a:rPr lang="en-US" sz="1400" dirty="0" err="1"/>
              <a:t>Kaggle</a:t>
            </a:r>
            <a:r>
              <a:rPr lang="en-US" sz="1400" dirty="0"/>
              <a:t> datasets: Diabetic retinopathy detection,” accessed: 2016-10-05. [Online</a:t>
            </a:r>
            <a:r>
              <a:rPr lang="en-US" sz="1400" dirty="0" smtClean="0"/>
              <a:t>]. Available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www.kaggle.com/c/diabetic-retinopathy-detection/data</a:t>
            </a:r>
            <a:endParaRPr lang="en-US" sz="1400" dirty="0" smtClean="0"/>
          </a:p>
          <a:p>
            <a:pPr marL="342900" indent="-342900">
              <a:buFont typeface="+mj-lt"/>
              <a:buAutoNum type="arabicPeriod" startAt="11"/>
            </a:pPr>
            <a:r>
              <a:rPr lang="en-US" sz="1400" dirty="0" smtClean="0"/>
              <a:t>Team </a:t>
            </a:r>
            <a:r>
              <a:rPr lang="en-US" sz="1400" dirty="0" err="1" smtClean="0"/>
              <a:t>o_O</a:t>
            </a:r>
            <a:r>
              <a:rPr lang="en-US" sz="1400" dirty="0" smtClean="0"/>
              <a:t>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place Solution</a:t>
            </a:r>
            <a:r>
              <a:rPr lang="en-US" sz="1400" dirty="0"/>
              <a:t>,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github.com/sveitser/kaggle_diabetic</a:t>
            </a:r>
            <a:endParaRPr lang="en-US" sz="1400" dirty="0" smtClean="0"/>
          </a:p>
          <a:p>
            <a:pPr marL="342900" indent="-342900">
              <a:buFont typeface="+mj-lt"/>
              <a:buAutoNum type="arabicPeriod" startAt="11"/>
            </a:pPr>
            <a:r>
              <a:rPr lang="en-US" sz="1400" dirty="0" err="1" smtClean="0"/>
              <a:t>JeffreyDF</a:t>
            </a:r>
            <a:r>
              <a:rPr lang="en-US" sz="1400" dirty="0"/>
              <a:t> </a:t>
            </a:r>
            <a:r>
              <a:rPr lang="en-US" sz="1400" dirty="0" smtClean="0"/>
              <a:t>5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place Solution</a:t>
            </a:r>
            <a:r>
              <a:rPr lang="en-US" sz="1400" dirty="0"/>
              <a:t>, </a:t>
            </a:r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github.com/JeffreyDF/kaggle_diabetic_retinopathy</a:t>
            </a:r>
            <a:endParaRPr lang="en-US" sz="1400" dirty="0" smtClean="0"/>
          </a:p>
          <a:p>
            <a:pPr marL="342900" indent="-342900">
              <a:buFont typeface="+mj-lt"/>
              <a:buAutoNum type="arabicPeriod" startAt="11"/>
            </a:pPr>
            <a:r>
              <a:rPr lang="en-US" sz="1400" dirty="0" err="1"/>
              <a:t>Valverde</a:t>
            </a:r>
            <a:r>
              <a:rPr lang="en-US" sz="1400" dirty="0"/>
              <a:t>, C., Garcia, M., </a:t>
            </a:r>
            <a:r>
              <a:rPr lang="en-US" sz="1400" dirty="0" err="1"/>
              <a:t>Hornero</a:t>
            </a:r>
            <a:r>
              <a:rPr lang="en-US" sz="1400" dirty="0"/>
              <a:t>, R., &amp; Lopez-Galvez, M. I. (2016). Automated detection of diabetic retinopathy in retinal images. Indian journal of ophthalmology, 64(1), 26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400" dirty="0"/>
              <a:t>R. </a:t>
            </a:r>
            <a:r>
              <a:rPr lang="en-US" sz="1400" dirty="0" err="1"/>
              <a:t>Gargeya</a:t>
            </a:r>
            <a:r>
              <a:rPr lang="en-US" sz="1400" dirty="0"/>
              <a:t> and T. </a:t>
            </a:r>
            <a:r>
              <a:rPr lang="en-US" sz="1400" dirty="0" err="1"/>
              <a:t>Leng</a:t>
            </a:r>
            <a:r>
              <a:rPr lang="en-US" sz="1400" dirty="0"/>
              <a:t>, “Automated identification of diabetic retinopathy </a:t>
            </a:r>
            <a:r>
              <a:rPr lang="en-US" sz="1400" dirty="0" smtClean="0"/>
              <a:t>using deep </a:t>
            </a:r>
            <a:r>
              <a:rPr lang="en-US" sz="1400" dirty="0"/>
              <a:t>learning,” Ophthalmology, vol. 124, no. 7, pp. 962–969, 2017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400" dirty="0" err="1"/>
              <a:t>Szegedy</a:t>
            </a:r>
            <a:r>
              <a:rPr lang="en-US" sz="1400" dirty="0"/>
              <a:t>, Christian, et al. "Rethinking the inception architecture for computer vision." Proceedings of the IEEE conference on computer vision and pattern recognition. 2016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400" dirty="0"/>
              <a:t>Dean, Jeffrey, et al. "Large scale distributed deep networks." Advances in neural information processing systems. 2012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400" dirty="0" err="1"/>
              <a:t>Szegedy</a:t>
            </a:r>
            <a:r>
              <a:rPr lang="en-US" sz="1400" dirty="0"/>
              <a:t>, Christian, et al. "Going deeper with convolutions." Proceedings of the IEEE conference on computer vision and pattern recognition. 2015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400" dirty="0"/>
              <a:t>M. D. </a:t>
            </a:r>
            <a:r>
              <a:rPr lang="en-US" sz="1400" dirty="0" err="1"/>
              <a:t>Abr`amoff</a:t>
            </a:r>
            <a:r>
              <a:rPr lang="en-US" sz="1400" dirty="0"/>
              <a:t>, Y. Lou, A. </a:t>
            </a:r>
            <a:r>
              <a:rPr lang="en-US" sz="1400" dirty="0" err="1"/>
              <a:t>Erginay</a:t>
            </a:r>
            <a:r>
              <a:rPr lang="en-US" sz="1400" dirty="0"/>
              <a:t>, W. </a:t>
            </a:r>
            <a:r>
              <a:rPr lang="en-US" sz="1400" dirty="0" err="1"/>
              <a:t>Clarida</a:t>
            </a:r>
            <a:r>
              <a:rPr lang="en-US" sz="1400" dirty="0"/>
              <a:t>, R. </a:t>
            </a:r>
            <a:r>
              <a:rPr lang="en-US" sz="1400" dirty="0" err="1"/>
              <a:t>Amelon</a:t>
            </a:r>
            <a:r>
              <a:rPr lang="en-US" sz="1400" dirty="0"/>
              <a:t>, J. C. Folk, </a:t>
            </a:r>
            <a:r>
              <a:rPr lang="en-US" sz="1400" dirty="0" smtClean="0"/>
              <a:t>and M</a:t>
            </a:r>
            <a:r>
              <a:rPr lang="en-US" sz="1400" dirty="0"/>
              <a:t>. </a:t>
            </a:r>
            <a:r>
              <a:rPr lang="en-US" sz="1400" dirty="0" err="1"/>
              <a:t>Niemeijer</a:t>
            </a:r>
            <a:r>
              <a:rPr lang="en-US" sz="1400" dirty="0"/>
              <a:t>, “Improved automated detection of diabetic retinopathy on a publicly available dataset through integration of deep learning,” Investigative ophthalmology &amp; visual science, vol. 57, no. 13, pp. 5200–5206, 2016.</a:t>
            </a:r>
            <a:endParaRPr lang="en-US" sz="1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7191-E274-41F2-BD4D-212574EE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PROBLEM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DE430-8AE0-4CDE-B0AA-B9D61129D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229"/>
            <a:ext cx="5740375" cy="52216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8BDF-8BB6-475E-9623-D447A753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70560"/>
            <a:ext cx="5162026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Identifying lesion is a </a:t>
            </a:r>
            <a:r>
              <a:rPr lang="en-US" sz="2000" u="sng" dirty="0"/>
              <a:t>complex process</a:t>
            </a:r>
            <a:r>
              <a:rPr lang="en-US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Takes a </a:t>
            </a:r>
            <a:r>
              <a:rPr lang="en-US" sz="2000" u="sng" dirty="0"/>
              <a:t>lot of time </a:t>
            </a:r>
            <a:r>
              <a:rPr lang="en-US" sz="2000" dirty="0"/>
              <a:t>before treatment.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Screening not available in </a:t>
            </a:r>
            <a:r>
              <a:rPr lang="en-US" sz="2000" u="sng" dirty="0"/>
              <a:t>remote places</a:t>
            </a:r>
            <a:r>
              <a:rPr lang="en-US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Ophthalmologists cannot often come to </a:t>
            </a:r>
            <a:r>
              <a:rPr lang="en-US" sz="2000" u="sng" dirty="0"/>
              <a:t>consensus</a:t>
            </a:r>
            <a:r>
              <a:rPr lang="en-US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Fastest growing reason for </a:t>
            </a:r>
            <a:r>
              <a:rPr lang="en-US" sz="2000" u="sng" dirty="0"/>
              <a:t>blindness</a:t>
            </a:r>
            <a:r>
              <a:rPr lang="en-US" sz="2000" dirty="0"/>
              <a:t>.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5542" y="1508443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[11]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14790F-641E-44FF-B0BA-771ADF28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136"/>
            <a:ext cx="5545822" cy="442793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000" dirty="0"/>
              <a:t>Stage 0: no DR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Stage 1: mild DR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Stage 2: moderate nonproliferative DR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Stage 3: severe nonproliferative DR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Stage 4: proliferative DR or Muscular edema(ME)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4A9FE60-E1C5-4792-9A37-E9793BCC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STAGES OF DIABETIC </a:t>
            </a:r>
            <a:r>
              <a:rPr lang="en-US" sz="3200" b="1" dirty="0" smtClean="0"/>
              <a:t>RETINOPATHY [12]</a:t>
            </a: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83EB8B-22D8-450B-B351-86F5069A8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62" y="629174"/>
            <a:ext cx="4518078" cy="581245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6" y="1179780"/>
            <a:ext cx="10327439" cy="4616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3708" y="332510"/>
            <a:ext cx="4002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TAXONOMY OF METHODS [15]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66471" y="509067"/>
            <a:ext cx="6554568" cy="6349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NON-DEEP LEARNING APPROACHES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2319" y="1349866"/>
            <a:ext cx="50401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Typical steps involve:</a:t>
            </a:r>
          </a:p>
          <a:p>
            <a:r>
              <a:rPr lang="en-US" sz="1800" dirty="0" smtClean="0"/>
              <a:t>Preprocessing, such as contrast enhancement</a:t>
            </a:r>
          </a:p>
          <a:p>
            <a:r>
              <a:rPr lang="en-US" sz="1800" dirty="0" smtClean="0"/>
              <a:t>Removal of irrelevant objects, such as optic disks</a:t>
            </a:r>
          </a:p>
          <a:p>
            <a:r>
              <a:rPr lang="en-US" sz="1800" dirty="0" smtClean="0"/>
              <a:t>Pathological features retained for classification</a:t>
            </a:r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Two main indicators of DR: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 smtClean="0"/>
              <a:t>White lesions – white or yellow blobs which are exudates or cotton-wool spots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 smtClean="0"/>
              <a:t>Red lesions – small red spots which are micro-aneurysms or hemorrhages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38961-8815-428F-B19E-77E383F2E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7"/>
          <a:stretch/>
        </p:blipFill>
        <p:spPr>
          <a:xfrm>
            <a:off x="6582854" y="357447"/>
            <a:ext cx="4780644" cy="5581753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2779221" y="13978"/>
            <a:ext cx="5541818" cy="495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Literature Review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054" y="477791"/>
            <a:ext cx="3620175" cy="4318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EXUDATE SEGMENTATION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744" y="1183612"/>
            <a:ext cx="10144118" cy="3044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Region Growing Method: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Regions of interest are segmented using spatial contiguity to separate from irrelevant regions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Adjacent pixels considered identical if they share similar features such as color or grey level intensities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Algorithms such as recursive region growing segmentation (RGGS) are used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77" y="3416531"/>
            <a:ext cx="7293231" cy="251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44026" y="5929049"/>
            <a:ext cx="5739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Exudate recognition by RGGS (</a:t>
            </a:r>
            <a:r>
              <a:rPr lang="en-US" sz="1600" dirty="0" err="1" smtClean="0"/>
              <a:t>Sinthanayothin</a:t>
            </a:r>
            <a:r>
              <a:rPr lang="en-US" sz="1600" dirty="0" smtClean="0"/>
              <a:t> et al 2008 [1])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69289" y="3858574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62546" y="3940040"/>
            <a:ext cx="216511" cy="512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3688" y="3346264"/>
            <a:ext cx="216511" cy="512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23312" y="3160376"/>
            <a:ext cx="216511" cy="512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05055" y="3266709"/>
            <a:ext cx="216511" cy="512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2779221" y="13978"/>
            <a:ext cx="5541818" cy="495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Literature Review</a:t>
            </a:r>
            <a:endParaRPr lang="en-US" sz="3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6704" y="1090379"/>
            <a:ext cx="8498944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Thresholding</a:t>
            </a:r>
            <a:r>
              <a:rPr lang="en-US" dirty="0" smtClean="0"/>
              <a:t> Method:</a:t>
            </a:r>
          </a:p>
          <a:p>
            <a:pPr>
              <a:lnSpc>
                <a:spcPct val="150000"/>
              </a:lnSpc>
            </a:pPr>
            <a:endParaRPr lang="en-US" sz="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Exudate identification performed based on global or adaptive grey level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Color information such as the modified RGB model are used to define feature 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Dividing the image into homogeneous regions, then adaptive </a:t>
            </a:r>
            <a:r>
              <a:rPr lang="en-US" dirty="0" err="1" smtClean="0"/>
              <a:t>thresholding</a:t>
            </a:r>
            <a:r>
              <a:rPr lang="en-US" dirty="0" smtClean="0"/>
              <a:t> each region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13" y="3419925"/>
            <a:ext cx="2403326" cy="228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76" y="3419925"/>
            <a:ext cx="2373067" cy="2242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2356" y="5744150"/>
            <a:ext cx="576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Exudate identification based on color model 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(Sanchez et al 2008 [2])</a:t>
            </a:r>
            <a:endParaRPr lang="en-US" sz="16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2779221" y="13978"/>
            <a:ext cx="5541818" cy="495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smtClean="0"/>
              <a:t>Literature Review</a:t>
            </a:r>
            <a:endParaRPr lang="en-US" sz="30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3054" y="477791"/>
            <a:ext cx="3620175" cy="4318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EXUDATE SEGMENTATION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05958"/>
            <a:ext cx="9644149" cy="2737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Mathematical Morphology Methods:</a:t>
            </a:r>
          </a:p>
          <a:p>
            <a:r>
              <a:rPr lang="en-US" sz="1800" dirty="0" smtClean="0"/>
              <a:t>Morphological operators such as opening, closing to detect structures with defined set</a:t>
            </a:r>
          </a:p>
          <a:p>
            <a:r>
              <a:rPr lang="en-US" sz="1800" dirty="0" smtClean="0"/>
              <a:t>Morphological reconstruction followed by filtering and </a:t>
            </a:r>
            <a:r>
              <a:rPr lang="en-US" sz="1800" dirty="0" err="1" smtClean="0"/>
              <a:t>thresholding</a:t>
            </a:r>
            <a:r>
              <a:rPr lang="en-US" sz="1800" dirty="0" smtClean="0"/>
              <a:t> for large EXs</a:t>
            </a:r>
          </a:p>
          <a:p>
            <a:r>
              <a:rPr lang="en-US" sz="1800" dirty="0" smtClean="0"/>
              <a:t>Top-hat operator applied to green channel </a:t>
            </a:r>
            <a:r>
              <a:rPr lang="en-US" sz="1800" dirty="0"/>
              <a:t>t</a:t>
            </a:r>
            <a:r>
              <a:rPr lang="en-US" sz="1800" dirty="0" smtClean="0"/>
              <a:t>o recover small EXs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1" y="3139920"/>
            <a:ext cx="2014972" cy="1670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455" y="3133776"/>
            <a:ext cx="2027258" cy="1683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729" y="3133776"/>
            <a:ext cx="2014972" cy="1695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985" y="3146063"/>
            <a:ext cx="2014972" cy="16832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3001" y="5046830"/>
            <a:ext cx="8943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A)Preprocessed image                B)mask of large EX                         C)candidate green channel set to 0      D)large candidate 								    detection</a:t>
            </a:r>
          </a:p>
          <a:p>
            <a:r>
              <a:rPr lang="en-US" sz="1400" dirty="0" smtClean="0"/>
              <a:t>				</a:t>
            </a:r>
          </a:p>
          <a:p>
            <a:r>
              <a:rPr lang="en-US" sz="1400" dirty="0" smtClean="0"/>
              <a:t>(Zhang et al 2014 [3]) 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654434" y="3790729"/>
            <a:ext cx="137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 C D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2779221" y="13978"/>
            <a:ext cx="5541818" cy="495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smtClean="0"/>
              <a:t>Literature Review</a:t>
            </a:r>
            <a:endParaRPr lang="en-US" sz="30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473054" y="477791"/>
            <a:ext cx="3620175" cy="4318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EXUDATE SEGMENTATION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2274</Words>
  <Application>Microsoft Office PowerPoint</Application>
  <PresentationFormat>Widescreen</PresentationFormat>
  <Paragraphs>251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Automatic Detection and Classification of Diabetic Retinopathy Stages in Retinal Image </vt:lpstr>
      <vt:lpstr>WHAT IS DIABETIC RETINOPATHY?</vt:lpstr>
      <vt:lpstr>PROBLEM STATEMENT</vt:lpstr>
      <vt:lpstr>STAGES OF DIABETIC RETINOPATHY [12]</vt:lpstr>
      <vt:lpstr>PowerPoint Presentation</vt:lpstr>
      <vt:lpstr>NON-DEEP LEARNING APPROACHES</vt:lpstr>
      <vt:lpstr>EXUDATE SEGMENTATION</vt:lpstr>
      <vt:lpstr>EXUDATE SEGMENTATION</vt:lpstr>
      <vt:lpstr>EXUDATE SEGMENTATION</vt:lpstr>
      <vt:lpstr>EXUDATE SEGMENTATION</vt:lpstr>
      <vt:lpstr>RED LESION SEGMENTATION</vt:lpstr>
      <vt:lpstr>RED LESION SEGMENTATION</vt:lpstr>
      <vt:lpstr>RED LESION SEGMENTATION</vt:lpstr>
      <vt:lpstr>RED LESION SEGMENTATION</vt:lpstr>
      <vt:lpstr>Literature Review</vt:lpstr>
      <vt:lpstr>PowerPoint Presentation</vt:lpstr>
      <vt:lpstr>DEEP LEARNING IN DR [19]</vt:lpstr>
      <vt:lpstr>FUNDAMENTALS OF CNN</vt:lpstr>
      <vt:lpstr>APPROACHES TAKEN BY OTHERS </vt:lpstr>
      <vt:lpstr>DR Classification using CNN</vt:lpstr>
      <vt:lpstr>DR Classification using CNN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ghost</dc:creator>
  <cp:lastModifiedBy>Bakhtiar Hasan</cp:lastModifiedBy>
  <cp:revision>57</cp:revision>
  <dcterms:created xsi:type="dcterms:W3CDTF">2018-07-02T10:52:12Z</dcterms:created>
  <dcterms:modified xsi:type="dcterms:W3CDTF">2018-07-03T02:42:07Z</dcterms:modified>
</cp:coreProperties>
</file>