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9" r:id="rId5"/>
    <p:sldId id="258" r:id="rId6"/>
    <p:sldId id="280" r:id="rId7"/>
    <p:sldId id="278" r:id="rId8"/>
    <p:sldId id="286" r:id="rId9"/>
    <p:sldId id="282" r:id="rId10"/>
    <p:sldId id="284" r:id="rId11"/>
    <p:sldId id="288" r:id="rId12"/>
    <p:sldId id="281" r:id="rId13"/>
    <p:sldId id="287" r:id="rId14"/>
    <p:sldId id="28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0655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9:23:0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108BA-4E03-8AE6-CE08-22C597F5C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8D5D7E-4C33-2EDA-3BF5-715E31DF3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F67A4E-9C48-69FB-714E-8F8A632E5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A379D-3A98-EF02-303E-539DD690A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65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21F7-D861-E351-5608-44E6C9582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486D42-05D7-79B5-9C6E-0F463991E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573B52-E96D-3BE2-9E1C-9DA39D90E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9FD97-D0B8-AAEC-36AD-DF33F0F36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67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913DE-61D1-2D23-C310-FFCF6C6C4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A01633-D7A5-1D28-FBC1-AD782D0FF7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78B71C-6F30-0896-2023-05B07A866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DA896-C351-5022-15A2-221DE997D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518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487680"/>
            <a:ext cx="4765040" cy="3525520"/>
          </a:xfrm>
        </p:spPr>
        <p:txBody>
          <a:bodyPr/>
          <a:lstStyle/>
          <a:p>
            <a:r>
              <a:rPr lang="en-US" sz="4000" dirty="0"/>
              <a:t>FIR FILING SYSTEM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117" r="14117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9D590C1-6F0B-9B89-0D4F-8C55224868F9}"/>
              </a:ext>
            </a:extLst>
          </p:cNvPr>
          <p:cNvSpPr txBox="1"/>
          <p:nvPr/>
        </p:nvSpPr>
        <p:spPr>
          <a:xfrm>
            <a:off x="6858000" y="3864371"/>
            <a:ext cx="503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 Management System (CSBB204)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9D295-230A-5B55-7F7A-5D0CF923B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C10BE4E-4D41-4BE5-4546-6EC99E62C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695"/>
            <a:ext cx="12192000" cy="58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70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53" y="136526"/>
            <a:ext cx="10515600" cy="1325563"/>
          </a:xfrm>
        </p:spPr>
        <p:txBody>
          <a:bodyPr anchor="b"/>
          <a:lstStyle/>
          <a:p>
            <a:r>
              <a:rPr lang="en-US" dirty="0"/>
              <a:t>Security Features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7E0F47-3422-E433-4D33-EBC8B895685C}"/>
              </a:ext>
            </a:extLst>
          </p:cNvPr>
          <p:cNvSpPr txBox="1"/>
          <p:nvPr/>
        </p:nvSpPr>
        <p:spPr>
          <a:xfrm>
            <a:off x="1055076" y="2323421"/>
            <a:ext cx="3742007" cy="338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spc="50" dirty="0">
                <a:latin typeface="+mj-lt"/>
                <a:ea typeface="+mj-ea"/>
                <a:cs typeface="+mj-cs"/>
              </a:rPr>
              <a:t>Secure Login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website incorporates a secure login mechanism, requiring users to input their </a:t>
            </a:r>
            <a:r>
              <a:rPr lang="en-US" b="1" dirty="0"/>
              <a:t>User ID</a:t>
            </a:r>
            <a:r>
              <a:rPr lang="en-US" dirty="0"/>
              <a:t> and </a:t>
            </a:r>
            <a:r>
              <a:rPr lang="en-US" b="1" dirty="0"/>
              <a:t>Password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cannot directly interact with or manipulate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Critical information like FIR records, complainant details, and suspects remain protected, ensuring </a:t>
            </a:r>
            <a:r>
              <a:rPr lang="en-US" b="1" dirty="0"/>
              <a:t>secure data storage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9DB92-4FC6-4922-CE99-C3994099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144" y="1898428"/>
            <a:ext cx="5931877" cy="412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Sarthak Tomar (231210092)</a:t>
            </a:r>
          </a:p>
          <a:p>
            <a:r>
              <a:rPr lang="en-US" dirty="0"/>
              <a:t>Mohammad Tabseer (231210069)</a:t>
            </a:r>
          </a:p>
          <a:p>
            <a:r>
              <a:rPr lang="en-US" dirty="0"/>
              <a:t>Sandeep </a:t>
            </a:r>
            <a:r>
              <a:rPr lang="en-US" dirty="0" err="1"/>
              <a:t>Moharana</a:t>
            </a:r>
            <a:r>
              <a:rPr lang="en-US" dirty="0"/>
              <a:t> (231210091)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 err="1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The Challenge</a:t>
            </a:r>
          </a:p>
          <a:p>
            <a:pPr lvl="1"/>
            <a:r>
              <a:rPr lang="en-US" dirty="0"/>
              <a:t>Traditional paper based FIR management system is prone to inefficiencies.</a:t>
            </a:r>
          </a:p>
          <a:p>
            <a:pPr lvl="1"/>
            <a:r>
              <a:rPr lang="en-US" dirty="0"/>
              <a:t>Regular Errors in filling FIR due to inexperience.</a:t>
            </a:r>
          </a:p>
          <a:p>
            <a:pPr marL="0" lvl="1" indent="0">
              <a:buNone/>
            </a:pPr>
            <a:r>
              <a:rPr lang="en-US" b="1" dirty="0"/>
              <a:t>Key Objective</a:t>
            </a:r>
          </a:p>
          <a:p>
            <a:pPr marL="285750" lvl="1"/>
            <a:r>
              <a:rPr lang="en-US" dirty="0"/>
              <a:t>To create a digital centralized FIR filling system to streamline reporting procedures.</a:t>
            </a:r>
          </a:p>
          <a:p>
            <a:pPr marL="285750" lvl="1"/>
            <a:r>
              <a:rPr lang="en-US" dirty="0"/>
              <a:t>To auto-suggest appropriate Acts &amp; Sections based on FIR to improve accuracy.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7590" y="304800"/>
            <a:ext cx="4179570" cy="1050051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err="1"/>
              <a:t>APproach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94617-FA26-F135-0F39-3C29CFE7A461}"/>
              </a:ext>
            </a:extLst>
          </p:cNvPr>
          <p:cNvSpPr txBox="1"/>
          <p:nvPr/>
        </p:nvSpPr>
        <p:spPr>
          <a:xfrm>
            <a:off x="6664960" y="2042160"/>
            <a:ext cx="1666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Data Storage :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Using MySQL to store the records in appropriate tables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9BB002F-9543-5B29-D0F9-0ED557F3E418}"/>
                  </a:ext>
                </a:extLst>
              </p14:cNvPr>
              <p14:cNvContentPartPr/>
              <p14:nvPr/>
            </p14:nvContentPartPr>
            <p14:xfrm>
              <a:off x="9377320" y="342388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9BB002F-9543-5B29-D0F9-0ED557F3E4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68680" y="341524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E8840BB-298F-B09A-BB18-91BCE3A5792E}"/>
              </a:ext>
            </a:extLst>
          </p:cNvPr>
          <p:cNvSpPr/>
          <p:nvPr/>
        </p:nvSpPr>
        <p:spPr>
          <a:xfrm>
            <a:off x="6589440" y="1975320"/>
            <a:ext cx="1890920" cy="1975840"/>
          </a:xfrm>
          <a:prstGeom prst="roundRect">
            <a:avLst>
              <a:gd name="adj" fmla="val 807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624B701-0A1C-49A7-AB33-9AB2D6959FD0}"/>
              </a:ext>
            </a:extLst>
          </p:cNvPr>
          <p:cNvSpPr/>
          <p:nvPr/>
        </p:nvSpPr>
        <p:spPr>
          <a:xfrm>
            <a:off x="8824640" y="1931403"/>
            <a:ext cx="1890920" cy="1975840"/>
          </a:xfrm>
          <a:prstGeom prst="roundRect">
            <a:avLst>
              <a:gd name="adj" fmla="val 807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User Interface:</a:t>
            </a:r>
          </a:p>
          <a:p>
            <a:pPr algn="ctr"/>
            <a:r>
              <a:rPr lang="en-US" dirty="0"/>
              <a:t>Using CSS JavaScript to design a user friendly easy to use interface.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A43E0F-B884-4CC5-0853-2F9552178482}"/>
              </a:ext>
            </a:extLst>
          </p:cNvPr>
          <p:cNvSpPr/>
          <p:nvPr/>
        </p:nvSpPr>
        <p:spPr>
          <a:xfrm>
            <a:off x="8814480" y="4136123"/>
            <a:ext cx="1890920" cy="1975840"/>
          </a:xfrm>
          <a:prstGeom prst="roundRect">
            <a:avLst>
              <a:gd name="adj" fmla="val 807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6E756E-4347-3273-AC3D-5BC4E2E17B31}"/>
              </a:ext>
            </a:extLst>
          </p:cNvPr>
          <p:cNvSpPr/>
          <p:nvPr/>
        </p:nvSpPr>
        <p:spPr>
          <a:xfrm>
            <a:off x="6589440" y="4136123"/>
            <a:ext cx="1890920" cy="1975840"/>
          </a:xfrm>
          <a:prstGeom prst="roundRect">
            <a:avLst>
              <a:gd name="adj" fmla="val 807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 </a:t>
            </a:r>
            <a:r>
              <a:rPr lang="en-US" dirty="0"/>
              <a:t>:Using </a:t>
            </a:r>
            <a:r>
              <a:rPr lang="en-US" dirty="0" err="1"/>
              <a:t>nodeJS</a:t>
            </a:r>
            <a:r>
              <a:rPr lang="en-US" dirty="0"/>
              <a:t> for creating a server which processes each request made by user.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FF6DD-6639-D8D3-8AE6-DDD9D9152261}"/>
              </a:ext>
            </a:extLst>
          </p:cNvPr>
          <p:cNvSpPr txBox="1"/>
          <p:nvPr/>
        </p:nvSpPr>
        <p:spPr>
          <a:xfrm>
            <a:off x="8992860" y="4333240"/>
            <a:ext cx="1534160" cy="1581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DDCBAA5-9A1B-DF59-1375-93462126E1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562"/>
          <a:stretch/>
        </p:blipFill>
        <p:spPr>
          <a:xfrm>
            <a:off x="3748956" y="1009840"/>
            <a:ext cx="2411016" cy="3557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7DB1D6-229F-4795-9AEF-404663A4BF2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3103"/>
          <a:stretch/>
        </p:blipFill>
        <p:spPr>
          <a:xfrm>
            <a:off x="651009" y="1223861"/>
            <a:ext cx="1228591" cy="1066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4D2D8E-0563-B0BF-BA92-E9C158EBA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5658" y="5043214"/>
            <a:ext cx="1400370" cy="10478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539467-B487-177D-D274-4A7EF1116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7537" y="966650"/>
            <a:ext cx="1495634" cy="13241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0C0292-DC0B-A54A-1817-C057277340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612" y="2923941"/>
            <a:ext cx="1219370" cy="13908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49C9427-772A-2061-9A71-99D4EF195A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7537" y="3067198"/>
            <a:ext cx="1638529" cy="31436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F21EC1-D903-52B3-AD14-82FBEF6936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9600" y="5104692"/>
            <a:ext cx="1381318" cy="10288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60C62A-52CC-B652-99D2-0B3695C3CF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4464" y="5087033"/>
            <a:ext cx="1009791" cy="10193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1668915-4BB4-1063-A365-1D0FA2551A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9447" y="966650"/>
            <a:ext cx="1476581" cy="100979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28BD682-EE34-772A-BA19-BFE57584F07C}"/>
              </a:ext>
            </a:extLst>
          </p:cNvPr>
          <p:cNvSpPr txBox="1"/>
          <p:nvPr/>
        </p:nvSpPr>
        <p:spPr>
          <a:xfrm>
            <a:off x="528099" y="141566"/>
            <a:ext cx="408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ER DIAGRAM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9678-A358-7219-B1E2-3FA0A0DD7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A261-5BE0-C0A6-28A5-F4E8A463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User Friendly </a:t>
            </a:r>
            <a:r>
              <a:rPr lang="en-US" dirty="0" err="1"/>
              <a:t>INterface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80CB3D3-1EBB-0842-C547-E00CF4AB4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Easy to use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A4399AE8-8A2B-DA26-1ADC-D3C098931CD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user interface is designed to be intuitive and easy to navigate, requiring minimal prior experience.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'Help' option offers comprehensive guidance.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22BFE72-E820-CF25-ECF1-97A17B1ED92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IN" dirty="0"/>
              <a:t>User-Centric Design</a:t>
            </a:r>
            <a:endParaRPr lang="en-US" dirty="0"/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9B06FAB-E74C-3207-8C5C-A999BEFFDB4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60"/>
            <a:ext cx="5506720" cy="30314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user-friendly home page presents every function clearly and simply, ensuring intuitive navigation.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elements like pictures and flashcards add to the aesthetic appeal.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design mimics official government websites, aligning with users' expectations for a familiar, trustworthy interface.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69E81E89-45ED-0E87-C890-6FA3D7C4DC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F33032F-2611-1507-C7C5-8E382FA7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5639"/>
            <a:ext cx="12192000" cy="584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KEY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Automated Act and Section Selection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50403" y="2705178"/>
            <a:ext cx="3943627" cy="448989"/>
          </a:xfrm>
        </p:spPr>
        <p:txBody>
          <a:bodyPr/>
          <a:lstStyle/>
          <a:p>
            <a:r>
              <a:rPr lang="en-IN" dirty="0"/>
              <a:t>Explore BNS Sections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E8F1-BF6E-5FF3-72A8-C38BAF48E9F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8200" y="2929671"/>
            <a:ext cx="449759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Auto-fills relevant legal acts and sections based on keywords during FIR filing.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Enhances accuracy by matching keywords with appropriate legal codes.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AF54DA-ADF2-6E67-39A6-F64D9A4DC25C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7050403" y="2929671"/>
            <a:ext cx="404469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Dedicated section for browsing all chapters and acts in the </a:t>
            </a:r>
            <a:r>
              <a:rPr lang="en-US" altLang="en-US" dirty="0" err="1"/>
              <a:t>Bharatiya</a:t>
            </a:r>
            <a:r>
              <a:rPr lang="en-US" altLang="en-US" dirty="0"/>
              <a:t> </a:t>
            </a:r>
            <a:r>
              <a:rPr lang="en-US" altLang="en-US" dirty="0" err="1"/>
              <a:t>Nyay</a:t>
            </a:r>
            <a:r>
              <a:rPr lang="en-US" altLang="en-US" dirty="0"/>
              <a:t> Sanhita (BNS).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Provides brief overviews of each section for quick reference.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Simplifies access to legal information for better understanding and transparency. </a:t>
            </a:r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BD8DE-5608-E50C-D28B-F3A1D905D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CE42752-FEB6-AD33-E1A4-1011682FF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579"/>
            <a:ext cx="12192000" cy="58608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9EF3BA-11D2-2776-0262-0F98B5721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904" y="2455754"/>
            <a:ext cx="4047763" cy="31484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3D1CD7-DAB2-80A8-2A17-FF763AACD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235" y="1828799"/>
            <a:ext cx="3897092" cy="5394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4B3C3B-8F29-1863-28E0-1F5B385B59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2669" y="2455754"/>
            <a:ext cx="4099331" cy="31990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6BADA0A-7343-3AAC-1F03-988F6ACA88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0528" y="1828799"/>
            <a:ext cx="4061472" cy="5394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CB02278-98A7-655F-AA82-9588234653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1828799"/>
            <a:ext cx="4044905" cy="62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2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IN" b="1" dirty="0"/>
              <a:t>Search and Retrieval Functionality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IN" b="1" dirty="0"/>
              <a:t>Comprehensive Search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Users will be able to search the FIR database using a variety of criteria, such as incident location, date, suspect information, and case status.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IN" b="1" dirty="0"/>
              <a:t>Detailed Reporting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The system will generate detailed reports, including case summaries, crime statistics, and trend analyses, to support data-driven decision-making and resource allocation.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407</Words>
  <Application>Microsoft Office PowerPoint</Application>
  <PresentationFormat>Widescreen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FIR FILING SYSTEM</vt:lpstr>
      <vt:lpstr>INTRoduction</vt:lpstr>
      <vt:lpstr>Technical APproach</vt:lpstr>
      <vt:lpstr>PowerPoint Presentation</vt:lpstr>
      <vt:lpstr>User Friendly INterface</vt:lpstr>
      <vt:lpstr>PowerPoint Presentation</vt:lpstr>
      <vt:lpstr>KEY Features</vt:lpstr>
      <vt:lpstr>PowerPoint Presentation</vt:lpstr>
      <vt:lpstr>Search and Retrieval Functionality</vt:lpstr>
      <vt:lpstr>PowerPoint Presentation</vt:lpstr>
      <vt:lpstr>Security 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Sarthak Tomar</dc:creator>
  <cp:lastModifiedBy>Sarthak Tomar</cp:lastModifiedBy>
  <cp:revision>3</cp:revision>
  <dcterms:created xsi:type="dcterms:W3CDTF">2024-02-14T19:04:18Z</dcterms:created>
  <dcterms:modified xsi:type="dcterms:W3CDTF">2024-11-20T03:41:45Z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