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7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9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76"/>
            <p14:sldId id="257"/>
            <p14:sldId id="258"/>
            <p14:sldId id="259"/>
            <p14:sldId id="27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9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7" autoAdjust="0"/>
    <p:restoredTop sz="94914"/>
  </p:normalViewPr>
  <p:slideViewPr>
    <p:cSldViewPr snapToGrid="0">
      <p:cViewPr varScale="1">
        <p:scale>
          <a:sx n="201" d="100"/>
          <a:sy n="20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BD75-508C-4A81-8E26-D5061690B6B5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C0A7-97C9-4DE6-9F41-74F7D8F97B61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6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9E64-E537-4D10-A618-8D385CF10675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A4B4-D1C8-46CC-A018-9FF1C4700FE3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9DFE-3909-4A70-9C5B-1803550211E1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1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AD61-66B2-4626-A114-2ECB84CBD005}" type="datetime1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6C00-F8E5-4AEE-9749-15F6E8494C14}" type="datetime1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7673-2BB6-4B4F-8C31-715C539BCEC0}" type="datetime1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A56B-9868-4EE2-A446-B4DAAD5FD0CC}" type="datetime1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2917-15F1-4277-A073-91ED9B1E5E34}" type="datetime1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F6E3-A08F-4B2E-A359-0DB87E241104}" type="datetime1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A646C-D592-4D99-A029-F055FA0F567A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5" Type="http://schemas.openxmlformats.org/officeDocument/2006/relationships/image" Target="../media/image24.wmf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0223" y="2605541"/>
            <a:ext cx="8075054" cy="146304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Categorical</a:t>
            </a:r>
            <a:br>
              <a:rPr lang="en-US" sz="8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</a:br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8500" y="4943323"/>
            <a:ext cx="3200400" cy="146304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For 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F2BAE-DC94-5842-BE3E-B1C78D212AC1}"/>
              </a:ext>
            </a:extLst>
          </p:cNvPr>
          <p:cNvSpPr/>
          <p:nvPr/>
        </p:nvSpPr>
        <p:spPr>
          <a:xfrm>
            <a:off x="4727553" y="4419084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Cohen Chapters 19 &amp; 20 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9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453" y="209741"/>
            <a:ext cx="9720072" cy="1499616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Binomial sign test: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88239" y="1918907"/>
            <a:ext cx="10858500" cy="221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b="0" dirty="0">
                <a:latin typeface="Georgia" panose="02040502050405020303" pitchFamily="18" charset="0"/>
              </a:rPr>
              <a:t>Is occurrence of 8 or more observations in either of the 2 categories unusual?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Probability of occurrence given </a:t>
            </a:r>
            <a:r>
              <a:rPr lang="en-US" altLang="en-US" sz="1800" b="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800" b="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1800" b="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true in pop.?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400" b="0" i="1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600" b="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600" b="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 descr="Binomial 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4" r="49270" b="1246"/>
          <a:stretch/>
        </p:blipFill>
        <p:spPr bwMode="auto">
          <a:xfrm>
            <a:off x="9549320" y="342899"/>
            <a:ext cx="2004505" cy="411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71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308991"/>
            <a:ext cx="10972800" cy="149961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Georgia" panose="02040502050405020303" pitchFamily="18" charset="0"/>
              </a:rPr>
              <a:t>Normal approximation </a:t>
            </a:r>
            <a:r>
              <a:rPr lang="en-US" sz="3600" dirty="0">
                <a:latin typeface="Georgia" panose="02040502050405020303" pitchFamily="18" charset="0"/>
              </a:rPr>
              <a:t>to the binomial (i.e. “z-test” for a single proportion)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48" y="1786905"/>
            <a:ext cx="5847461" cy="3867150"/>
          </a:xfrm>
        </p:spPr>
        <p:txBody>
          <a:bodyPr>
            <a:normAutofit/>
          </a:bodyPr>
          <a:lstStyle/>
          <a:p>
            <a:r>
              <a:rPr lang="en-US" altLang="en-US" sz="2000" b="1" u="sng" dirty="0">
                <a:latin typeface="Georgia" panose="02040502050405020303" pitchFamily="18" charset="0"/>
              </a:rPr>
              <a:t>What if </a:t>
            </a:r>
            <a:r>
              <a:rPr lang="en-US" altLang="en-US" sz="2000" b="1" i="1" u="sng" dirty="0">
                <a:latin typeface="Georgia" panose="02040502050405020303" pitchFamily="18" charset="0"/>
              </a:rPr>
              <a:t>N</a:t>
            </a:r>
            <a:r>
              <a:rPr lang="en-US" altLang="en-US" sz="2000" b="1" u="sng" dirty="0">
                <a:latin typeface="Georgia" panose="02040502050405020303" pitchFamily="18" charset="0"/>
              </a:rPr>
              <a:t> were larger, say 15?</a:t>
            </a:r>
          </a:p>
          <a:p>
            <a:pPr lvl="1"/>
            <a:r>
              <a:rPr lang="en-US" altLang="en-US" sz="18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Same proportions: 80% (12/15) Heads &amp; Perfume A</a:t>
            </a:r>
          </a:p>
          <a:p>
            <a:pPr lvl="1"/>
            <a:r>
              <a:rPr lang="en-US" altLang="en-US" sz="18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Sum </a:t>
            </a:r>
            <a:r>
              <a:rPr lang="en-US" altLang="en-US" sz="18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18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(12, 13, 14, 15/15) </a:t>
            </a:r>
            <a:r>
              <a:rPr lang="en-US" altLang="en-US" sz="18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18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.0178 (1-tailed </a:t>
            </a:r>
            <a:r>
              <a:rPr lang="en-US" altLang="en-US" sz="18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18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-value)</a:t>
            </a:r>
          </a:p>
          <a:p>
            <a:pPr lvl="4"/>
            <a:endParaRPr lang="en-US" altLang="en-US" sz="9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latin typeface="Georgia" panose="02040502050405020303" pitchFamily="18" charset="0"/>
              </a:rPr>
              <a:t>Reject </a:t>
            </a:r>
            <a:r>
              <a:rPr lang="en-US" altLang="en-US" sz="2000" i="1" dirty="0">
                <a:latin typeface="Georgia" panose="02040502050405020303" pitchFamily="18" charset="0"/>
              </a:rPr>
              <a:t>H</a:t>
            </a:r>
            <a:r>
              <a:rPr lang="en-US" altLang="en-US" sz="2000" i="1" baseline="-25000" dirty="0">
                <a:latin typeface="Georgia" panose="02040502050405020303" pitchFamily="18" charset="0"/>
              </a:rPr>
              <a:t>0</a:t>
            </a:r>
            <a:r>
              <a:rPr lang="en-US" altLang="en-US" sz="2000" baseline="-25000" dirty="0">
                <a:latin typeface="Georgia" panose="02040502050405020303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</a:rPr>
              <a:t>under both 1- and 2-tailed tests</a:t>
            </a:r>
          </a:p>
          <a:p>
            <a:pPr lvl="1"/>
            <a:r>
              <a:rPr lang="en-US" altLang="en-US" sz="18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2-tailed </a:t>
            </a:r>
            <a:r>
              <a:rPr lang="en-US" altLang="en-US" sz="18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18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= .0178 x 2 = .0356</a:t>
            </a: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681348" y="4289773"/>
            <a:ext cx="9092672" cy="272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Earlier: Binomial distribution 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normal distribution,  as </a:t>
            </a:r>
            <a:r>
              <a:rPr lang="en-US" altLang="en-US" sz="1800" b="0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N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infinity</a:t>
            </a:r>
            <a:endParaRPr lang="en-US" altLang="en-US" sz="1200" b="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Recommendation: Use </a:t>
            </a:r>
            <a:r>
              <a:rPr lang="en-US" altLang="en-US" sz="1800" b="0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z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-test for single proportion when </a:t>
            </a:r>
            <a:r>
              <a:rPr lang="en-US" altLang="en-US" sz="1800" b="0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N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is </a:t>
            </a:r>
            <a:r>
              <a:rPr lang="en-US" altLang="en-US" sz="1800" b="0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large 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(&gt;25-30)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 </a:t>
            </a:r>
            <a:r>
              <a:rPr lang="en-US" altLang="en-US" sz="1800" b="0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NP 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1800" b="0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NQ 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are both &gt; 10, close to normal</a:t>
            </a:r>
            <a:endParaRPr lang="en-US" altLang="en-US" sz="1800" b="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0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H</a:t>
            </a:r>
            <a:r>
              <a:rPr lang="en-US" altLang="en-US" sz="1800" b="0" i="1" baseline="-250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0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and </a:t>
            </a:r>
            <a:r>
              <a:rPr lang="en-US" altLang="en-US" sz="1800" b="0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H</a:t>
            </a:r>
            <a:r>
              <a:rPr lang="en-US" altLang="en-US" sz="1800" b="0" i="1" baseline="-250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</a:t>
            </a:r>
            <a:r>
              <a:rPr lang="en-US" altLang="en-US" sz="1800" b="0" baseline="-250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are same as Binomial Test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Test statistic: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074" y="5563252"/>
            <a:ext cx="2121694" cy="10129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912984" y="1808607"/>
            <a:ext cx="4741164" cy="2065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b="1" u="sn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Experiment: 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Senator supports bill favoring stem cell research. However, she realizes her vote could influence whether or not her constituents endorse her bid for re-election. She decides to vote for the bill only if 50% of her constituents support this type of research. In a random survey of 200 constituents, 96 are in favor of stem cell research.</a:t>
            </a: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Will the senator support the bill?</a:t>
            </a:r>
          </a:p>
        </p:txBody>
      </p:sp>
    </p:spTree>
    <p:extLst>
      <p:ext uri="{BB962C8B-B14F-4D97-AF65-F5344CB8AC3E}">
        <p14:creationId xmlns:p14="http://schemas.microsoft.com/office/powerpoint/2010/main" val="38739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60" y="3239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Chi-Square (</a:t>
            </a:r>
            <a:r>
              <a:rPr lang="el-GR" altLang="en-US" sz="4000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4000" i="1" baseline="30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2 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) Distribution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29260" y="1684534"/>
            <a:ext cx="465658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b="0" dirty="0">
                <a:latin typeface="Georgia" panose="02040502050405020303" pitchFamily="18" charset="0"/>
              </a:rPr>
              <a:t>Family of distributions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As </a:t>
            </a:r>
            <a:r>
              <a:rPr lang="en-US" altLang="en-US" sz="2000" b="0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b="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(or </a:t>
            </a:r>
            <a:r>
              <a:rPr lang="en-US" altLang="en-US" sz="2000" b="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k </a:t>
            </a:r>
            <a:r>
              <a:rPr lang="en-US" altLang="en-US" sz="20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categories)</a:t>
            </a:r>
            <a:r>
              <a:rPr lang="en-US" altLang="en-US" sz="2000" b="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↑</a:t>
            </a:r>
            <a:r>
              <a:rPr lang="en-US" altLang="en-US" sz="20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Distribution becomes more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	normal, bell-shaped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Mean &amp; variance </a:t>
            </a:r>
            <a:r>
              <a:rPr lang="en-US" altLang="en-US" sz="1800" b="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↑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6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Mean = </a:t>
            </a:r>
            <a:r>
              <a:rPr lang="en-US" altLang="en-US" sz="1600" b="0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df</a:t>
            </a:r>
            <a:endParaRPr lang="en-US" altLang="en-US" sz="1600" b="0" i="1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3" eaLnBrk="1" hangingPunct="1">
              <a:lnSpc>
                <a:spcPct val="80000"/>
              </a:lnSpc>
            </a:pPr>
            <a:r>
              <a:rPr lang="en-US" altLang="en-US" sz="16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Variance = 2* </a:t>
            </a:r>
            <a:r>
              <a:rPr lang="en-US" altLang="en-US" sz="1600" b="0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df</a:t>
            </a:r>
            <a:endParaRPr lang="en-US" altLang="en-US" sz="1600" b="0" i="1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sz="1600" b="0" i="1" dirty="0">
              <a:solidFill>
                <a:schemeClr val="accent5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i="1" dirty="0">
                <a:solidFill>
                  <a:schemeClr val="accent5"/>
                </a:solidFill>
                <a:latin typeface="Georgia" panose="02040502050405020303" pitchFamily="18" charset="0"/>
              </a:rPr>
              <a:t>z</a:t>
            </a:r>
            <a:r>
              <a:rPr lang="en-US" altLang="en-US" sz="2400" b="0" baseline="30000" dirty="0">
                <a:solidFill>
                  <a:schemeClr val="accent5"/>
                </a:solidFill>
                <a:latin typeface="Georgia" panose="02040502050405020303" pitchFamily="18" charset="0"/>
              </a:rPr>
              <a:t>2</a:t>
            </a:r>
            <a:r>
              <a:rPr lang="en-US" altLang="en-US" sz="2400" b="0" dirty="0">
                <a:solidFill>
                  <a:schemeClr val="accent5"/>
                </a:solidFill>
                <a:latin typeface="Georgia" panose="02040502050405020303" pitchFamily="18" charset="0"/>
              </a:rPr>
              <a:t> = </a:t>
            </a:r>
            <a:r>
              <a:rPr lang="el-GR" altLang="en-US" sz="2400" b="0" i="1" dirty="0">
                <a:solidFill>
                  <a:schemeClr val="accent5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b="0" i="1" baseline="30000" dirty="0">
                <a:solidFill>
                  <a:schemeClr val="accent5"/>
                </a:solidFill>
                <a:latin typeface="Georgia" panose="02040502050405020303" pitchFamily="18" charset="0"/>
              </a:rPr>
              <a:t>2 </a:t>
            </a:r>
            <a:endParaRPr lang="en-US" altLang="en-US" sz="2400" b="0" dirty="0">
              <a:solidFill>
                <a:schemeClr val="accent5"/>
              </a:solidFill>
              <a:latin typeface="Georgia" panose="02040502050405020303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Always positive, 0 to infinity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1-tailed distribution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b="0" i="1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l-GR" altLang="en-US" sz="2400" b="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b="0" i="1" baseline="30000" dirty="0">
                <a:latin typeface="Georgia" panose="02040502050405020303" pitchFamily="18" charset="0"/>
              </a:rPr>
              <a:t>2 </a:t>
            </a:r>
            <a:r>
              <a:rPr lang="en-US" altLang="en-US" sz="2400" b="0" dirty="0">
                <a:latin typeface="Georgia" panose="02040502050405020303" pitchFamily="18" charset="0"/>
              </a:rPr>
              <a:t>distribution used in many statistical tests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848" y="288925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848" y="288925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848" y="1871023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848" y="1836000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918200" y="3755935"/>
            <a:ext cx="5890698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“GOODNESS OF FIT” Testing: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Are </a:t>
            </a:r>
            <a:r>
              <a:rPr lang="en-US" altLang="en-US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observed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frequencies 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similar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to frequencies </a:t>
            </a:r>
            <a:r>
              <a:rPr lang="en-US" altLang="en-US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expected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by chance?</a:t>
            </a:r>
          </a:p>
          <a:p>
            <a:pPr lvl="4"/>
            <a:endParaRPr lang="en-US" alt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b="1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Expected frequencies</a:t>
            </a:r>
          </a:p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Frequencies you’d </a:t>
            </a:r>
            <a:r>
              <a:rPr lang="en-US" altLang="en-US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expect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if </a:t>
            </a:r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were true</a:t>
            </a:r>
          </a:p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Usually equal across categories of variable (</a:t>
            </a:r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N / k)</a:t>
            </a:r>
          </a:p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Can be unequal if theory dictates</a:t>
            </a:r>
          </a:p>
        </p:txBody>
      </p:sp>
    </p:spTree>
    <p:extLst>
      <p:ext uri="{BB962C8B-B14F-4D97-AF65-F5344CB8AC3E}">
        <p14:creationId xmlns:p14="http://schemas.microsoft.com/office/powerpoint/2010/main" val="330699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778" y="-98540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Chi-Squared</a:t>
            </a:r>
            <a:r>
              <a:rPr lang="en-US" sz="3600" dirty="0">
                <a:latin typeface="Georgia" panose="02040502050405020303" pitchFamily="18" charset="0"/>
              </a:rPr>
              <a:t>: GOODNESS OF FIT Tests “</a:t>
            </a:r>
            <a:r>
              <a:rPr lang="en-US" sz="3600" dirty="0" err="1">
                <a:latin typeface="Georgia" panose="02040502050405020303" pitchFamily="18" charset="0"/>
              </a:rPr>
              <a:t>GoF</a:t>
            </a:r>
            <a:r>
              <a:rPr lang="en-US" sz="3600" dirty="0">
                <a:latin typeface="Georgia" panose="02040502050405020303" pitchFamily="18" charset="0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545" y="1177291"/>
            <a:ext cx="9734549" cy="54305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b="1" u="sng" dirty="0">
                <a:latin typeface="Georgia" panose="02040502050405020303" pitchFamily="18" charset="0"/>
              </a:rPr>
              <a:t>Hypotheses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Observed = Expected frequencies in population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Observed 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E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xpected frequencies in population</a:t>
            </a:r>
          </a:p>
          <a:p>
            <a:pPr>
              <a:lnSpc>
                <a:spcPct val="80000"/>
              </a:lnSpc>
            </a:pPr>
            <a:r>
              <a:rPr lang="en-US" altLang="en-US" sz="2000" b="1" u="sng" dirty="0">
                <a:latin typeface="Georgia" panose="02040502050405020303" pitchFamily="18" charset="0"/>
              </a:rPr>
              <a:t>General form: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observed frequency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expected frequency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</a:rPr>
              <a:t>If </a:t>
            </a:r>
            <a:r>
              <a:rPr lang="en-US" altLang="en-US" sz="2000" i="1" dirty="0">
                <a:latin typeface="Georgia" panose="02040502050405020303" pitchFamily="18" charset="0"/>
              </a:rPr>
              <a:t>H</a:t>
            </a:r>
            <a:r>
              <a:rPr lang="en-US" altLang="en-US" sz="2000" i="1" baseline="-25000" dirty="0">
                <a:latin typeface="Georgia" panose="02040502050405020303" pitchFamily="18" charset="0"/>
              </a:rPr>
              <a:t>0</a:t>
            </a:r>
            <a:r>
              <a:rPr lang="en-US" altLang="en-US" sz="2000" dirty="0">
                <a:latin typeface="Georgia" panose="02040502050405020303" pitchFamily="18" charset="0"/>
              </a:rPr>
              <a:t> were true, numerator would be small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</a:rPr>
              <a:t>Denominator standardizes difference in terms of expected frequencies</a:t>
            </a:r>
          </a:p>
          <a:p>
            <a:r>
              <a:rPr lang="en-US" altLang="en-US" sz="2000" b="1" i="1" u="sng" dirty="0">
                <a:latin typeface="Georgia" panose="02040502050405020303" pitchFamily="18" charset="0"/>
              </a:rPr>
              <a:t>Aka:</a:t>
            </a:r>
            <a:r>
              <a:rPr lang="en-US" altLang="en-US" sz="2000" b="1" u="sng" dirty="0">
                <a:latin typeface="Georgia" panose="02040502050405020303" pitchFamily="18" charset="0"/>
              </a:rPr>
              <a:t> Pearson or ‘1-way’ </a:t>
            </a:r>
            <a:r>
              <a:rPr lang="el-GR" altLang="en-US" sz="2000" b="1" i="1" u="sng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b="1" u="sng" baseline="30000" dirty="0">
                <a:latin typeface="Georgia" panose="02040502050405020303" pitchFamily="18" charset="0"/>
              </a:rPr>
              <a:t>2</a:t>
            </a:r>
            <a:r>
              <a:rPr lang="en-US" altLang="en-US" sz="2000" b="1" u="sng" dirty="0">
                <a:latin typeface="Georgia" panose="02040502050405020303" pitchFamily="18" charset="0"/>
              </a:rPr>
              <a:t> test</a:t>
            </a:r>
          </a:p>
          <a:p>
            <a:pPr lvl="1"/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1 nominal variable</a:t>
            </a:r>
          </a:p>
          <a:p>
            <a:pPr lvl="1"/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2 or more categories</a:t>
            </a:r>
          </a:p>
          <a:p>
            <a:r>
              <a:rPr lang="en-US" altLang="en-US" sz="2000" dirty="0">
                <a:latin typeface="Georgia" panose="02040502050405020303" pitchFamily="18" charset="0"/>
              </a:rPr>
              <a:t>If </a:t>
            </a:r>
            <a:r>
              <a:rPr lang="en-US" altLang="en-US" sz="2000" b="1" u="sng" dirty="0">
                <a:latin typeface="Georgia" panose="02040502050405020303" pitchFamily="18" charset="0"/>
              </a:rPr>
              <a:t>nominal variable ONLY has 2 categories</a:t>
            </a:r>
            <a:r>
              <a:rPr lang="en-US" altLang="en-US" sz="2000" dirty="0">
                <a:latin typeface="Georgia" panose="02040502050405020303" pitchFamily="18" charset="0"/>
              </a:rPr>
              <a:t>, </a:t>
            </a:r>
            <a:r>
              <a:rPr lang="el-GR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i="1" baseline="30000" dirty="0">
                <a:latin typeface="Georgia" panose="02040502050405020303" pitchFamily="18" charset="0"/>
              </a:rPr>
              <a:t>2</a:t>
            </a:r>
            <a:r>
              <a:rPr lang="en-US" altLang="en-US" sz="2000" i="1" dirty="0">
                <a:latin typeface="Georgia" panose="02040502050405020303" pitchFamily="18" charset="0"/>
              </a:rPr>
              <a:t> </a:t>
            </a:r>
            <a:r>
              <a:rPr lang="en-US" altLang="en-US" sz="2000" dirty="0" err="1">
                <a:latin typeface="Georgia" panose="02040502050405020303" pitchFamily="18" charset="0"/>
              </a:rPr>
              <a:t>GoF</a:t>
            </a:r>
            <a:r>
              <a:rPr lang="en-US" altLang="en-US" sz="2000" dirty="0">
                <a:latin typeface="Georgia" panose="02040502050405020303" pitchFamily="18" charset="0"/>
              </a:rPr>
              <a:t> test:</a:t>
            </a:r>
          </a:p>
          <a:p>
            <a:pPr lvl="1"/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Is another large sample approximation to Binomial Sign Test</a:t>
            </a:r>
          </a:p>
          <a:p>
            <a:pPr lvl="1"/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Gives same results as </a:t>
            </a: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-test for single proportion as z</a:t>
            </a:r>
            <a:r>
              <a:rPr lang="en-US" altLang="en-US" sz="1600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= </a:t>
            </a:r>
            <a:r>
              <a:rPr lang="el-GR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16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Has same </a:t>
            </a: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and </a:t>
            </a: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1 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as binomial or </a:t>
            </a: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z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-tests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</a:rPr>
              <a:t>Compare obtained </a:t>
            </a:r>
            <a:r>
              <a:rPr lang="el-GR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i="1" baseline="30000" dirty="0">
                <a:latin typeface="Georgia" panose="02040502050405020303" pitchFamily="18" charset="0"/>
              </a:rPr>
              <a:t>2</a:t>
            </a:r>
            <a:r>
              <a:rPr lang="en-US" altLang="en-US" sz="2000" i="1" dirty="0">
                <a:latin typeface="Georgia" panose="02040502050405020303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</a:rPr>
              <a:t>statistic to critical value based on </a:t>
            </a:r>
            <a:r>
              <a:rPr lang="en-US" altLang="en-US" sz="2000" i="1" dirty="0" err="1">
                <a:latin typeface="Georgia" panose="02040502050405020303" pitchFamily="18" charset="0"/>
              </a:rPr>
              <a:t>df</a:t>
            </a:r>
            <a:r>
              <a:rPr lang="en-US" altLang="en-US" sz="2000" i="1" dirty="0">
                <a:latin typeface="Georgia" panose="02040502050405020303" pitchFamily="18" charset="0"/>
              </a:rPr>
              <a:t> = k – 1</a:t>
            </a:r>
            <a:r>
              <a:rPr lang="en-US" altLang="en-US" sz="2000" dirty="0">
                <a:latin typeface="Georgia" panose="02040502050405020303" pitchFamily="18" charset="0"/>
              </a:rPr>
              <a:t>, k = # categories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805" y="1511300"/>
            <a:ext cx="3252341" cy="1358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03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778" y="-98540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Chi-Squared</a:t>
            </a:r>
            <a:r>
              <a:rPr lang="en-US" sz="3600" dirty="0">
                <a:latin typeface="Georgia" panose="02040502050405020303" pitchFamily="18" charset="0"/>
              </a:rPr>
              <a:t>: GOODNESS OF FIT Tests “</a:t>
            </a:r>
            <a:r>
              <a:rPr lang="en-US" sz="3600" dirty="0" err="1">
                <a:latin typeface="Georgia" panose="02040502050405020303" pitchFamily="18" charset="0"/>
              </a:rPr>
              <a:t>GoF</a:t>
            </a:r>
            <a:r>
              <a:rPr lang="en-US" sz="3600" dirty="0">
                <a:latin typeface="Georgia" panose="02040502050405020303" pitchFamily="18" charset="0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545" y="1177291"/>
            <a:ext cx="9734549" cy="54305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Hypotheses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: Observed = Expected frequencies in population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: Observed 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E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xpected frequencies in population</a:t>
            </a:r>
          </a:p>
          <a:p>
            <a:pPr>
              <a:lnSpc>
                <a:spcPct val="80000"/>
              </a:lnSpc>
            </a:pPr>
            <a:r>
              <a:rPr lang="en-US" altLang="en-US" sz="2000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General form: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observed frequency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expected frequency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If </a:t>
            </a:r>
            <a:r>
              <a:rPr lang="en-US" alt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H</a:t>
            </a:r>
            <a:r>
              <a:rPr lang="en-US" altLang="en-US" sz="2000" i="1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0</a:t>
            </a:r>
            <a:r>
              <a:rPr lang="en-US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were true, numerator would be small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Denominator standardizes difference in terms of expected frequencies</a:t>
            </a:r>
          </a:p>
          <a:p>
            <a:r>
              <a:rPr lang="en-US" altLang="en-US" sz="2000" b="1" i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Aka:</a:t>
            </a:r>
            <a:r>
              <a:rPr lang="en-US" altLang="en-US" sz="2000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Pearson or ‘1-way’ </a:t>
            </a:r>
            <a:r>
              <a:rPr lang="el-GR" altLang="en-US" sz="2000" b="1" i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b="1" u="sng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altLang="en-US" sz="2000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test</a:t>
            </a:r>
          </a:p>
          <a:p>
            <a:pPr lvl="1"/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1 nominal variable</a:t>
            </a:r>
          </a:p>
          <a:p>
            <a:pPr lvl="1"/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2 or more categories</a:t>
            </a:r>
          </a:p>
          <a:p>
            <a:r>
              <a:rPr lang="en-US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If </a:t>
            </a:r>
            <a:r>
              <a:rPr lang="en-US" altLang="en-US" sz="2000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nominal variable ONLY has 2 categories</a:t>
            </a:r>
            <a:r>
              <a:rPr lang="en-US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, </a:t>
            </a:r>
            <a:r>
              <a:rPr lang="el-GR" alt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i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alt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GoF</a:t>
            </a:r>
            <a:r>
              <a:rPr lang="en-US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test:</a:t>
            </a:r>
          </a:p>
          <a:p>
            <a:pPr lvl="1"/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Is another large sample approximation to Binomial Sign Test</a:t>
            </a:r>
          </a:p>
          <a:p>
            <a:pPr lvl="1"/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Gives same results as </a:t>
            </a:r>
            <a:r>
              <a:rPr lang="en-US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-test for single proportion as z</a:t>
            </a:r>
            <a:r>
              <a:rPr lang="en-US" altLang="en-US" sz="1600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</a:t>
            </a:r>
            <a:r>
              <a:rPr lang="el-GR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1600" i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Has same </a:t>
            </a:r>
            <a:r>
              <a:rPr lang="en-US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and </a:t>
            </a:r>
            <a:r>
              <a:rPr lang="en-US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1 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as binomial or </a:t>
            </a:r>
            <a:r>
              <a:rPr lang="en-US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z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-tests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Compare obtained </a:t>
            </a:r>
            <a:r>
              <a:rPr lang="el-GR" alt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i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alt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statistic to critical value based on </a:t>
            </a:r>
            <a:r>
              <a:rPr lang="en-US" altLang="en-US" sz="2000" i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df</a:t>
            </a:r>
            <a:r>
              <a:rPr lang="en-US" alt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= k – 1</a:t>
            </a:r>
            <a:r>
              <a:rPr lang="en-US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, k = # categories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805" y="1511300"/>
            <a:ext cx="3252341" cy="1358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Chi-squared table">
            <a:extLst>
              <a:ext uri="{FF2B5EF4-FFF2-40B4-BE49-F238E27FC236}">
                <a16:creationId xmlns:a16="http://schemas.microsoft.com/office/drawing/2014/main" id="{17ABCD04-323B-5D48-A8D5-BAEBA3E30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9" t="3915"/>
          <a:stretch/>
        </p:blipFill>
        <p:spPr bwMode="auto">
          <a:xfrm>
            <a:off x="636778" y="1177291"/>
            <a:ext cx="3533775" cy="344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5F4F44-E934-D94D-BCB9-953235B73F2F}"/>
              </a:ext>
            </a:extLst>
          </p:cNvPr>
          <p:cNvSpPr/>
          <p:nvPr/>
        </p:nvSpPr>
        <p:spPr>
          <a:xfrm>
            <a:off x="1902695" y="4180636"/>
            <a:ext cx="8534399" cy="20621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3200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Assumptions</a:t>
            </a:r>
          </a:p>
          <a:p>
            <a:pPr algn="ctr"/>
            <a:r>
              <a:rPr lang="en-US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Independent random sample</a:t>
            </a:r>
          </a:p>
          <a:p>
            <a:pPr algn="ctr"/>
            <a:r>
              <a:rPr lang="en-US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Mutually exclusive categories</a:t>
            </a:r>
          </a:p>
          <a:p>
            <a:pPr algn="ctr"/>
            <a:r>
              <a:rPr lang="en-US" altLang="en-US" sz="3200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Expected</a:t>
            </a:r>
            <a:r>
              <a:rPr lang="en-US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frequencies: </a:t>
            </a:r>
            <a:r>
              <a:rPr lang="en-US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≥ 5 per each cell</a:t>
            </a:r>
          </a:p>
        </p:txBody>
      </p:sp>
    </p:spTree>
    <p:extLst>
      <p:ext uri="{BB962C8B-B14F-4D97-AF65-F5344CB8AC3E}">
        <p14:creationId xmlns:p14="http://schemas.microsoft.com/office/powerpoint/2010/main" val="50065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85166"/>
            <a:ext cx="10482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Georgia" panose="02040502050405020303" pitchFamily="18" charset="0"/>
              </a:rPr>
              <a:t>GOODNESS OF FIT Tests </a:t>
            </a:r>
            <a:r>
              <a:rPr lang="en-US" sz="3600" dirty="0">
                <a:latin typeface="Georgia" panose="02040502050405020303" pitchFamily="18" charset="0"/>
              </a:rPr>
              <a:t>– EXAMPLE: K =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06550"/>
            <a:ext cx="9720071" cy="51384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b="1" u="sng" dirty="0">
                <a:latin typeface="Georgia" panose="02040502050405020303" pitchFamily="18" charset="0"/>
              </a:rPr>
              <a:t>Hypotheses: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2000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P = 0.50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Observed frequencies: 96 and 104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Expected frequencies: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=200/2 = 100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df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= 2 – 1 = 1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latin typeface="Georgia" panose="02040502050405020303" pitchFamily="18" charset="0"/>
              </a:rPr>
              <a:t>Test Statistic:  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baseline="-25000" dirty="0">
                <a:latin typeface="Georgia" panose="02040502050405020303" pitchFamily="18" charset="0"/>
                <a:cs typeface="Times New Roman" panose="02020603050405020304" pitchFamily="18" charset="0"/>
              </a:rPr>
              <a:t>OBSERVED</a:t>
            </a:r>
            <a:r>
              <a:rPr lang="en-US" altLang="en-US" sz="24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=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latin typeface="Georgia" panose="02040502050405020303" pitchFamily="18" charset="0"/>
              </a:rPr>
              <a:t>Critical Value: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i="1" baseline="-25000" dirty="0">
                <a:latin typeface="Georgia" panose="02040502050405020303" pitchFamily="18" charset="0"/>
                <a:cs typeface="Times New Roman" panose="02020603050405020304" pitchFamily="18" charset="0"/>
              </a:rPr>
              <a:t>CRIT</a:t>
            </a:r>
            <a:r>
              <a:rPr lang="en-US" altLang="en-US" sz="2400" i="1" baseline="30000" dirty="0">
                <a:latin typeface="Georgia" panose="02040502050405020303" pitchFamily="18" charset="0"/>
              </a:rPr>
              <a:t> </a:t>
            </a:r>
            <a:r>
              <a:rPr lang="en-US" altLang="en-US" sz="2400" i="1" dirty="0">
                <a:latin typeface="Georgia" panose="02040502050405020303" pitchFamily="18" charset="0"/>
              </a:rPr>
              <a:t>(__) </a:t>
            </a:r>
            <a:r>
              <a:rPr lang="en-US" altLang="en-US" sz="2400" dirty="0">
                <a:latin typeface="Georgia" panose="02040502050405020303" pitchFamily="18" charset="0"/>
              </a:rPr>
              <a:t>= 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latin typeface="Georgia" panose="02040502050405020303" pitchFamily="18" charset="0"/>
              </a:rPr>
              <a:t>Conclusion: 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i="1" dirty="0">
                <a:latin typeface="Georgia" panose="02040502050405020303" pitchFamily="18" charset="0"/>
              </a:rPr>
              <a:t>Note: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08171"/>
              </p:ext>
            </p:extLst>
          </p:nvPr>
        </p:nvGraphicFramePr>
        <p:xfrm>
          <a:off x="7064201" y="3711576"/>
          <a:ext cx="4441999" cy="19240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3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7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ALWAYS USE COUNTS!!!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= “success”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 = “failure”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OBSERVED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algn="ctr"/>
                      <a:r>
                        <a:rPr lang="en-US" baseline="0" dirty="0"/>
                        <a:t>(the data)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</a:t>
                      </a:r>
                    </a:p>
                    <a:p>
                      <a:pPr algn="ctr"/>
                      <a:r>
                        <a:rPr lang="en-US" dirty="0"/>
                        <a:t>(based on N, P, Q)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4CFB146-AA44-BA43-B6E9-A1CF508B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029" y="1498600"/>
            <a:ext cx="3252341" cy="1358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70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78" y="137914"/>
            <a:ext cx="10786872" cy="149961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Georgia" panose="02040502050405020303" pitchFamily="18" charset="0"/>
              </a:rPr>
              <a:t>GOODNESS OF FIT Tests </a:t>
            </a:r>
            <a:r>
              <a:rPr lang="en-US" sz="3200" dirty="0">
                <a:latin typeface="Georgia" panose="02040502050405020303" pitchFamily="18" charset="0"/>
              </a:rPr>
              <a:t>– EXAMPLE: K &gt; 2</a:t>
            </a:r>
            <a:br>
              <a:rPr lang="en-US" sz="32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 (any number of categories within 1 variable)</a:t>
            </a:r>
            <a:endParaRPr lang="en-US" sz="3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1878" y="1637530"/>
            <a:ext cx="9720071" cy="4986763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b="1" u="sng" dirty="0">
                <a:latin typeface="Georgia" panose="02040502050405020303" pitchFamily="18" charset="0"/>
              </a:rPr>
              <a:t>Hypotheses:</a:t>
            </a:r>
          </a:p>
          <a:p>
            <a:pPr>
              <a:lnSpc>
                <a:spcPct val="80000"/>
              </a:lnSpc>
            </a:pPr>
            <a:endParaRPr lang="en-US" altLang="en-US" sz="700" b="1" u="sng" dirty="0">
              <a:latin typeface="Georgia" panose="02040502050405020303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2000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“ equally likely” (k = 6 &amp; N = 120)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Expected frequencies: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=120/6 = 20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Observed frequencies: 20, 14, 18, 17, 22, 29 {Mon – Sat}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= 6 – 1 = 5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latin typeface="Georgia" panose="02040502050405020303" pitchFamily="18" charset="0"/>
              </a:rPr>
              <a:t>Test Statistic:  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baseline="-25000" dirty="0">
                <a:latin typeface="Georgia" panose="02040502050405020303" pitchFamily="18" charset="0"/>
                <a:cs typeface="Times New Roman" panose="02020603050405020304" pitchFamily="18" charset="0"/>
              </a:rPr>
              <a:t>OBSERVED</a:t>
            </a:r>
            <a:r>
              <a:rPr lang="en-US" altLang="en-US" sz="24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=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latin typeface="Georgia" panose="02040502050405020303" pitchFamily="18" charset="0"/>
              </a:rPr>
              <a:t>Critical Value: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i="1" baseline="-25000" dirty="0">
                <a:latin typeface="Georgia" panose="02040502050405020303" pitchFamily="18" charset="0"/>
                <a:cs typeface="Times New Roman" panose="02020603050405020304" pitchFamily="18" charset="0"/>
              </a:rPr>
              <a:t>CRIT</a:t>
            </a:r>
            <a:r>
              <a:rPr lang="en-US" altLang="en-US" sz="2400" i="1" baseline="30000" dirty="0">
                <a:latin typeface="Georgia" panose="02040502050405020303" pitchFamily="18" charset="0"/>
              </a:rPr>
              <a:t> </a:t>
            </a:r>
            <a:r>
              <a:rPr lang="en-US" altLang="en-US" sz="2400" i="1" dirty="0">
                <a:latin typeface="Georgia" panose="02040502050405020303" pitchFamily="18" charset="0"/>
              </a:rPr>
              <a:t>(__) </a:t>
            </a:r>
            <a:r>
              <a:rPr lang="en-US" altLang="en-US" sz="2400" dirty="0">
                <a:latin typeface="Georgia" panose="02040502050405020303" pitchFamily="18" charset="0"/>
              </a:rPr>
              <a:t>=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latin typeface="Georgia" panose="02040502050405020303" pitchFamily="18" charset="0"/>
              </a:rPr>
              <a:t>Conclusion: </a:t>
            </a:r>
          </a:p>
          <a:p>
            <a:pPr>
              <a:lnSpc>
                <a:spcPct val="80000"/>
              </a:lnSpc>
            </a:pPr>
            <a:r>
              <a:rPr lang="en-US" altLang="en-US" sz="1900" dirty="0">
                <a:latin typeface="Georgia" panose="02040502050405020303" pitchFamily="18" charset="0"/>
              </a:rPr>
              <a:t>We do NOT have evidence the # of books checked out is NOT the same EVERY day</a:t>
            </a:r>
            <a:endParaRPr lang="en-US" sz="1900" dirty="0">
              <a:latin typeface="Georgia" panose="02040502050405020303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41505"/>
              </p:ext>
            </p:extLst>
          </p:nvPr>
        </p:nvGraphicFramePr>
        <p:xfrm>
          <a:off x="7095308" y="1630788"/>
          <a:ext cx="4663442" cy="20247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6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0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990578" y="1204264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ALWAYS USE COUNTS!!!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20476" y="3712723"/>
            <a:ext cx="34131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b="1" u="sng" dirty="0">
                <a:solidFill>
                  <a:schemeClr val="accent1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QUESTION:</a:t>
            </a:r>
          </a:p>
          <a:p>
            <a:pPr algn="ctr"/>
            <a:r>
              <a:rPr lang="en-US" altLang="en-US" sz="2400" b="1" dirty="0">
                <a:solidFill>
                  <a:schemeClr val="accent1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Is there a difference in # books checked out for different days of the week?</a:t>
            </a:r>
          </a:p>
        </p:txBody>
      </p:sp>
    </p:spTree>
    <p:extLst>
      <p:ext uri="{BB962C8B-B14F-4D97-AF65-F5344CB8AC3E}">
        <p14:creationId xmlns:p14="http://schemas.microsoft.com/office/powerpoint/2010/main" val="35721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49787"/>
            <a:ext cx="10580043" cy="149961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Georgia" panose="02040502050405020303" pitchFamily="18" charset="0"/>
              </a:rPr>
              <a:t>GOODNESS OF FIT Tests</a:t>
            </a:r>
            <a:r>
              <a:rPr lang="en-US" sz="3600" dirty="0">
                <a:latin typeface="Georgia" panose="02040502050405020303" pitchFamily="18" charset="0"/>
              </a:rPr>
              <a:t>: </a:t>
            </a:r>
            <a:r>
              <a:rPr lang="en-US" sz="3600" b="1" dirty="0">
                <a:latin typeface="Georgia" panose="02040502050405020303" pitchFamily="18" charset="0"/>
              </a:rPr>
              <a:t>Confidence Intervals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599468" y="1944741"/>
            <a:ext cx="50456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altLang="en-US" i="1" dirty="0">
                <a:latin typeface="Georgia" panose="02040502050405020303" pitchFamily="18" charset="0"/>
              </a:rPr>
              <a:t>CI</a:t>
            </a:r>
            <a:r>
              <a:rPr lang="en-US" altLang="en-US" dirty="0">
                <a:latin typeface="Georgia" panose="02040502050405020303" pitchFamily="18" charset="0"/>
              </a:rPr>
              <a:t>s for proportions</a:t>
            </a:r>
          </a:p>
          <a:p>
            <a:pPr lvl="1" eaLnBrk="1" hangingPunct="1"/>
            <a:r>
              <a:rPr lang="en-US" altLang="en-US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If </a:t>
            </a:r>
            <a:r>
              <a:rPr lang="en-US" altLang="en-US" b="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&gt; 2, original table converted into table with 2 cells</a:t>
            </a:r>
          </a:p>
          <a:p>
            <a:pPr lvl="2" eaLnBrk="1" hangingPunct="1"/>
            <a:r>
              <a:rPr lang="en-US" altLang="en-US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Proportion for category of interest vs proportion in 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all other </a:t>
            </a:r>
            <a:r>
              <a:rPr lang="en-US" altLang="en-US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categories</a:t>
            </a:r>
          </a:p>
          <a:p>
            <a:pPr lvl="1" eaLnBrk="1" hangingPunct="1"/>
            <a:r>
              <a:rPr lang="en-US" altLang="en-US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Use same formula for </a:t>
            </a:r>
            <a:r>
              <a:rPr lang="en-US" altLang="en-US" b="0" i="1" dirty="0">
                <a:latin typeface="Georgia" panose="02040502050405020303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z</a:t>
            </a:r>
            <a:r>
              <a:rPr lang="en-US" altLang="en-US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-test for single proportion: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810250" y="1797072"/>
            <a:ext cx="58903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Say we wanted a </a:t>
            </a:r>
            <a:r>
              <a:rPr lang="en-US" altLang="en-US" i="1" dirty="0">
                <a:latin typeface="Georgia" panose="02040502050405020303" pitchFamily="18" charset="0"/>
              </a:rPr>
              <a:t>CI</a:t>
            </a:r>
            <a:r>
              <a:rPr lang="en-US" altLang="en-US" dirty="0">
                <a:latin typeface="Georgia" panose="02040502050405020303" pitchFamily="18" charset="0"/>
              </a:rPr>
              <a:t> for proportion of books from Saturday (29/120=0.242)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403350" y="5504669"/>
                <a:ext cx="3523213" cy="8183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𝒐𝒃𝒔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𝒄𝒓𝒊𝒕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𝒐𝒃𝒔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𝒐𝒃𝒔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350" y="5504669"/>
                <a:ext cx="3523213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50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6" y="258645"/>
            <a:ext cx="10082023" cy="149961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</a:rPr>
              <a:t>GOODNESS OF FIT Tests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b="1" dirty="0">
                <a:latin typeface="Georgia" panose="02040502050405020303" pitchFamily="18" charset="0"/>
              </a:rPr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775166"/>
            <a:ext cx="10082022" cy="2534193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Ranges from 0 to 1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0: Expected = Observed frequencies exactly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1: Expected 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O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bserved frequencies as much as possible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388070"/>
              </p:ext>
            </p:extLst>
          </p:nvPr>
        </p:nvGraphicFramePr>
        <p:xfrm>
          <a:off x="3818552" y="1805252"/>
          <a:ext cx="38862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1307880" imgH="469800" progId="Equation.DSMT4">
                  <p:embed/>
                </p:oleObj>
              </mc:Choice>
              <mc:Fallback>
                <p:oleObj name="Equation" r:id="rId3" imgW="1307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552" y="1805252"/>
                        <a:ext cx="3886200" cy="1397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797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228" y="445516"/>
            <a:ext cx="10704452" cy="149961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Georgia" panose="02040502050405020303" pitchFamily="18" charset="0"/>
              </a:rPr>
              <a:t>GOODNESS OF FIT Tests</a:t>
            </a:r>
            <a:r>
              <a:rPr lang="en-US" sz="4000" dirty="0">
                <a:latin typeface="Georgia" panose="02040502050405020303" pitchFamily="18" charset="0"/>
              </a:rPr>
              <a:t>: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Post Hoc Pairwise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28" y="2295525"/>
            <a:ext cx="10515600" cy="381317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Georgia" panose="02040502050405020303" pitchFamily="18" charset="0"/>
              </a:rPr>
              <a:t>Like ANOVA, </a:t>
            </a:r>
            <a:r>
              <a:rPr lang="en-US" altLang="en-US" sz="2800" dirty="0">
                <a:solidFill>
                  <a:schemeClr val="accent1"/>
                </a:solidFill>
                <a:latin typeface="Georgia" panose="02040502050405020303" pitchFamily="18" charset="0"/>
              </a:rPr>
              <a:t>omnibus test</a:t>
            </a:r>
            <a:r>
              <a:rPr lang="en-US" altLang="en-US" sz="2800" dirty="0">
                <a:latin typeface="Georgia" panose="02040502050405020303" pitchFamily="18" charset="0"/>
              </a:rPr>
              <a:t>, but where do differences lie?</a:t>
            </a:r>
          </a:p>
          <a:p>
            <a:pPr lvl="1"/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‘Pinpointing the action’ in contingency tables</a:t>
            </a:r>
          </a:p>
          <a:p>
            <a:pPr lvl="1"/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Post-hoc Binomial, z-tests, or smaller 1-way </a:t>
            </a:r>
            <a:r>
              <a:rPr lang="el-GR" altLang="en-US" sz="2400" i="1" dirty="0"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tests</a:t>
            </a:r>
          </a:p>
          <a:p>
            <a:pPr lvl="2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Collapsing, ignoring levels</a:t>
            </a:r>
          </a:p>
          <a:p>
            <a:pPr lvl="2"/>
            <a:r>
              <a:rPr lang="en-US" altLang="en-US" sz="2000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Bonferonni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correction, more conservative </a:t>
            </a:r>
            <a:r>
              <a:rPr lang="el-GR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per comparison</a:t>
            </a:r>
            <a:endParaRPr lang="en-US" altLang="en-US" sz="2000" i="1" dirty="0">
              <a:latin typeface="Georgia" panose="020405020504050203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Examining</a:t>
            </a:r>
          </a:p>
          <a:p>
            <a:pPr lvl="2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Observed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vs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. expected frequencies per cell</a:t>
            </a:r>
          </a:p>
          <a:p>
            <a:pPr lvl="2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Contributions to </a:t>
            </a:r>
            <a:r>
              <a:rPr lang="el-GR" altLang="en-US" sz="2100" i="1" dirty="0"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21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sz="21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per cell</a:t>
            </a:r>
            <a:endParaRPr lang="en-US" altLang="en-US" sz="2100" baseline="300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Visual analysis of differences in proportions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4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16150" y="1368499"/>
            <a:ext cx="7866065" cy="385961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sz="3600" dirty="0">
                <a:solidFill>
                  <a:schemeClr val="tx1"/>
                </a:solidFill>
                <a:latin typeface="Georgia" panose="02040502050405020303" pitchFamily="18" charset="0"/>
              </a:rPr>
              <a:t>Creativity involves breaking out of established patterns in order to look at things in a different way.</a:t>
            </a:r>
            <a:b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--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US" altLang="en-US" sz="2400" b="1" i="1" dirty="0">
                <a:solidFill>
                  <a:schemeClr val="tx1"/>
                </a:solidFill>
                <a:latin typeface="Georgia" panose="02040502050405020303" pitchFamily="18" charset="0"/>
              </a:rPr>
              <a:t>Edward de Bono</a:t>
            </a:r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77306"/>
            <a:ext cx="10536501" cy="1499616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  <a:t>2-way Pearson </a:t>
            </a:r>
            <a:r>
              <a:rPr lang="el-GR" altLang="en-US" i="1" dirty="0">
                <a:solidFill>
                  <a:schemeClr val="accent5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>
                <a:solidFill>
                  <a:schemeClr val="accent5"/>
                </a:solidFill>
                <a:latin typeface="Georgia" panose="02040502050405020303" pitchFamily="18" charset="0"/>
              </a:rPr>
              <a:t>2</a:t>
            </a:r>
            <a:r>
              <a:rPr lang="en-US" altLang="en-US" i="1" dirty="0">
                <a:solidFill>
                  <a:schemeClr val="accent5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  <a:t>Test of </a:t>
            </a:r>
            <a:b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</a:br>
            <a: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  <a:t>“Independence” or “Association”</a:t>
            </a:r>
            <a:endParaRPr lang="en-US" dirty="0">
              <a:solidFill>
                <a:schemeClr val="accent5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786872" cy="402336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i="1" dirty="0">
                <a:latin typeface="Georgia" panose="02040502050405020303" pitchFamily="18" charset="0"/>
              </a:rPr>
              <a:t>Aka:</a:t>
            </a:r>
            <a:r>
              <a:rPr lang="en-US" altLang="en-US" sz="2800" dirty="0">
                <a:latin typeface="Georgia" panose="02040502050405020303" pitchFamily="18" charset="0"/>
              </a:rPr>
              <a:t> Contingency table, cross-tabulation, or </a:t>
            </a:r>
            <a:r>
              <a:rPr lang="en-US" altLang="en-US" sz="2800" i="1" dirty="0">
                <a:latin typeface="Georgia" panose="02040502050405020303" pitchFamily="18" charset="0"/>
              </a:rPr>
              <a:t>row</a:t>
            </a:r>
            <a:r>
              <a:rPr lang="en-US" altLang="en-US" sz="2800" dirty="0">
                <a:latin typeface="Georgia" panose="02040502050405020303" pitchFamily="18" charset="0"/>
              </a:rPr>
              <a:t> x </a:t>
            </a:r>
            <a:r>
              <a:rPr lang="en-US" altLang="en-US" sz="2800" i="1" dirty="0">
                <a:latin typeface="Georgia" panose="02040502050405020303" pitchFamily="18" charset="0"/>
              </a:rPr>
              <a:t>column (r x c)</a:t>
            </a:r>
            <a:r>
              <a:rPr lang="en-US" altLang="en-US" sz="2800" dirty="0">
                <a:latin typeface="Georgia" panose="02040502050405020303" pitchFamily="18" charset="0"/>
              </a:rPr>
              <a:t> analysis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&gt; 1 nominal </a:t>
            </a:r>
            <a:r>
              <a:rPr lang="en-US" altLang="en-US" sz="2400" u="sng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variable</a:t>
            </a:r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</a:p>
          <a:p>
            <a:pPr lvl="4"/>
            <a:endParaRPr lang="en-US" altLang="en-US" sz="18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Georgia" panose="02040502050405020303" pitchFamily="18" charset="0"/>
              </a:rPr>
              <a:t>Is distribution of 1 variable </a:t>
            </a:r>
            <a:r>
              <a:rPr lang="en-US" altLang="en-US" sz="2800" i="1" dirty="0">
                <a:latin typeface="Georgia" panose="02040502050405020303" pitchFamily="18" charset="0"/>
              </a:rPr>
              <a:t>contingent </a:t>
            </a:r>
            <a:r>
              <a:rPr lang="en-US" altLang="en-US" sz="2800" dirty="0">
                <a:latin typeface="Georgia" panose="02040502050405020303" pitchFamily="18" charset="0"/>
              </a:rPr>
              <a:t>on distribution of another? 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Is there an association or dependence between 2 categorical variables</a:t>
            </a:r>
          </a:p>
          <a:p>
            <a:pPr lvl="4">
              <a:buFontTx/>
              <a:buChar char="•"/>
            </a:pPr>
            <a:endParaRPr lang="en-US" altLang="en-US" sz="18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Georgia" panose="02040502050405020303" pitchFamily="18" charset="0"/>
              </a:rPr>
              <a:t>Extension of </a:t>
            </a:r>
            <a:r>
              <a:rPr lang="el-GR" altLang="en-US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>
                <a:latin typeface="Georgia" panose="02040502050405020303" pitchFamily="18" charset="0"/>
              </a:rPr>
              <a:t>2 </a:t>
            </a:r>
            <a:r>
              <a:rPr lang="en-US" altLang="en-US" dirty="0">
                <a:latin typeface="Georgia" panose="02040502050405020303" pitchFamily="18" charset="0"/>
              </a:rPr>
              <a:t>Goodness of Fit Test</a:t>
            </a:r>
          </a:p>
          <a:p>
            <a:pPr lvl="4"/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b="1" u="sng" dirty="0">
                <a:latin typeface="Georgia" panose="02040502050405020303" pitchFamily="18" charset="0"/>
              </a:rPr>
              <a:t>Hypotheses:</a:t>
            </a:r>
          </a:p>
          <a:p>
            <a:pPr lvl="1"/>
            <a:r>
              <a:rPr lang="en-US" altLang="en-US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Variables are independent in population</a:t>
            </a:r>
          </a:p>
          <a:p>
            <a:pPr lvl="1"/>
            <a:r>
              <a:rPr lang="en-US" altLang="en-US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Variables are dependent in population</a:t>
            </a:r>
          </a:p>
          <a:p>
            <a:pPr lvl="4"/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Georgia" panose="02040502050405020303" pitchFamily="18" charset="0"/>
              </a:rPr>
              <a:t>Again, </a:t>
            </a:r>
            <a:r>
              <a:rPr lang="el-GR" altLang="en-US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>
                <a:latin typeface="Georgia" panose="02040502050405020303" pitchFamily="18" charset="0"/>
              </a:rPr>
              <a:t>2</a:t>
            </a:r>
            <a:r>
              <a:rPr lang="en-US" altLang="en-US" i="1" baseline="-25000" dirty="0">
                <a:latin typeface="Georgia" panose="02040502050405020303" pitchFamily="18" charset="0"/>
              </a:rPr>
              <a:t>obt</a:t>
            </a:r>
            <a:r>
              <a:rPr lang="en-US" altLang="en-US" i="1" dirty="0">
                <a:latin typeface="Georgia" panose="02040502050405020303" pitchFamily="18" charset="0"/>
              </a:rPr>
              <a:t> </a:t>
            </a:r>
            <a:r>
              <a:rPr lang="en-US" altLang="en-US" dirty="0">
                <a:latin typeface="Georgia" panose="02040502050405020303" pitchFamily="18" charset="0"/>
              </a:rPr>
              <a:t>is compared with </a:t>
            </a:r>
            <a:r>
              <a:rPr lang="el-GR" altLang="en-US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>
                <a:latin typeface="Georgia" panose="02040502050405020303" pitchFamily="18" charset="0"/>
              </a:rPr>
              <a:t>2</a:t>
            </a:r>
            <a:r>
              <a:rPr lang="en-US" altLang="en-US" i="1" baseline="-25000" dirty="0">
                <a:latin typeface="Georgia" panose="02040502050405020303" pitchFamily="18" charset="0"/>
              </a:rPr>
              <a:t>crit</a:t>
            </a:r>
            <a:r>
              <a:rPr lang="en-US" altLang="en-US" dirty="0">
                <a:latin typeface="Georgia" panose="02040502050405020303" pitchFamily="18" charset="0"/>
              </a:rPr>
              <a:t>   </a:t>
            </a:r>
            <a:r>
              <a:rPr lang="en-US" altLang="en-US" dirty="0">
                <a:latin typeface="Georgia" panose="02040502050405020303" pitchFamily="18" charset="0"/>
                <a:sym typeface="Wingdings" panose="05000000000000000000" pitchFamily="2" charset="2"/>
              </a:rPr>
              <a:t>  </a:t>
            </a:r>
            <a:r>
              <a:rPr lang="en-US" altLang="en-US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-1)(</a:t>
            </a:r>
            <a:r>
              <a:rPr lang="en-US" altLang="en-US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-1)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84701897"/>
              </p:ext>
            </p:extLst>
          </p:nvPr>
        </p:nvGraphicFramePr>
        <p:xfrm>
          <a:off x="1419225" y="4481948"/>
          <a:ext cx="26193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1320480" imgH="393480" progId="Equation.DSMT4">
                  <p:embed/>
                </p:oleObj>
              </mc:Choice>
              <mc:Fallback>
                <p:oleObj name="Equation" r:id="rId3" imgW="1320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481948"/>
                        <a:ext cx="2619375" cy="79533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5388" y="1948551"/>
            <a:ext cx="10280462" cy="4525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Georgia" panose="02040502050405020303" pitchFamily="18" charset="0"/>
              </a:rPr>
              <a:t>Same equation: Standardized squared deviations summed for all cells</a:t>
            </a: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pPr lvl="4"/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r>
              <a:rPr lang="en-US" altLang="en-US" dirty="0">
                <a:latin typeface="Georgia" panose="02040502050405020303" pitchFamily="18" charset="0"/>
              </a:rPr>
              <a:t>Different method for computing </a:t>
            </a:r>
            <a:r>
              <a:rPr lang="en-US" altLang="en-US" i="1" dirty="0">
                <a:latin typeface="Georgia" panose="02040502050405020303" pitchFamily="18" charset="0"/>
              </a:rPr>
              <a:t>E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For each cell: Multiply corresponding row and column totals (</a:t>
            </a:r>
            <a:r>
              <a:rPr lang="en-US" altLang="en-US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marginals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), divide by </a:t>
            </a:r>
            <a:r>
              <a:rPr lang="en-US" altLang="en-US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</a:t>
            </a:r>
          </a:p>
          <a:p>
            <a:pPr lvl="2"/>
            <a:r>
              <a:rPr lang="en-US" altLang="en-US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4344988"/>
            <a:ext cx="3810000" cy="10366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36154" y="5381626"/>
                <a:ext cx="3985515" cy="67582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𝑬𝑿𝑷</m:t>
                      </m:r>
                      <m:r>
                        <a:rPr lang="en-US" sz="2000" b="1" i="1" baseline="-2500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𝒄𝒆𝒍𝒍</m:t>
                      </m:r>
                      <m:r>
                        <a:rPr lang="en-US" sz="20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𝒓𝒐𝒘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𝒄𝒐𝒍𝒖𝒎𝒏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𝒈𝒓𝒂𝒏𝒅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54" y="5381626"/>
                <a:ext cx="3985515" cy="675826"/>
              </a:xfrm>
              <a:prstGeom prst="rect">
                <a:avLst/>
              </a:prstGeom>
              <a:blipFill>
                <a:blip r:embed="rId6"/>
                <a:stretch>
                  <a:fillRect t="-1852" r="-317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34A4AEB4-CDD6-2F4A-90D0-F1A659B3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77306"/>
            <a:ext cx="10536501" cy="1499616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  <a:t>2-way Pearson </a:t>
            </a:r>
            <a:r>
              <a:rPr lang="el-GR" altLang="en-US" i="1" dirty="0">
                <a:solidFill>
                  <a:schemeClr val="accent5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>
                <a:solidFill>
                  <a:schemeClr val="accent5"/>
                </a:solidFill>
                <a:latin typeface="Georgia" panose="02040502050405020303" pitchFamily="18" charset="0"/>
              </a:rPr>
              <a:t>2</a:t>
            </a:r>
            <a:r>
              <a:rPr lang="en-US" altLang="en-US" i="1" dirty="0">
                <a:solidFill>
                  <a:schemeClr val="accent5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  <a:t>Test of </a:t>
            </a:r>
            <a:b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</a:br>
            <a: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  <a:t>“Independence” or “Association”</a:t>
            </a:r>
            <a:endParaRPr lang="en-US" dirty="0">
              <a:solidFill>
                <a:schemeClr val="accent5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475633"/>
              </p:ext>
            </p:extLst>
          </p:nvPr>
        </p:nvGraphicFramePr>
        <p:xfrm>
          <a:off x="3765596" y="2328146"/>
          <a:ext cx="254476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7" imgW="1143000" imgH="482400" progId="Equation.DSMT4">
                  <p:embed/>
                </p:oleObj>
              </mc:Choice>
              <mc:Fallback>
                <p:oleObj name="Equation" r:id="rId7" imgW="1143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96" y="2328146"/>
                        <a:ext cx="2544763" cy="107473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271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123091"/>
            <a:ext cx="9720072" cy="1499616"/>
          </a:xfrm>
        </p:spPr>
        <p:txBody>
          <a:bodyPr>
            <a:normAutofit/>
          </a:bodyPr>
          <a:lstStyle/>
          <a:p>
            <a:r>
              <a:rPr lang="el-GR" altLang="en-US" i="1" dirty="0">
                <a:solidFill>
                  <a:schemeClr val="accent5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>
                <a:solidFill>
                  <a:schemeClr val="accent5"/>
                </a:solidFill>
                <a:latin typeface="Georgia" panose="02040502050405020303" pitchFamily="18" charset="0"/>
              </a:rPr>
              <a:t>2</a:t>
            </a:r>
            <a:r>
              <a:rPr lang="en-US" altLang="en-US" i="1" dirty="0">
                <a:solidFill>
                  <a:schemeClr val="accent5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  <a:t>Test of “Independence”</a:t>
            </a:r>
            <a:r>
              <a:rPr lang="en-US" altLang="en-US" dirty="0">
                <a:latin typeface="Georgia" panose="02040502050405020303" pitchFamily="18" charset="0"/>
              </a:rPr>
              <a:t> – Example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650" y="1819394"/>
            <a:ext cx="5609902" cy="478847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b="1" u="sng" dirty="0">
                <a:latin typeface="Georgia" panose="02040502050405020303" pitchFamily="18" charset="0"/>
              </a:rPr>
              <a:t>Experiment: 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Random sample of 200 inmates are surveyed about abuse and violent criminal histories 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Relationship between history of abuse and violent crime?</a:t>
            </a:r>
          </a:p>
          <a:p>
            <a:pPr lvl="4"/>
            <a:endParaRPr lang="en-US" altLang="en-US" sz="16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2400" i="1" dirty="0">
                <a:latin typeface="Georgia" panose="02040502050405020303" pitchFamily="18" charset="0"/>
              </a:rPr>
              <a:t>H</a:t>
            </a:r>
            <a:r>
              <a:rPr lang="en-US" altLang="en-US" sz="2400" i="1" baseline="-25000" dirty="0">
                <a:latin typeface="Georgia" panose="02040502050405020303" pitchFamily="18" charset="0"/>
              </a:rPr>
              <a:t>0</a:t>
            </a:r>
            <a:r>
              <a:rPr lang="en-US" altLang="en-US" sz="2400" dirty="0">
                <a:latin typeface="Georgia" panose="02040502050405020303" pitchFamily="18" charset="0"/>
              </a:rPr>
              <a:t>: </a:t>
            </a:r>
            <a:r>
              <a:rPr lang="en-US" altLang="en-US" sz="2400" b="1" u="sng" dirty="0">
                <a:latin typeface="Georgia" panose="02040502050405020303" pitchFamily="18" charset="0"/>
              </a:rPr>
              <a:t>No association </a:t>
            </a:r>
            <a:r>
              <a:rPr lang="en-US" altLang="en-US" sz="2400" dirty="0">
                <a:latin typeface="Georgia" panose="02040502050405020303" pitchFamily="18" charset="0"/>
              </a:rPr>
              <a:t>between abuse history and violent criminal history in population of prison inmates</a:t>
            </a:r>
          </a:p>
          <a:p>
            <a:pPr lvl="1"/>
            <a:r>
              <a:rPr lang="en-US" altLang="en-US" sz="2000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2000" i="1" baseline="-25000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i="1" baseline="-25000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for all cells in population</a:t>
            </a:r>
          </a:p>
          <a:p>
            <a:pPr lvl="4"/>
            <a:endParaRPr lang="en-US" altLang="en-US" sz="16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2400" i="1" dirty="0">
                <a:latin typeface="Georgia" panose="02040502050405020303" pitchFamily="18" charset="0"/>
              </a:rPr>
              <a:t>H</a:t>
            </a:r>
            <a:r>
              <a:rPr lang="en-US" altLang="en-US" sz="2400" i="1" baseline="-25000" dirty="0">
                <a:latin typeface="Georgia" panose="02040502050405020303" pitchFamily="18" charset="0"/>
              </a:rPr>
              <a:t>1</a:t>
            </a:r>
            <a:r>
              <a:rPr lang="en-US" altLang="en-US" sz="2400" dirty="0">
                <a:latin typeface="Georgia" panose="02040502050405020303" pitchFamily="18" charset="0"/>
              </a:rPr>
              <a:t>: </a:t>
            </a:r>
            <a:r>
              <a:rPr lang="en-US" altLang="en-US" sz="2400" b="1" u="sng" dirty="0">
                <a:latin typeface="Georgia" panose="02040502050405020303" pitchFamily="18" charset="0"/>
              </a:rPr>
              <a:t>Association</a:t>
            </a:r>
            <a:r>
              <a:rPr lang="en-US" altLang="en-US" sz="2400" dirty="0">
                <a:latin typeface="Georgia" panose="02040502050405020303" pitchFamily="18" charset="0"/>
              </a:rPr>
              <a:t> between abuse history and violent criminal history in population of prison inmates</a:t>
            </a:r>
          </a:p>
          <a:p>
            <a:pPr lvl="1"/>
            <a:r>
              <a:rPr lang="en-US" altLang="en-US" sz="2000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2000" i="1" baseline="-25000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</a:t>
            </a:r>
            <a:r>
              <a:rPr lang="en-US" altLang="en-US" sz="2000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i="1" baseline="-25000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for </a:t>
            </a:r>
            <a:r>
              <a:rPr lang="en-US" altLang="en-US" sz="2000" u="sng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at least one cell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in population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1813" y="1383872"/>
            <a:ext cx="562567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u="sng" dirty="0">
                <a:latin typeface="Georgia" panose="02040502050405020303" pitchFamily="18" charset="0"/>
              </a:rPr>
              <a:t>Observed frequencies</a:t>
            </a: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sz="700" b="1" u="sng" dirty="0">
              <a:latin typeface="Georgia" panose="02040502050405020303" pitchFamily="18" charset="0"/>
            </a:endParaRPr>
          </a:p>
          <a:p>
            <a:r>
              <a:rPr lang="en-US" altLang="en-US" b="1" u="sng" dirty="0">
                <a:latin typeface="Georgia" panose="02040502050405020303" pitchFamily="18" charset="0"/>
              </a:rPr>
              <a:t>Expected frequencies:</a:t>
            </a: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r>
              <a:rPr lang="en-US" altLang="en-US" b="1" u="sng" dirty="0">
                <a:latin typeface="Georgia" panose="02040502050405020303" pitchFamily="18" charset="0"/>
              </a:rPr>
              <a:t>Test Statistic:</a:t>
            </a:r>
          </a:p>
          <a:p>
            <a:endParaRPr lang="en-US" altLang="en-US" i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altLang="en-US" sz="1200" i="1" dirty="0">
              <a:latin typeface="Georgia" panose="02040502050405020303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en-US" sz="1200" i="1" dirty="0">
              <a:latin typeface="Georgia" panose="02040502050405020303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en-US" sz="1200" i="1" dirty="0">
              <a:latin typeface="Georgia" panose="02040502050405020303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en-US" sz="12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b="1" u="sng" dirty="0">
                <a:latin typeface="Georgia" panose="02040502050405020303" pitchFamily="18" charset="0"/>
                <a:cs typeface="Times New Roman" panose="02020603050405020304" pitchFamily="18" charset="0"/>
              </a:rPr>
              <a:t>APA format:</a:t>
            </a:r>
            <a:endParaRPr lang="en-US" altLang="en-US" b="1" u="sng" dirty="0">
              <a:latin typeface="Georgia" panose="02040502050405020303" pitchFamily="18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98" y="1711607"/>
            <a:ext cx="3851552" cy="1081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81191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66" y="235964"/>
            <a:ext cx="9720072" cy="1499616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Motivating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6" y="1500631"/>
            <a:ext cx="11146583" cy="463029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>
                <a:latin typeface="Georgia" panose="02040502050405020303" pitchFamily="18" charset="0"/>
              </a:rPr>
              <a:t>Dr. </a:t>
            </a:r>
            <a:r>
              <a:rPr lang="en-US" altLang="en-US" sz="2100" i="1" dirty="0" err="1">
                <a:latin typeface="Georgia" panose="02040502050405020303" pitchFamily="18" charset="0"/>
              </a:rPr>
              <a:t>Fisel</a:t>
            </a:r>
            <a:r>
              <a:rPr lang="en-US" altLang="en-US" sz="2100" i="1" dirty="0">
                <a:latin typeface="Georgia" panose="02040502050405020303" pitchFamily="18" charset="0"/>
              </a:rPr>
              <a:t> wishes to know whether a random sample of adolescents will prefer a new of formulation of ‘JUMP’ </a:t>
            </a:r>
            <a:r>
              <a:rPr lang="en-US" altLang="en-US" sz="2100" i="1" dirty="0" err="1">
                <a:latin typeface="Georgia" panose="02040502050405020303" pitchFamily="18" charset="0"/>
              </a:rPr>
              <a:t>softdrink</a:t>
            </a:r>
            <a:r>
              <a:rPr lang="en-US" altLang="en-US" sz="2100" i="1" dirty="0">
                <a:latin typeface="Georgia" panose="02040502050405020303" pitchFamily="18" charset="0"/>
              </a:rPr>
              <a:t> over the old formulation. The </a:t>
            </a:r>
            <a:r>
              <a:rPr lang="en-US" altLang="en-US" sz="2100" b="1" i="1" u="sng" dirty="0">
                <a:latin typeface="Georgia" panose="02040502050405020303" pitchFamily="18" charset="0"/>
              </a:rPr>
              <a:t>proportion</a:t>
            </a:r>
            <a:r>
              <a:rPr lang="en-US" altLang="en-US" sz="2100" i="1" dirty="0">
                <a:latin typeface="Georgia" panose="02040502050405020303" pitchFamily="18" charset="0"/>
              </a:rPr>
              <a:t> choosing the new formulation is tested against a hypothesized value of 50%.</a:t>
            </a:r>
          </a:p>
          <a:p>
            <a:pPr lvl="4">
              <a:lnSpc>
                <a:spcPct val="80000"/>
              </a:lnSpc>
            </a:pPr>
            <a:endParaRPr lang="en-US" altLang="en-US" sz="2100" i="1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>
                <a:latin typeface="Georgia" panose="02040502050405020303" pitchFamily="18" charset="0"/>
              </a:rPr>
              <a:t>Dr. </a:t>
            </a:r>
            <a:r>
              <a:rPr lang="en-US" altLang="en-US" sz="2100" i="1" dirty="0" err="1">
                <a:latin typeface="Georgia" panose="02040502050405020303" pitchFamily="18" charset="0"/>
              </a:rPr>
              <a:t>Sheary</a:t>
            </a:r>
            <a:r>
              <a:rPr lang="en-US" altLang="en-US" sz="2100" i="1" dirty="0">
                <a:latin typeface="Georgia" panose="02040502050405020303" pitchFamily="18" charset="0"/>
              </a:rPr>
              <a:t> hypothesizes that 1/3 of women experience increased depressive symptoms following childbirth, 1/3 experience increases in elevated mood after childbirth, and 1/3 experience no change. To evaluate this hypothesis Dr. </a:t>
            </a:r>
            <a:r>
              <a:rPr lang="en-US" altLang="en-US" sz="2100" i="1" dirty="0" err="1">
                <a:latin typeface="Georgia" panose="02040502050405020303" pitchFamily="18" charset="0"/>
              </a:rPr>
              <a:t>Sheary</a:t>
            </a:r>
            <a:r>
              <a:rPr lang="en-US" altLang="en-US" sz="2100" i="1" dirty="0">
                <a:latin typeface="Georgia" panose="02040502050405020303" pitchFamily="18" charset="0"/>
              </a:rPr>
              <a:t> randomly samples 100 women visiting a prenatal clinic and asks them to complete the Beck Depression Inventory. She then re-administers the BDI to each mother one week following the birth of her child. Each mother is classified into one of the 3 previously mentioned categories and </a:t>
            </a:r>
            <a:r>
              <a:rPr lang="en-US" altLang="en-US" sz="2100" b="1" i="1" u="sng" dirty="0">
                <a:latin typeface="Georgia" panose="02040502050405020303" pitchFamily="18" charset="0"/>
              </a:rPr>
              <a:t>observed proportions </a:t>
            </a:r>
            <a:r>
              <a:rPr lang="en-US" altLang="en-US" sz="2100" i="1" dirty="0">
                <a:latin typeface="Georgia" panose="02040502050405020303" pitchFamily="18" charset="0"/>
              </a:rPr>
              <a:t>are compared to the </a:t>
            </a:r>
            <a:r>
              <a:rPr lang="en-US" altLang="en-US" sz="2100" b="1" i="1" u="sng" dirty="0">
                <a:latin typeface="Georgia" panose="02040502050405020303" pitchFamily="18" charset="0"/>
              </a:rPr>
              <a:t>hypothesized proportions</a:t>
            </a:r>
            <a:r>
              <a:rPr lang="en-US" altLang="en-US" sz="2100" i="1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>
                <a:latin typeface="Georgia" panose="02040502050405020303" pitchFamily="18" charset="0"/>
              </a:rPr>
              <a:t>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>
                <a:latin typeface="Georgia" panose="02040502050405020303" pitchFamily="18" charset="0"/>
              </a:rPr>
              <a:t>Dr. </a:t>
            </a:r>
            <a:r>
              <a:rPr lang="en-US" altLang="en-US" sz="2100" i="1" dirty="0" err="1">
                <a:latin typeface="Georgia" panose="02040502050405020303" pitchFamily="18" charset="0"/>
              </a:rPr>
              <a:t>Evanson</a:t>
            </a:r>
            <a:r>
              <a:rPr lang="en-US" altLang="en-US" sz="2100" i="1" dirty="0">
                <a:latin typeface="Georgia" panose="02040502050405020303" pitchFamily="18" charset="0"/>
              </a:rPr>
              <a:t> asks a random sample of individuals whether they see both a physician and a dentist regularly (at least once per year). He compares the </a:t>
            </a:r>
            <a:r>
              <a:rPr lang="en-US" altLang="en-US" sz="2100" b="1" i="1" u="sng" dirty="0">
                <a:latin typeface="Georgia" panose="02040502050405020303" pitchFamily="18" charset="0"/>
              </a:rPr>
              <a:t>distributions of these binary variables </a:t>
            </a:r>
            <a:r>
              <a:rPr lang="en-US" altLang="en-US" sz="2100" i="1" dirty="0">
                <a:latin typeface="Georgia" panose="02040502050405020303" pitchFamily="18" charset="0"/>
              </a:rPr>
              <a:t>to determine whether there is a relationship.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35077"/>
            <a:ext cx="9720072" cy="1499616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Categorical Methods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6" y="1403350"/>
            <a:ext cx="10766424" cy="463931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Georgia" panose="02040502050405020303" pitchFamily="18" charset="0"/>
              </a:rPr>
              <a:t>Instead of means, comparing </a:t>
            </a:r>
            <a:r>
              <a:rPr lang="en-US" altLang="en-US" sz="2400" b="1" u="sng" dirty="0">
                <a:solidFill>
                  <a:schemeClr val="accent6"/>
                </a:solidFill>
                <a:latin typeface="Georgia" panose="02040502050405020303" pitchFamily="18" charset="0"/>
              </a:rPr>
              <a:t>counts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and </a:t>
            </a:r>
            <a:r>
              <a:rPr lang="en-US" altLang="en-US" sz="2400" b="1" u="sng" dirty="0">
                <a:solidFill>
                  <a:schemeClr val="accent5"/>
                </a:solidFill>
                <a:latin typeface="Georgia" panose="02040502050405020303" pitchFamily="18" charset="0"/>
              </a:rPr>
              <a:t>proportions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within and across groups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E.g., # ill across different treatment groups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Associations / dependencies among categorical variables 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Data are </a:t>
            </a:r>
            <a:r>
              <a:rPr lang="en-US" altLang="en-US" sz="2400" b="1" u="sng" dirty="0">
                <a:solidFill>
                  <a:schemeClr val="accent5"/>
                </a:solidFill>
                <a:latin typeface="Georgia" panose="02040502050405020303" pitchFamily="18" charset="0"/>
              </a:rPr>
              <a:t>nominal</a:t>
            </a:r>
            <a:r>
              <a:rPr lang="en-US" altLang="en-US" sz="2400" dirty="0">
                <a:solidFill>
                  <a:schemeClr val="accent5"/>
                </a:solidFill>
                <a:latin typeface="Georgia" panose="02040502050405020303" pitchFamily="18" charset="0"/>
              </a:rPr>
              <a:t> or </a:t>
            </a:r>
            <a:r>
              <a:rPr lang="en-US" altLang="en-US" sz="2400" b="1" u="sng" dirty="0">
                <a:solidFill>
                  <a:schemeClr val="accent5"/>
                </a:solidFill>
                <a:latin typeface="Georgia" panose="02040502050405020303" pitchFamily="18" charset="0"/>
              </a:rPr>
              <a:t>ordinal</a:t>
            </a:r>
            <a:endParaRPr lang="en-US" altLang="en-US" sz="2400" b="1" dirty="0">
              <a:solidFill>
                <a:schemeClr val="accent5"/>
              </a:solidFill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chemeClr val="accent6"/>
                </a:solidFill>
                <a:latin typeface="Georgia" panose="02040502050405020303" pitchFamily="18" charset="0"/>
              </a:rPr>
              <a:t>Discrete</a:t>
            </a:r>
            <a:r>
              <a:rPr lang="en-US" altLang="en-US" sz="2400" dirty="0">
                <a:latin typeface="Georgia" panose="02040502050405020303" pitchFamily="18" charset="0"/>
              </a:rPr>
              <a:t> probability distribution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Number of finite values as opposed to </a:t>
            </a:r>
            <a:r>
              <a:rPr lang="en-US" altLang="en-US" sz="2000" u="sng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infinite</a:t>
            </a:r>
            <a:endParaRPr lang="en-US" altLang="en-US" sz="20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Each subject/event assumes 1 of 2 </a:t>
            </a:r>
            <a:r>
              <a:rPr lang="en-US" altLang="en-US" sz="2400" b="1" dirty="0">
                <a:latin typeface="Georgia" panose="02040502050405020303" pitchFamily="18" charset="0"/>
              </a:rPr>
              <a:t>mutually exclusive </a:t>
            </a:r>
            <a:r>
              <a:rPr lang="en-US" altLang="en-US" sz="2400" dirty="0">
                <a:latin typeface="Georgia" panose="02040502050405020303" pitchFamily="18" charset="0"/>
              </a:rPr>
              <a:t>values (binary or dichotomous)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Yes/No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Male/Female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Well/Ill</a:t>
            </a: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7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35077"/>
            <a:ext cx="9720072" cy="1499616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Categorical Methods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6" y="1403350"/>
            <a:ext cx="10766424" cy="463931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Georgia" panose="02040502050405020303" pitchFamily="18" charset="0"/>
              </a:rPr>
              <a:t>Instead of means, comparing </a:t>
            </a:r>
            <a:r>
              <a:rPr lang="en-US" altLang="en-US" sz="2400" b="1" u="sng" dirty="0">
                <a:solidFill>
                  <a:schemeClr val="accent6"/>
                </a:solidFill>
                <a:latin typeface="Georgia" panose="02040502050405020303" pitchFamily="18" charset="0"/>
              </a:rPr>
              <a:t>counts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and </a:t>
            </a:r>
            <a:r>
              <a:rPr lang="en-US" altLang="en-US" sz="2400" b="1" u="sng" dirty="0">
                <a:solidFill>
                  <a:schemeClr val="accent5"/>
                </a:solidFill>
                <a:latin typeface="Georgia" panose="02040502050405020303" pitchFamily="18" charset="0"/>
              </a:rPr>
              <a:t>proportions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within and across groups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E.g., # ill across different treatment groups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Associations / dependencies among categorical variables 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Data are </a:t>
            </a:r>
            <a:r>
              <a:rPr lang="en-US" altLang="en-US" sz="2400" b="1" u="sng" dirty="0">
                <a:latin typeface="Georgia" panose="02040502050405020303" pitchFamily="18" charset="0"/>
              </a:rPr>
              <a:t>nominal</a:t>
            </a:r>
            <a:r>
              <a:rPr lang="en-US" altLang="en-US" sz="2400" dirty="0">
                <a:latin typeface="Georgia" panose="02040502050405020303" pitchFamily="18" charset="0"/>
              </a:rPr>
              <a:t> or </a:t>
            </a:r>
            <a:r>
              <a:rPr lang="en-US" altLang="en-US" sz="2400" b="1" u="sng" dirty="0">
                <a:latin typeface="Georgia" panose="02040502050405020303" pitchFamily="18" charset="0"/>
              </a:rPr>
              <a:t>ordinal</a:t>
            </a:r>
            <a:endParaRPr lang="en-US" altLang="en-US" sz="2400" b="1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Georgia" panose="02040502050405020303" pitchFamily="18" charset="0"/>
              </a:rPr>
              <a:t>Discrete</a:t>
            </a:r>
            <a:r>
              <a:rPr lang="en-US" altLang="en-US" sz="2400" dirty="0">
                <a:latin typeface="Georgia" panose="02040502050405020303" pitchFamily="18" charset="0"/>
              </a:rPr>
              <a:t> probability distribution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Number of finite values as opposed to </a:t>
            </a:r>
            <a:r>
              <a:rPr lang="en-US" altLang="en-US" sz="2000" u="sng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infinite</a:t>
            </a:r>
            <a:endParaRPr lang="en-US" altLang="en-US" sz="20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Each subject/event assumes 1 of 2 </a:t>
            </a:r>
            <a:r>
              <a:rPr lang="en-US" altLang="en-US" sz="2400" b="1" dirty="0">
                <a:latin typeface="Georgia" panose="02040502050405020303" pitchFamily="18" charset="0"/>
              </a:rPr>
              <a:t>mutually exclusive </a:t>
            </a:r>
            <a:r>
              <a:rPr lang="en-US" altLang="en-US" sz="2400" dirty="0">
                <a:latin typeface="Georgia" panose="02040502050405020303" pitchFamily="18" charset="0"/>
              </a:rPr>
              <a:t>values (binary or dichotomous)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Yes/No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Male/Female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Well/Ill</a:t>
            </a: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928999" y="2463800"/>
            <a:ext cx="9910709" cy="3433762"/>
            <a:chOff x="336" y="2728"/>
            <a:chExt cx="5208" cy="1400"/>
          </a:xfrm>
          <a:solidFill>
            <a:schemeClr val="accent3">
              <a:lumMod val="20000"/>
              <a:lumOff val="80000"/>
            </a:schemeClr>
          </a:solidFill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728"/>
              <a:ext cx="1320" cy="140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728"/>
              <a:ext cx="1320" cy="140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2728"/>
              <a:ext cx="1320" cy="140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728"/>
              <a:ext cx="1320" cy="140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709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42316"/>
            <a:ext cx="10786872" cy="1175049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Georgia" panose="02040502050405020303" pitchFamily="18" charset="0"/>
              </a:rPr>
              <a:t>The 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Binomial Distribution</a:t>
            </a:r>
            <a:r>
              <a:rPr lang="en-US" altLang="en-US" dirty="0">
                <a:latin typeface="Georgia" panose="02040502050405020303" pitchFamily="18" charset="0"/>
              </a:rPr>
              <a:t>: EQ &amp; coin example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743744" y="2942381"/>
            <a:ext cx="41878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</a:rPr>
              <a:t>N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</a:rPr>
              <a:t> = # events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</a:rPr>
              <a:t>X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</a:rPr>
              <a:t> = # “successes”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</a:rPr>
              <a:t>P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</a:rPr>
              <a:t> = </a:t>
            </a: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</a:rPr>
              <a:t>p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</a:rPr>
              <a:t>(“success”)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Hypothesized proportion / probability of success</a:t>
            </a:r>
            <a:endParaRPr lang="el-GR" altLang="en-US" sz="1800" dirty="0">
              <a:solidFill>
                <a:schemeClr val="accent3"/>
              </a:solidFill>
              <a:latin typeface="Georgia" panose="02040502050405020303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</a:rPr>
              <a:t>Q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</a:rPr>
              <a:t> = </a:t>
            </a: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</a:rPr>
              <a:t>p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</a:rPr>
              <a:t>(“failure”)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Hypothesized proportion / probability of failure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Q 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= 1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b="0" dirty="0">
                <a:latin typeface="Georgia" panose="02040502050405020303" pitchFamily="18" charset="0"/>
              </a:rPr>
              <a:t>Remember: 0! = 1; x</a:t>
            </a:r>
            <a:r>
              <a:rPr lang="en-US" altLang="en-US" sz="2000" b="0" baseline="30000" dirty="0">
                <a:latin typeface="Georgia" panose="02040502050405020303" pitchFamily="18" charset="0"/>
              </a:rPr>
              <a:t>0</a:t>
            </a:r>
            <a:r>
              <a:rPr lang="en-US" altLang="en-US" sz="2000" b="0" dirty="0">
                <a:latin typeface="Georgia" panose="02040502050405020303" pitchFamily="18" charset="0"/>
              </a:rPr>
              <a:t> = 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4483101" y="1488753"/>
            <a:ext cx="7524750" cy="236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Georgia" panose="02040502050405020303" pitchFamily="18" charset="0"/>
              </a:rPr>
              <a:t>(Arbitrarily) assign 1 outcome as ‘success’ and other as ‘failure’ 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dirty="0"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u="sng" dirty="0">
                <a:latin typeface="Georgia" panose="02040502050405020303" pitchFamily="18" charset="0"/>
              </a:rPr>
              <a:t>Example</a:t>
            </a:r>
            <a:r>
              <a:rPr lang="en-US" altLang="en-US" sz="1800" dirty="0">
                <a:latin typeface="Georgia" panose="02040502050405020303" pitchFamily="18" charset="0"/>
              </a:rPr>
              <a:t>: </a:t>
            </a:r>
            <a:r>
              <a:rPr lang="en-US" alt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Probability of correctly guessing side of coin 4 out of 5 flips?</a:t>
            </a:r>
          </a:p>
          <a:p>
            <a:pPr lvl="1" eaLnBrk="1" hangingPunct="1"/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5 events, 4 successes, 1 failure</a:t>
            </a:r>
          </a:p>
          <a:p>
            <a:pPr lvl="1" eaLnBrk="1" hangingPunct="1"/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 = p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(correct guess on each flip) = .50</a:t>
            </a:r>
          </a:p>
          <a:p>
            <a:pPr lvl="1" eaLnBrk="1" hangingPunct="1"/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Q = p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(incorrect guess on each flip) = .50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6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1" y="1775854"/>
            <a:ext cx="3630613" cy="8080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9" name="Rectangle 8"/>
          <p:cNvSpPr/>
          <p:nvPr/>
        </p:nvSpPr>
        <p:spPr>
          <a:xfrm>
            <a:off x="5460206" y="3879641"/>
            <a:ext cx="2850356" cy="201285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u="sng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Use equation to obtain: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5 out of 5 successes = .03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4 out of 5 successes = .16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3 out of 5 successes = .31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2 out of 5 successes = .31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1 out of 5 successes = .16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0 out of 5 successes = .03</a:t>
            </a:r>
          </a:p>
          <a:p>
            <a:pPr lvl="4" algn="ctr">
              <a:lnSpc>
                <a:spcPct val="80000"/>
              </a:lnSpc>
            </a:pPr>
            <a:endParaRPr lang="en-US" altLang="en-US" sz="12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Sum of probabilities = 1.0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3675751"/>
            <a:ext cx="29718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73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4BFCB2-DF94-CB49-B0DA-4694AFF4C455}"/>
              </a:ext>
            </a:extLst>
          </p:cNvPr>
          <p:cNvSpPr/>
          <p:nvPr/>
        </p:nvSpPr>
        <p:spPr>
          <a:xfrm>
            <a:off x="4267200" y="3346450"/>
            <a:ext cx="7467600" cy="3511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15422" cy="7387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  <a:latin typeface="Georgia" panose="02040502050405020303" pitchFamily="18" charset="0"/>
              </a:rPr>
              <a:t>Sampling distribution </a:t>
            </a:r>
            <a:r>
              <a:rPr lang="en-US" dirty="0">
                <a:latin typeface="Georgia" panose="02040502050405020303" pitchFamily="18" charset="0"/>
              </a:rPr>
              <a:t>for the binomial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1024128" y="1457326"/>
            <a:ext cx="9967722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b="0" dirty="0">
                <a:latin typeface="Georgia" panose="02040502050405020303" pitchFamily="18" charset="0"/>
              </a:rPr>
              <a:t>Binomial probability distribution for </a:t>
            </a:r>
            <a:r>
              <a:rPr lang="en-US" altLang="en-US" sz="2400" b="0" i="1" dirty="0">
                <a:latin typeface="Georgia" panose="02040502050405020303" pitchFamily="18" charset="0"/>
              </a:rPr>
              <a:t>N</a:t>
            </a:r>
            <a:r>
              <a:rPr lang="en-US" altLang="en-US" sz="2400" b="0" dirty="0">
                <a:latin typeface="Georgia" panose="02040502050405020303" pitchFamily="18" charset="0"/>
              </a:rPr>
              <a:t> = 5 events, and </a:t>
            </a:r>
            <a:r>
              <a:rPr lang="en-US" altLang="en-US" sz="2400" b="0" i="1" dirty="0">
                <a:latin typeface="Georgia" panose="02040502050405020303" pitchFamily="18" charset="0"/>
              </a:rPr>
              <a:t>P</a:t>
            </a:r>
            <a:r>
              <a:rPr lang="en-US" altLang="en-US" sz="2400" b="0" dirty="0">
                <a:latin typeface="Georgia" panose="02040502050405020303" pitchFamily="18" charset="0"/>
              </a:rPr>
              <a:t> = .5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000" b="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dirty="0">
                <a:latin typeface="Georgia" panose="02040502050405020303" pitchFamily="18" charset="0"/>
              </a:rPr>
              <a:t>Binomial Distribution Table (exact values)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000" b="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dirty="0">
                <a:solidFill>
                  <a:schemeClr val="accent5"/>
                </a:solidFill>
                <a:latin typeface="Georgia" panose="02040502050405020303" pitchFamily="18" charset="0"/>
              </a:rPr>
              <a:t>Sampling distribution as it was derived mathematically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b="0" dirty="0">
                <a:solidFill>
                  <a:schemeClr val="accent5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We can only reject </a:t>
            </a:r>
            <a:r>
              <a:rPr lang="en-US" altLang="en-US" sz="2200" b="0" i="1" dirty="0">
                <a:solidFill>
                  <a:schemeClr val="accent5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2200" b="0" i="1" baseline="-25000" dirty="0">
                <a:solidFill>
                  <a:schemeClr val="accent5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200" b="0" dirty="0">
                <a:solidFill>
                  <a:schemeClr val="accent5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with 0 or 5 out of 5 successes (1-tailed)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024128" y="3346450"/>
                <a:ext cx="2293463" cy="210403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en-US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Sampling Distribution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𝑒𝑎𝑛</m:t>
                            </m:r>
                            <m:r>
                              <a:rPr lang="en-US" alt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𝑁𝑃</m:t>
                            </m:r>
                          </m:e>
                        </m:mr>
                        <m:mr>
                          <m:e>
                            <m:r>
                              <a:rPr lang="en-US" alt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𝑣𝑎𝑟𝑖𝑎𝑛𝑐𝑒</m:t>
                            </m:r>
                            <m:r>
                              <a:rPr lang="en-US" alt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𝑁𝑃𝑄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en-US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en-US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𝑆𝐷</m:t>
                                </m:r>
                                <m:r>
                                  <a:rPr lang="en-US" altLang="en-US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en-US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𝑁𝑃𝑄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en-US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en-US" altLang="en-US" b="0" i="1" baseline="-2500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𝑀𝐸𝐴𝑁</m:t>
                                </m:r>
                                <m:r>
                                  <a:rPr lang="en-US" altLang="en-US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en-US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altLang="en-US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𝑃𝑄</m:t>
                                        </m:r>
                                      </m:num>
                                      <m:den>
                                        <m:r>
                                          <a:rPr lang="en-US" altLang="en-US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alt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3346450"/>
                <a:ext cx="2293463" cy="2104038"/>
              </a:xfrm>
              <a:prstGeom prst="rect">
                <a:avLst/>
              </a:prstGeom>
              <a:blipFill>
                <a:blip r:embed="rId2"/>
                <a:stretch>
                  <a:fillRect l="-2198" t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66725" y="5450488"/>
            <a:ext cx="357187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u="sng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Example</a:t>
            </a:r>
          </a:p>
          <a:p>
            <a:pPr algn="ctr"/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5*.5 = 2.5 (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See Histogram)</a:t>
            </a:r>
          </a:p>
          <a:p>
            <a:pPr algn="ctr"/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VAR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5*.5*.5 = 1.25</a:t>
            </a:r>
          </a:p>
          <a:p>
            <a:pPr algn="ctr"/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SD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sqrt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(1.25) = 1.12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14219" y="3518795"/>
            <a:ext cx="7343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b="1" u="sng" dirty="0">
                <a:latin typeface="Georgia" panose="02040502050405020303" pitchFamily="18" charset="0"/>
              </a:rPr>
              <a:t>Different binomial distribution for each </a:t>
            </a:r>
            <a:r>
              <a:rPr lang="en-US" altLang="en-US" sz="2400" b="1" i="1" u="sng" dirty="0">
                <a:latin typeface="Georgia" panose="02040502050405020303" pitchFamily="18" charset="0"/>
              </a:rPr>
              <a:t>N</a:t>
            </a:r>
            <a:endParaRPr lang="en-US" altLang="en-US" sz="2400" b="1" u="sng" dirty="0">
              <a:latin typeface="Georgia" panose="02040502050405020303" pitchFamily="18" charset="0"/>
            </a:endParaRPr>
          </a:p>
          <a:p>
            <a:pPr lvl="1" algn="ctr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Normal when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= .50, skewed when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.50</a:t>
            </a:r>
          </a:p>
          <a:p>
            <a:pPr lvl="1" algn="ctr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Critical value depends on: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events,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X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successes,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P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97" y="4596443"/>
            <a:ext cx="2293421" cy="213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818" y="4605968"/>
            <a:ext cx="2293421" cy="213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37" y="4605968"/>
            <a:ext cx="2293421" cy="213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2" y="232791"/>
            <a:ext cx="11005947" cy="149961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en-US" sz="5400" dirty="0">
                <a:latin typeface="Georgia" panose="02040502050405020303" pitchFamily="18" charset="0"/>
                <a:cs typeface="Arial" panose="020B0604020202020204" pitchFamily="34" charset="0"/>
              </a:rPr>
              <a:t>As </a:t>
            </a:r>
            <a:r>
              <a:rPr lang="en-US" altLang="en-US" sz="5400" i="1" dirty="0">
                <a:latin typeface="Georgia" panose="02040502050405020303" pitchFamily="18" charset="0"/>
              </a:rPr>
              <a:t>N</a:t>
            </a:r>
            <a:r>
              <a:rPr lang="en-US" altLang="en-US" sz="5400" i="1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5400" dirty="0">
                <a:latin typeface="Georgia" panose="02040502050405020303" pitchFamily="18" charset="0"/>
                <a:cs typeface="Arial" panose="020B0604020202020204" pitchFamily="34" charset="0"/>
              </a:rPr>
              <a:t>increases, binomial distribution </a:t>
            </a:r>
            <a:r>
              <a:rPr lang="en-US" altLang="en-US" sz="5400" dirty="0">
                <a:latin typeface="Georgia" panose="02040502050405020303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5400" dirty="0">
                <a:latin typeface="Georgia" panose="02040502050405020303" pitchFamily="18" charset="0"/>
                <a:cs typeface="Arial" panose="020B0604020202020204" pitchFamily="34" charset="0"/>
              </a:rPr>
              <a:t>normal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04775" y="2084832"/>
            <a:ext cx="4533900" cy="91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8" name="Picture 7" descr="Binomial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7" y="1904999"/>
            <a:ext cx="7818987" cy="416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32" y="3000375"/>
            <a:ext cx="3540106" cy="382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6932084" y="2542604"/>
            <a:ext cx="764116" cy="379374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11659" y="1680860"/>
            <a:ext cx="2152840" cy="646331"/>
          </a:xfrm>
          <a:prstGeom prst="rect">
            <a:avLst/>
          </a:prstGeom>
          <a:ln>
            <a:solidFill>
              <a:srgbClr val="FF33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“Equally Likely”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Means p = 0.5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780312" y="2004025"/>
            <a:ext cx="1811363" cy="740598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4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77" y="264630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  <a:latin typeface="Georgia" panose="02040502050405020303" pitchFamily="18" charset="0"/>
              </a:rPr>
              <a:t>Binomial Sign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510456"/>
            <a:ext cx="5441950" cy="50996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</a:rPr>
              <a:t>Single sample test with binary/dichotomous data</a:t>
            </a:r>
          </a:p>
          <a:p>
            <a:pPr lvl="4">
              <a:lnSpc>
                <a:spcPct val="80000"/>
              </a:lnSpc>
            </a:pPr>
            <a:endParaRPr lang="en-US" altLang="en-US" sz="9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000" b="1" dirty="0">
                <a:latin typeface="Georgia" panose="02040502050405020303" pitchFamily="18" charset="0"/>
              </a:rPr>
              <a:t>Proportion or % of ‘successes’ differ from chance?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% of observations in one of two categories equals a </a:t>
            </a:r>
            <a:r>
              <a:rPr lang="en-US" altLang="en-US" sz="20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specified %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in population</a:t>
            </a:r>
          </a:p>
          <a:p>
            <a:pPr lvl="2">
              <a:lnSpc>
                <a:spcPct val="80000"/>
              </a:lnSpc>
            </a:pPr>
            <a:r>
              <a:rPr lang="en-US" altLang="en-US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Proportion of ‘yes’ votes = 50% in population</a:t>
            </a:r>
          </a:p>
          <a:p>
            <a:pPr lvl="4">
              <a:lnSpc>
                <a:spcPct val="80000"/>
              </a:lnSpc>
            </a:pPr>
            <a:endParaRPr lang="en-US" altLang="en-US" sz="20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6096000" y="1521693"/>
            <a:ext cx="5924550" cy="3067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Experiment: Coin flipped 10x, heads 8x</a:t>
            </a:r>
          </a:p>
          <a:p>
            <a:pPr lvl="1" eaLnBrk="1" hangingPunct="1"/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Is coin </a:t>
            </a:r>
            <a:r>
              <a:rPr lang="en-US" altLang="en-US" sz="18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biased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(Heads &gt; .50)?</a:t>
            </a:r>
          </a:p>
          <a:p>
            <a:pPr lvl="4" eaLnBrk="1" hangingPunct="1"/>
            <a:endParaRPr lang="en-US" altLang="en-US" sz="900" b="0" dirty="0">
              <a:solidFill>
                <a:schemeClr val="accent5">
                  <a:lumMod val="60000"/>
                  <a:lumOff val="40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Experiment: 10 women surveyed, 8 select perfume A</a:t>
            </a:r>
          </a:p>
          <a:p>
            <a:pPr lvl="1" eaLnBrk="1" hangingPunct="1"/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Is one perfume preferred </a:t>
            </a:r>
            <a:r>
              <a:rPr lang="en-US" altLang="en-US" sz="18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over another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?</a:t>
            </a:r>
          </a:p>
          <a:p>
            <a:pPr lvl="4" eaLnBrk="1" hangingPunct="1"/>
            <a:endParaRPr lang="en-US" altLang="en-US" sz="800" b="0" dirty="0">
              <a:solidFill>
                <a:schemeClr val="accent5">
                  <a:lumMod val="60000"/>
                  <a:lumOff val="40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For both: </a:t>
            </a:r>
          </a:p>
          <a:p>
            <a:pPr lvl="1" eaLnBrk="1" hangingPunct="1"/>
            <a:r>
              <a:rPr lang="en-US" altLang="en-US" sz="1800" b="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800" b="0" i="1" baseline="-2500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:  </a:t>
            </a:r>
            <a:r>
              <a:rPr lang="en-US" altLang="en-US" sz="1800" b="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Proportion 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(X) = .50 in population</a:t>
            </a:r>
          </a:p>
          <a:p>
            <a:pPr lvl="1" eaLnBrk="1" hangingPunct="1"/>
            <a:r>
              <a:rPr lang="en-US" altLang="en-US" sz="1800" b="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800" b="0" i="1" baseline="-2500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:  </a:t>
            </a:r>
            <a:r>
              <a:rPr lang="en-US" altLang="en-US" sz="1800" b="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Proportion 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(X) 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.50 in population (2-tailed)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78025" y="5160780"/>
            <a:ext cx="8235950" cy="1003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b="1" u="sng" dirty="0">
                <a:solidFill>
                  <a:srgbClr val="FF9900"/>
                </a:solidFill>
                <a:latin typeface="Georgia" panose="02040502050405020303" pitchFamily="18" charset="0"/>
              </a:rPr>
              <a:t>Assumptions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99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Random selection of events or participants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99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Mutually exclusive categories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99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Probability of each outcome is same for all trials/observations of experiment</a:t>
            </a:r>
          </a:p>
        </p:txBody>
      </p:sp>
    </p:spTree>
    <p:extLst>
      <p:ext uri="{BB962C8B-B14F-4D97-AF65-F5344CB8AC3E}">
        <p14:creationId xmlns:p14="http://schemas.microsoft.com/office/powerpoint/2010/main" val="163648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4185</TotalTime>
  <Words>2078</Words>
  <Application>Microsoft Macintosh PowerPoint</Application>
  <PresentationFormat>Widescreen</PresentationFormat>
  <Paragraphs>346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Cambria Math</vt:lpstr>
      <vt:lpstr>Georgia</vt:lpstr>
      <vt:lpstr>Times New Roman</vt:lpstr>
      <vt:lpstr>Tw Cen MT</vt:lpstr>
      <vt:lpstr>Wingdings</vt:lpstr>
      <vt:lpstr>Wingdings 3</vt:lpstr>
      <vt:lpstr>Office Theme</vt:lpstr>
      <vt:lpstr>Equation</vt:lpstr>
      <vt:lpstr>Categorical Data Analysis</vt:lpstr>
      <vt:lpstr>PowerPoint Presentation</vt:lpstr>
      <vt:lpstr>Motivating examples</vt:lpstr>
      <vt:lpstr>Categorical Methods</vt:lpstr>
      <vt:lpstr>Categorical Methods</vt:lpstr>
      <vt:lpstr>The Binomial Distribution: EQ &amp; coin example</vt:lpstr>
      <vt:lpstr>Sampling distribution for the binomial</vt:lpstr>
      <vt:lpstr>As N increases, binomial distribution  normal</vt:lpstr>
      <vt:lpstr>Binomial Sign Test</vt:lpstr>
      <vt:lpstr>Binomial sign test: example</vt:lpstr>
      <vt:lpstr>Normal approximation to the binomial (i.e. “z-test” for a single proportion)</vt:lpstr>
      <vt:lpstr>Chi-Square (χ2 ) Distribution</vt:lpstr>
      <vt:lpstr>Chi-Squared: GOODNESS OF FIT Tests “GoF”</vt:lpstr>
      <vt:lpstr>Chi-Squared: GOODNESS OF FIT Tests “GoF”</vt:lpstr>
      <vt:lpstr>GOODNESS OF FIT Tests – EXAMPLE: K = 2</vt:lpstr>
      <vt:lpstr>GOODNESS OF FIT Tests – EXAMPLE: K &gt; 2  (any number of categories within 1 variable)</vt:lpstr>
      <vt:lpstr>GOODNESS OF FIT Tests: Confidence Intervals</vt:lpstr>
      <vt:lpstr>GOODNESS OF FIT Tests: Effect Size</vt:lpstr>
      <vt:lpstr>GOODNESS OF FIT Tests:  Post Hoc Pairwise Tests</vt:lpstr>
      <vt:lpstr>2-way Pearson χ2 Test of  “Independence” or “Association”</vt:lpstr>
      <vt:lpstr>2-way Pearson χ2 Test of  “Independence” or “Association”</vt:lpstr>
      <vt:lpstr>χ2 Test of “Independence” – Example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Tyson Barrett</cp:lastModifiedBy>
  <cp:revision>76</cp:revision>
  <cp:lastPrinted>2018-04-03T22:01:42Z</cp:lastPrinted>
  <dcterms:created xsi:type="dcterms:W3CDTF">2015-07-08T09:52:47Z</dcterms:created>
  <dcterms:modified xsi:type="dcterms:W3CDTF">2018-04-03T22:02:55Z</dcterms:modified>
</cp:coreProperties>
</file>