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269" r:id="rId3"/>
    <p:sldId id="258" r:id="rId4"/>
    <p:sldId id="270" r:id="rId5"/>
    <p:sldId id="260" r:id="rId6"/>
    <p:sldId id="271" r:id="rId7"/>
    <p:sldId id="272" r:id="rId8"/>
    <p:sldId id="263" r:id="rId9"/>
    <p:sldId id="261" r:id="rId10"/>
    <p:sldId id="273" r:id="rId11"/>
    <p:sldId id="27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4" autoAdjust="0"/>
    <p:restoredTop sz="81978"/>
  </p:normalViewPr>
  <p:slideViewPr>
    <p:cSldViewPr snapToGrid="0">
      <p:cViewPr varScale="1">
        <p:scale>
          <a:sx n="78" d="100"/>
          <a:sy n="78" d="100"/>
        </p:scale>
        <p:origin x="19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900" b="0" i="1" cap="none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cap="none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900" b="0" i="1" cap="none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000" i="1" cap="none" baseline="-250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</a:t>
                </a:r>
                <a:r>
                  <a:rPr lang="en-US" altLang="en-US" sz="2400" cap="none" dirty="0" smtClean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𝜂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^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2</a:t>
                </a:r>
                <a:r>
                  <a:rPr lang="en-US" altLang="en-US" sz="2800" cap="none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𝑟_𝑝𝑏^2</a:t>
                </a:r>
                <a:r>
                  <a:rPr lang="en-US" altLang="en-US" sz="4000" i="1" cap="none" baseline="-250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</a:t>
                </a:r>
                <a:r>
                  <a:rPr lang="en-US" altLang="en-US" sz="2400" cap="none" dirty="0" smtClean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deviation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en-US" sz="2400" b="1" i="1" u="sng" kern="1200" cap="none" dirty="0" smtClean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1200" b="1" i="1" smtClean="0"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 smtClean="0"/>
                  <a:t>When </a:t>
                </a:r>
                <a:r>
                  <a:rPr lang="en-US" sz="2400" b="1" i="0" smtClean="0">
                    <a:latin typeface="Cambria Math" charset="0"/>
                  </a:rPr>
                  <a:t>𝒏_𝟏=𝒏_𝟐</a:t>
                </a:r>
                <a:endParaRPr lang="en-US" altLang="en-US" sz="2400" b="1" i="1" u="sng" kern="1200" cap="none" dirty="0" smtClean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 smtClean="0"/>
                  <a:t>When </a:t>
                </a:r>
                <a:r>
                  <a:rPr lang="en-US" sz="1200" b="1" i="0" smtClean="0">
                    <a:latin typeface="Cambria Math" charset="0"/>
                  </a:rPr>
                  <a:t>𝒏_𝟏≠𝒏_𝟐</a:t>
                </a:r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E7F4-C063-4B70-B65F-E874E55BE4A2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E73-6B3B-4E54-9C34-48D517835F7C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BD06-DC55-473C-97EC-B50965FE2F29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EC92-884A-4CBB-8209-787E710CB356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1EEB-459F-420B-9A89-4DE1C1A04DF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7958-B875-402F-A478-E42DEA6F2D6E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DBA1-E5EF-4ACF-88A3-C962E2A83DD8}" type="datetime1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F940-B25D-4C80-A849-C78DF21ADCAE}" type="datetime1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2CA-4484-4468-B562-DA74E5B1620A}" type="datetime1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58B-F945-4DF5-9016-E4BC27E68D94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DD2A1D-7AF2-4A20-800E-13E8529EFEBE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113B25-94DB-46CA-AE4F-175B5C7C4C7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4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ower.hhu.d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955" y="1571846"/>
            <a:ext cx="9019384" cy="2109199"/>
          </a:xfrm>
          <a:effectLst/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Chapter 8</a:t>
            </a:r>
            <a:b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</a:br>
            <a:r>
              <a:rPr lang="en-US" sz="54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Power &amp; Effect Size</a:t>
            </a:r>
            <a:endParaRPr lang="en-US" sz="5400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447" y="4050640"/>
            <a:ext cx="3200400" cy="14630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 EDUC/PSY 6600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Cohen Chap 8 - Power &amp; Effect Size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22" y="1794654"/>
            <a:ext cx="2248986" cy="1510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99" y="3566689"/>
            <a:ext cx="2593231" cy="16043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7" y="1804874"/>
            <a:ext cx="3461496" cy="15647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375" y="3610783"/>
            <a:ext cx="1981179" cy="14064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6494"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6494" t="-17518" b="-36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Sheet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244" y="2666999"/>
                <a:ext cx="11850379" cy="31242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</a:rPr>
                                  <m:t>𝛿</m:t>
                                </m:r>
                                <m:r>
                                  <a:rPr lang="en-US" i="1">
                                    <a:effectLst/>
                                  </a:rPr>
                                  <m:t>="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expected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</a:rPr>
                                  <m:t>"</m:t>
                                </m:r>
                                <m:r>
                                  <a:rPr lang="en-US" i="1">
                                    <a:effectLst/>
                                  </a:rPr>
                                  <m:t>  (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𝑝𝑜𝑝𝑢𝑙𝑎𝑡𝑖𝑜𝑛</m:t>
                                </m:r>
                                <m:r>
                                  <a:rPr lang="en-US" i="1">
                                    <a:effectLst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𝑝𝑎𝑟𝑎𝑚𝑒𝑡𝑒𝑟𝑠</m:t>
                                </m:r>
                                <m:r>
                                  <a:rPr lang="en-US" i="1">
                                    <a:effectLst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</a:rPr>
                                  <m:t>1 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𝑔𝑟𝑜𝑢𝑝</m:t>
                                </m:r>
                                <m:r>
                                  <a:rPr lang="en-US" i="1">
                                    <a:effectLst/>
                                  </a:rPr>
                                  <m:t>: 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𝛿</m:t>
                                </m:r>
                                <m:r>
                                  <a:rPr lang="en-US" i="1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effectLst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effectLst/>
                                      </a:rPr>
                                      <m:t>𝜎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𝑛</m:t>
                                    </m:r>
                                  </m:e>
                                </m:rad>
                                <m:box>
                                  <m:box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    </m:t>
                                    </m:r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effectLst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𝜇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groupChr>
                                    <m:r>
                                      <a:rPr lang="en-US" i="1">
                                        <a:effectLst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effectLst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effectLst/>
                                      </a:rPr>
                                      <m:t>𝑑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</a:rPr>
                                  <m:t>2 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𝑔𝑟𝑜𝑢𝑝𝑠</m:t>
                                </m:r>
                                <m:r>
                                  <a:rPr lang="en-US" i="1">
                                    <a:effectLst/>
                                  </a:rPr>
                                  <m:t>:  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𝛿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⇒"/>
                                        <m:vertJc m:val="bot"/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𝑒𝑞𝑢𝑎𝑙</m:t>
                                        </m:r>
                                        <m:r>
                                          <a:rPr lang="en-US" i="1">
                                            <a:effectLst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effectLst/>
                                          </a:rPr>
                                          <m:t>𝑠</m:t>
                                        </m:r>
                                      </m:e>
                                    </m:groupChr>
                                  </m:e>
                                </m:box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effectLst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effectLst/>
                                      </a:rPr>
                                      <m:t>𝜎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effectLst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effectLst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rad>
                                <m:box>
                                  <m:box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    </m:t>
                                    </m:r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effectLst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effectLst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effectLst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effectLst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effectLst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groupChr>
                                    <m:r>
                                      <a:rPr lang="en-US" i="1">
                                        <a:effectLst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effectLst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effectLst/>
                                      </a:rPr>
                                      <m:t>𝑑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i="1">
                                        <a:effectLst/>
                                      </a:rPr>
                                      <m:t>   </m:t>
                                    </m:r>
                                  </m:e>
                                </m:box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en-US" i="1">
                              <a:effectLst/>
                            </a:rPr>
                          </m:ctrlPr>
                        </m:boxPr>
                        <m:e>
                          <m:groupChr>
                            <m:groupChrPr>
                              <m:chr m:val="⇔"/>
                              <m:vertJc m:val="bot"/>
                              <m:ctrlPr>
                                <a:rPr lang="en-US" i="1">
                                  <a:effectLst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effectLst/>
                                </a:rPr>
                                <m:t>𝑒𝑠𝑡</m:t>
                              </m:r>
                              <m:r>
                                <a:rPr lang="en-US" i="1">
                                  <a:effectLst/>
                                </a:rPr>
                                <m:t>.  </m:t>
                              </m:r>
                              <m:r>
                                <a:rPr lang="en-US" b="1" i="1">
                                  <a:effectLst/>
                                </a:rPr>
                                <m:t>𝒅</m:t>
                              </m:r>
                              <m:r>
                                <a:rPr lang="en-US" i="1">
                                  <a:effectLst/>
                                </a:rPr>
                                <m:t>=</m:t>
                              </m:r>
                              <m:r>
                                <a:rPr lang="en-US" i="1">
                                  <a:effectLst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</a:rPr>
                                        <m:t>4 </m:t>
                                      </m:r>
                                      <m:r>
                                        <a:rPr lang="en-US" i="1">
                                          <a:effectLst/>
                                        </a:rPr>
                                        <m:t>𝑑𝑓</m:t>
                                      </m:r>
                                      <m:r>
                                        <a:rPr lang="en-US" i="1">
                                          <a:effectLst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</m:box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</a:rPr>
                                  <m:t>  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𝑔</m:t>
                                </m:r>
                                <m:r>
                                  <a:rPr lang="en-US" i="1">
                                    <a:effectLst/>
                                  </a:rPr>
                                  <m:t>="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𝑒𝑓𝑓𝑒𝑐𝑡</m:t>
                                </m:r>
                                <m:r>
                                  <a:rPr lang="en-US" i="1">
                                    <a:effectLst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𝑠𝑖𝑧𝑒</m:t>
                                </m:r>
                                <m:r>
                                  <a:rPr lang="en-US" i="1">
                                    <a:effectLst/>
                                  </a:rPr>
                                  <m:t>" (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𝑠𝑎𝑚𝑝𝑙𝑒</m:t>
                                </m:r>
                                <m:r>
                                  <a:rPr lang="en-US" i="1">
                                    <a:effectLst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</a:rPr>
                                  <m:t>𝑠𝑡𝑎𝑡𝑖𝑠𝑡𝑖𝑐𝑠</m:t>
                                </m:r>
                                <m:r>
                                  <a:rPr lang="en-US" i="1">
                                    <a:effectLst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</a:rPr>
                                  <m:t>𝑔</m:t>
                                </m:r>
                                <m:r>
                                  <a:rPr lang="en-US" i="1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effectLst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effectLst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effectLst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effectLst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>
                                              <a:effectLst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effectLst/>
                                            </a:rPr>
                                            <m:t>𝑡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effectLst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effectLst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2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𝑛</m:t>
                                                  </m:r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i="1">
                                              <a:effectLst/>
                                            </a:rPr>
                                            <m:t>   </m:t>
                                          </m:r>
                                          <m:groupChr>
                                            <m:groupChrPr>
                                              <m:chr m:val="←"/>
                                              <m:vertJc m:val="bot"/>
                                              <m:ctrlPr>
                                                <a:rPr lang="en-US" i="1">
                                                  <a:effectLst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effectLst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1=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effectLst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groupCh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effectLst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effectLst/>
                                            </a:rPr>
                                            <m:t>𝑡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effectLst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effectLst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effectLst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effectLst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effectLst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effectLst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effectLst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rad>
                                          <m:box>
                                            <m:boxPr>
                                              <m:ctrlPr>
                                                <a:rPr lang="en-US" i="1">
                                                  <a:effectLst/>
                                                </a:rPr>
                                              </m:ctrlPr>
                                            </m:box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</a:rPr>
                                                <m:t>   </m:t>
                                              </m:r>
                                              <m:groupChr>
                                                <m:groupChrPr>
                                                  <m:chr m:val="←"/>
                                                  <m:vertJc m:val="bot"/>
                                                  <m:ctrlPr>
                                                    <a:rPr lang="en-US" i="1">
                                                      <a:effectLst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effectLst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1≠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effectLst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effectLst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groupChr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244" y="2666999"/>
                <a:ext cx="11850379" cy="31242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13" y="356616"/>
            <a:ext cx="9720072" cy="1499616"/>
          </a:xfrm>
        </p:spPr>
        <p:txBody>
          <a:bodyPr/>
          <a:lstStyle/>
          <a:p>
            <a:r>
              <a:rPr lang="en-US" sz="44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G-Power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356616"/>
            <a:ext cx="5807528" cy="6290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8 - Power &amp; Effect Size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813" y="1856232"/>
            <a:ext cx="507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at: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http://www.gpower.hhu.de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057"/>
            <a:ext cx="9905998" cy="1178885"/>
          </a:xfrm>
        </p:spPr>
        <p:txBody>
          <a:bodyPr/>
          <a:lstStyle/>
          <a:p>
            <a:r>
              <a:rPr lang="en-US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Chap 8: section A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46503"/>
            <a:ext cx="9905998" cy="4519336"/>
          </a:xfrm>
        </p:spPr>
        <p:txBody>
          <a:bodyPr>
            <a:noAutofit/>
          </a:bodyPr>
          <a:lstStyle/>
          <a:p>
            <a:r>
              <a:rPr lang="en-US" sz="2200" b="1" cap="none" dirty="0" smtClean="0">
                <a:solidFill>
                  <a:srgbClr val="FFFF00"/>
                </a:solidFill>
              </a:rPr>
              <a:t>d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is just the number of standard deviations that separate two </a:t>
            </a:r>
            <a:r>
              <a:rPr lang="en-US" sz="2200" cap="none" dirty="0">
                <a:solidFill>
                  <a:srgbClr val="FFFF00"/>
                </a:solidFill>
              </a:rPr>
              <a:t>population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means</a:t>
            </a:r>
          </a:p>
          <a:p>
            <a:endParaRPr lang="en-US" sz="2200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200" b="1" i="1" cap="none" dirty="0" smtClean="0">
                <a:solidFill>
                  <a:srgbClr val="FFFF00"/>
                </a:solidFill>
              </a:rPr>
              <a:t>g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is the number of standard deviations (based on pooling the sample variances and taking the square-root) separating the </a:t>
            </a:r>
            <a:r>
              <a:rPr lang="en-US" sz="2200" cap="none" dirty="0">
                <a:solidFill>
                  <a:srgbClr val="FFFF00"/>
                </a:solidFill>
              </a:rPr>
              <a:t>sample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means. </a:t>
            </a:r>
            <a:endParaRPr lang="en-US" sz="2200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200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</a:rPr>
              <a:t>connection 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between a calculated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and delta; </a:t>
            </a:r>
            <a:endParaRPr lang="en-US" sz="2400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large </a:t>
            </a:r>
            <a:r>
              <a:rPr lang="en-US" sz="2200" i="1" cap="none" dirty="0" smtClean="0">
                <a:solidFill>
                  <a:schemeClr val="tx1">
                    <a:lumMod val="95000"/>
                  </a:schemeClr>
                </a:solidFill>
              </a:rPr>
              <a:t>t’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s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are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associated with large 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deltas</a:t>
            </a:r>
          </a:p>
          <a:p>
            <a:pPr lvl="1"/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small </a:t>
            </a:r>
            <a:r>
              <a:rPr lang="en-US" sz="2200" i="1" cap="none" dirty="0" smtClean="0">
                <a:solidFill>
                  <a:schemeClr val="tx1">
                    <a:lumMod val="95000"/>
                  </a:schemeClr>
                </a:solidFill>
              </a:rPr>
              <a:t>t’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s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with small deltas. </a:t>
            </a:r>
            <a:endParaRPr lang="en-US" sz="2200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Of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course, the </a:t>
            </a:r>
            <a:r>
              <a:rPr lang="en-US" sz="2200" cap="none" dirty="0">
                <a:solidFill>
                  <a:srgbClr val="FFFF00"/>
                </a:solidFill>
              </a:rPr>
              <a:t>alternate hypothesis distribution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shows that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can occasionally come out very differently from </a:t>
            </a:r>
            <a:r>
              <a:rPr lang="en-US" sz="2200" cap="none" dirty="0" smtClean="0">
                <a:solidFill>
                  <a:schemeClr val="tx1">
                    <a:lumMod val="95000"/>
                  </a:schemeClr>
                </a:solidFill>
              </a:rPr>
              <a:t>delta</a:t>
            </a:r>
            <a:endParaRPr lang="en-US" sz="2200" cap="non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68903"/>
            <a:ext cx="9720072" cy="801457"/>
          </a:xfrm>
        </p:spPr>
        <p:txBody>
          <a:bodyPr/>
          <a:lstStyle/>
          <a:p>
            <a:r>
              <a:rPr lang="en-US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Chap 8: section B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09486"/>
            <a:ext cx="10213519" cy="500561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24"/>
              </a:spcBef>
              <a:buNone/>
            </a:pP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en-US" sz="3200" b="1" cap="none" dirty="0" smtClean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n </a:t>
            </a: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estimate of </a:t>
            </a:r>
            <a:r>
              <a:rPr lang="en-US" sz="3200" b="1" cap="none" dirty="0">
                <a:solidFill>
                  <a:srgbClr val="FFFF00"/>
                </a:solidFill>
                <a:latin typeface="Century Gothic" panose="020B0502020202020204" pitchFamily="34" charset="0"/>
              </a:rPr>
              <a:t>power</a:t>
            </a: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3200" b="1" cap="none" dirty="0" smtClean="0">
              <a:solidFill>
                <a:schemeClr val="tx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spcBef>
                <a:spcPts val="624"/>
              </a:spcBef>
              <a:buNone/>
            </a:pPr>
            <a:r>
              <a:rPr lang="en-US" sz="3200" b="1" cap="none" dirty="0" smtClean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is </a:t>
            </a: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only as good as </a:t>
            </a:r>
            <a:endParaRPr lang="en-US" sz="3200" b="1" cap="none" dirty="0" smtClean="0">
              <a:solidFill>
                <a:schemeClr val="tx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spcBef>
                <a:spcPts val="624"/>
              </a:spcBef>
              <a:buNone/>
            </a:pPr>
            <a:r>
              <a:rPr lang="en-US" sz="3200" b="1" cap="none" dirty="0" smtClean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the </a:t>
            </a: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estimate of </a:t>
            </a:r>
            <a:r>
              <a:rPr lang="en-US" sz="3200" b="1" cap="none" dirty="0">
                <a:solidFill>
                  <a:srgbClr val="FFFF00"/>
                </a:solidFill>
                <a:latin typeface="Century Gothic" panose="020B0502020202020204" pitchFamily="34" charset="0"/>
              </a:rPr>
              <a:t>effect size </a:t>
            </a:r>
            <a:r>
              <a:rPr lang="en-US" sz="32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upon which it is </a:t>
            </a:r>
            <a:r>
              <a:rPr lang="en-US" sz="3200" b="1" cap="none" dirty="0" smtClean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based</a:t>
            </a:r>
          </a:p>
          <a:p>
            <a:pPr marL="0" indent="0">
              <a:lnSpc>
                <a:spcPct val="120000"/>
              </a:lnSpc>
              <a:spcBef>
                <a:spcPts val="624"/>
              </a:spcBef>
              <a:buNone/>
            </a:pPr>
            <a:endParaRPr lang="en-US" i="1" cap="none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</a:rPr>
              <a:t>…BUT determining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the effect size is usually </a:t>
            </a:r>
            <a:endParaRPr lang="en-US" cap="none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</a:rPr>
              <a:t>the purpose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(or should be) of the experiment. </a:t>
            </a:r>
            <a:endParaRPr lang="en-US" cap="none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0585" y="1317039"/>
            <a:ext cx="9694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Cohen (1994): “Next, I have learned and taught that the primary product of research inquiry is one or more measures of effect size, not </a:t>
            </a:r>
            <a:r>
              <a:rPr lang="en-US" sz="2800" b="1" i="1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values.” (p. 1310).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Abelson (1995): “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However, as social scientists move gradually away from reliance on single studies and obsession with null hypothesis testing, effect size measures will become more and more popular” (p. 47).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1" y="1152916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nsolas" charset="0"/>
                <a:ea typeface="Consolas" charset="0"/>
                <a:cs typeface="Consolas" charset="0"/>
              </a:rPr>
              <a:t>“</a:t>
            </a:r>
            <a:endParaRPr lang="en-US" sz="8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7968" y="5056524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endParaRPr lang="en-US" sz="8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04" y="338871"/>
            <a:ext cx="9720072" cy="1499616"/>
          </a:xfrm>
        </p:spPr>
        <p:txBody>
          <a:bodyPr/>
          <a:lstStyle/>
          <a:p>
            <a:r>
              <a:rPr lang="en-US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18" y="1755161"/>
            <a:ext cx="3970599" cy="461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cap="none" dirty="0" smtClean="0"/>
              <a:t>When we conduct a hypothesis test, </a:t>
            </a:r>
            <a:endParaRPr lang="en-US" sz="2400" cap="none" dirty="0" smtClean="0"/>
          </a:p>
          <a:p>
            <a:pPr marL="0" indent="0" algn="ctr">
              <a:buNone/>
            </a:pPr>
            <a:r>
              <a:rPr lang="en-US" sz="2400" cap="none" dirty="0" smtClean="0"/>
              <a:t>we </a:t>
            </a:r>
            <a:r>
              <a:rPr lang="en-US" sz="2400" cap="none" dirty="0" smtClean="0"/>
              <a:t>wither reject or fail to reject the Null Hypothesis.  </a:t>
            </a:r>
            <a:endParaRPr lang="en-US" sz="2400" cap="none" dirty="0" smtClean="0"/>
          </a:p>
          <a:p>
            <a:pPr marL="0" indent="0" algn="ctr">
              <a:buNone/>
            </a:pPr>
            <a:r>
              <a:rPr lang="en-US" sz="2400" cap="none" dirty="0" smtClean="0"/>
              <a:t>Our </a:t>
            </a:r>
            <a:r>
              <a:rPr lang="en-US" sz="2400" cap="none" dirty="0" smtClean="0"/>
              <a:t>decision usually causes four outcomes: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44815" y="772815"/>
            <a:ext cx="5970148" cy="5244527"/>
            <a:chOff x="5344815" y="772815"/>
            <a:chExt cx="5970148" cy="5244527"/>
          </a:xfrm>
        </p:grpSpPr>
        <p:sp>
          <p:nvSpPr>
            <p:cNvPr id="4" name="Rectangle 3"/>
            <p:cNvSpPr/>
            <p:nvPr/>
          </p:nvSpPr>
          <p:spPr>
            <a:xfrm>
              <a:off x="5344815" y="772815"/>
              <a:ext cx="5970148" cy="52445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mage result for choosing alpha type I error  comi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406" y="866542"/>
              <a:ext cx="5808738" cy="508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843607" y="2605991"/>
                <a:ext cx="859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5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07" y="2605991"/>
                <a:ext cx="85916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29889" y="4598270"/>
                <a:ext cx="859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5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89" y="4598270"/>
                <a:ext cx="85916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5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8 - Power &amp; Effect 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00405" y="2171063"/>
                <a:ext cx="10007234" cy="27392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u="sng" dirty="0" smtClean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Power = </a:t>
                </a:r>
                <a14:m>
                  <m:oMath xmlns:m="http://schemas.openxmlformats.org/officeDocument/2006/math">
                    <m:r>
                      <a:rPr lang="en-US" sz="4400" b="0" i="1" u="sng" smtClean="0">
                        <a:solidFill>
                          <a:schemeClr val="tx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1 −</m:t>
                    </m:r>
                    <m:r>
                      <a:rPr lang="en-US" sz="4400" b="0" i="1" u="sng" smtClean="0">
                        <a:solidFill>
                          <a:schemeClr val="tx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𝛽</m:t>
                    </m:r>
                  </m:oMath>
                </a14:m>
                <a:endParaRPr lang="en-US" sz="4400" u="sng" dirty="0" smtClean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endParaRPr lang="en-US" sz="1600" u="sng" dirty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3600" dirty="0" smtClean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“the probability of </a:t>
                </a:r>
                <a:endParaRPr lang="en-US" sz="3600" dirty="0" smtClean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3600" dirty="0" smtClean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correctly </a:t>
                </a:r>
                <a:r>
                  <a:rPr lang="en-US" sz="3600" dirty="0" smtClean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rejecting </a:t>
                </a:r>
                <a:endParaRPr lang="en-US" sz="3600" dirty="0" smtClean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3600" dirty="0" smtClean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 </a:t>
                </a:r>
                <a:r>
                  <a:rPr lang="en-US" sz="3600" dirty="0" smtClean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false null hypothesis.” </a:t>
                </a:r>
                <a:endParaRPr lang="en-US" sz="3600" dirty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05" y="2171063"/>
                <a:ext cx="10007234" cy="2739211"/>
              </a:xfrm>
              <a:prstGeom prst="rect">
                <a:avLst/>
              </a:prstGeom>
              <a:blipFill>
                <a:blip r:embed="rId2"/>
                <a:stretch>
                  <a:fillRect t="-4454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2" y="1998563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8" y="1998563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image.slidesharecdn.com/week8errorandpower-090717125716-phpapp01/95/error-and-power-12-728.jpg?cb=124783606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5" b="30964"/>
          <a:stretch/>
        </p:blipFill>
        <p:spPr bwMode="auto">
          <a:xfrm>
            <a:off x="2286287" y="3829929"/>
            <a:ext cx="7736306" cy="22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5" y="2002732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279"/>
              </p:ext>
            </p:extLst>
          </p:nvPr>
        </p:nvGraphicFramePr>
        <p:xfrm>
          <a:off x="2691850" y="3961263"/>
          <a:ext cx="6465590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2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Cohen’s d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Interpretation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.2</a:t>
                      </a:r>
                      <a:endParaRPr lang="en-US" sz="3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Small</a:t>
                      </a:r>
                      <a:endParaRPr lang="en-US" sz="3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.5</a:t>
                      </a:r>
                      <a:endParaRPr lang="en-US" sz="320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Moderate</a:t>
                      </a:r>
                      <a:endParaRPr lang="en-US" sz="320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.8</a:t>
                      </a:r>
                      <a:endParaRPr lang="en-US" sz="3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Large</a:t>
                      </a:r>
                      <a:endParaRPr lang="en-US" sz="3200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74" y="1803326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600" dirty="0" smtClean="0">
                    <a:latin typeface="Verdana" charset="0"/>
                    <a:ea typeface="Verdana" charset="0"/>
                    <a:cs typeface="Verdana" charset="0"/>
                  </a:rPr>
                  <a:t> (eta squared)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800" i="1" baseline="-25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endParaRPr lang="en-US" altLang="en-US" sz="4800" i="1" baseline="-25000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association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DV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Ranges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from 0 to 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1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With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only 2 groups, </a:t>
                </a:r>
                <a:r>
                  <a:rPr lang="en-US" altLang="en-US" sz="3200" dirty="0" smtClean="0">
                    <a:latin typeface="Verdana" charset="0"/>
                    <a:ea typeface="Verdana" charset="0"/>
                    <a:cs typeface="Verdana" charset="0"/>
                  </a:rPr>
                  <a:t>results </a:t>
                </a:r>
                <a:r>
                  <a:rPr lang="en-US" altLang="en-US" sz="3200" dirty="0">
                    <a:latin typeface="Verdana" charset="0"/>
                    <a:ea typeface="Verdana" charset="0"/>
                    <a:cs typeface="Verdana" charset="0"/>
                  </a:rPr>
                  <a:t>are same</a:t>
                </a:r>
                <a:endParaRPr lang="en-US" sz="3200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sz="240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59" y="296458"/>
            <a:ext cx="9720072" cy="1499616"/>
          </a:xfrm>
        </p:spPr>
        <p:txBody>
          <a:bodyPr/>
          <a:lstStyle/>
          <a:p>
            <a:r>
              <a:rPr lang="en-US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What affects power?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83" y="1467131"/>
            <a:ext cx="4871835" cy="511823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Sample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Larger sample = more power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Effect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Larger Effect size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Alpha Level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Higher Alphas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Directionality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One tail </a:t>
            </a:r>
            <a:r>
              <a:rPr 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= more power</a:t>
            </a:r>
            <a:endParaRPr lang="en-US" sz="24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://image.slidesharecdn.com/typeitypeiipowereffectsizelivepresentation-100217011530-phpapp01/95/type-i-type-ii-power-effect-size-live-presentation-13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19" y="1467131"/>
            <a:ext cx="6131606" cy="45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33395"/>
          <a:stretch/>
        </p:blipFill>
        <p:spPr bwMode="auto">
          <a:xfrm>
            <a:off x="7572044" y="444001"/>
            <a:ext cx="4463715" cy="58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9" y="246409"/>
            <a:ext cx="9720072" cy="1499616"/>
          </a:xfrm>
        </p:spPr>
        <p:txBody>
          <a:bodyPr/>
          <a:lstStyle/>
          <a:p>
            <a:r>
              <a:rPr lang="en-US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Power Analysis</a:t>
            </a:r>
            <a:endParaRPr lang="en-US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87" y="1548433"/>
            <a:ext cx="6704157" cy="486692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Non-centrality parameter is calculated </a:t>
            </a:r>
            <a:r>
              <a:rPr lang="en-US" alt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by:</a:t>
            </a:r>
            <a:endParaRPr lang="en-US" altLang="en-US" sz="28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S</a:t>
            </a:r>
            <a:r>
              <a:rPr lang="en-US" altLang="en-US" sz="28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ince 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it’s assumed that the… </a:t>
            </a:r>
          </a:p>
          <a:p>
            <a:pPr lvl="1"/>
            <a:r>
              <a:rPr lang="en-US" alt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Variances are same in 2 groups</a:t>
            </a:r>
          </a:p>
          <a:p>
            <a:pPr lvl="1"/>
            <a:r>
              <a:rPr lang="en-US" altLang="en-US" sz="2400" i="1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N’</a:t>
            </a:r>
            <a:r>
              <a:rPr lang="en-US" altLang="en-US" sz="2400" cap="none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s </a:t>
            </a:r>
            <a:r>
              <a:rPr lang="en-US" altLang="en-US" sz="24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are same in 2 groups</a:t>
            </a:r>
          </a:p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...and since </a:t>
            </a:r>
            <a:r>
              <a:rPr lang="el-GR" altLang="en-US" sz="2800" i="1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σ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 is 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often </a:t>
            </a:r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assumed to be 1…</a:t>
            </a:r>
            <a:endParaRPr lang="el-GR" altLang="en-US" sz="28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  <a:cs typeface="Arial" panose="020B0604020202020204" pitchFamily="34" charset="0"/>
            </a:endParaRPr>
          </a:p>
          <a:p>
            <a:r>
              <a:rPr lang="en-US" altLang="en-US" sz="28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…the equation is simplified…</a:t>
            </a:r>
          </a:p>
          <a:p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0" y="2283164"/>
            <a:ext cx="2451547" cy="165944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13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938</TotalTime>
  <Words>424</Words>
  <Application>Microsoft Office PowerPoint</Application>
  <PresentationFormat>Widescreen</PresentationFormat>
  <Paragraphs>120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Century Gothic</vt:lpstr>
      <vt:lpstr>Consolas</vt:lpstr>
      <vt:lpstr>Courier New</vt:lpstr>
      <vt:lpstr>Times New Roman</vt:lpstr>
      <vt:lpstr>Verdana</vt:lpstr>
      <vt:lpstr>Wingdings</vt:lpstr>
      <vt:lpstr>Mesh</vt:lpstr>
      <vt:lpstr>Chapter 8 Power &amp; Effect Size</vt:lpstr>
      <vt:lpstr>PowerPoint Presentation</vt:lpstr>
      <vt:lpstr>Types of Errors</vt:lpstr>
      <vt:lpstr>PowerPoint Presentation</vt:lpstr>
      <vt:lpstr>PowerPoint Presentation</vt:lpstr>
      <vt:lpstr>PowerPoint Presentation</vt:lpstr>
      <vt:lpstr>PowerPoint Presentation</vt:lpstr>
      <vt:lpstr>What affects power?</vt:lpstr>
      <vt:lpstr>Power Analysis</vt:lpstr>
      <vt:lpstr>PowerPoint Presentation</vt:lpstr>
      <vt:lpstr>Formula Sheet</vt:lpstr>
      <vt:lpstr>G-Power</vt:lpstr>
      <vt:lpstr>Chap 8: section A</vt:lpstr>
      <vt:lpstr>Chap 8: section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Sarah Schwartz</cp:lastModifiedBy>
  <cp:revision>48</cp:revision>
  <cp:lastPrinted>2018-02-12T07:43:56Z</cp:lastPrinted>
  <dcterms:created xsi:type="dcterms:W3CDTF">2015-07-08T08:07:38Z</dcterms:created>
  <dcterms:modified xsi:type="dcterms:W3CDTF">2018-02-13T20:52:18Z</dcterms:modified>
</cp:coreProperties>
</file>