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7" r:id="rId2"/>
    <p:sldId id="284" r:id="rId3"/>
    <p:sldId id="258" r:id="rId4"/>
    <p:sldId id="259" r:id="rId5"/>
    <p:sldId id="262" r:id="rId6"/>
    <p:sldId id="260" r:id="rId7"/>
    <p:sldId id="261" r:id="rId8"/>
    <p:sldId id="285" r:id="rId9"/>
    <p:sldId id="264" r:id="rId10"/>
    <p:sldId id="286" r:id="rId11"/>
    <p:sldId id="265" r:id="rId12"/>
    <p:sldId id="287" r:id="rId13"/>
    <p:sldId id="266" r:id="rId14"/>
    <p:sldId id="267" r:id="rId15"/>
    <p:sldId id="288" r:id="rId16"/>
    <p:sldId id="268" r:id="rId17"/>
    <p:sldId id="269" r:id="rId18"/>
    <p:sldId id="289" r:id="rId19"/>
    <p:sldId id="29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1" r:id="rId29"/>
    <p:sldId id="282" r:id="rId30"/>
    <p:sldId id="279" r:id="rId31"/>
    <p:sldId id="280" r:id="rId32"/>
    <p:sldId id="283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84"/>
            <p14:sldId id="258"/>
            <p14:sldId id="259"/>
            <p14:sldId id="262"/>
            <p14:sldId id="260"/>
            <p14:sldId id="261"/>
            <p14:sldId id="285"/>
            <p14:sldId id="264"/>
            <p14:sldId id="286"/>
            <p14:sldId id="265"/>
            <p14:sldId id="287"/>
            <p14:sldId id="266"/>
            <p14:sldId id="267"/>
            <p14:sldId id="288"/>
            <p14:sldId id="268"/>
            <p14:sldId id="269"/>
            <p14:sldId id="289"/>
            <p14:sldId id="29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91"/>
            <p14:sldId id="282"/>
            <p14:sldId id="279"/>
            <p14:sldId id="280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FF99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0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189-E9B3-BC40-924F-110C0DD27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83DE3-2751-E747-A5BB-24730473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AB6D-1F9C-134F-B223-045E0CBE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102F-D16F-450B-92EC-1636F3DEA3CF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866B-B582-8148-856C-DEA94AC9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4C2C-1A44-BD4B-9DA0-A370CB3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8FA5-7183-114D-A960-1F98396D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0D94-E55B-B547-A43D-18C6AA89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ACE3-ED26-4848-BA0B-FED6671B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81BE-3647-4E8E-965D-9BE37AB12216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94A5-F31C-864F-9305-59B5B159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54AD-5A0F-194B-9A58-CC9BB76A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09525-56DB-9F45-9316-55E1CD377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EB02-3EA9-A24C-8836-B102417B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EF52-0746-3A40-BD56-DE7BC63F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B052-23E7-4B7D-8887-7C9A087AFF7E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75C6-AACD-394D-B7E8-C385854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8CFD-7BD1-4246-9A2F-FBC75B0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301-D14D-FF47-8CBE-2E20C1E8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01B0-8B15-2C4F-A736-5AB647B7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8AE6-67C9-424A-B1B9-239963B5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4F45-174B-43C8-9A57-238A510789D3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EEE9-6686-E74B-92F9-2253D4EF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34F8-6177-A647-9F74-C741DF65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36CF-BA41-9647-822B-2FE46A2D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DFC9-2F24-F74C-8852-0986B3A2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F090-EE13-CD4F-BC87-F741043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BBBC-1B30-4B3A-BC65-2F22068A25A0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5702-CAB1-9F49-9ACD-E5F3C59B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E669-6931-9442-BF1D-AAE78DC3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0B8A-3793-DC4E-9715-173C542D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6C84-6F49-8A4F-88DD-057CF541A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B2CC1-A968-9D4C-9E46-65DD8C66E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C348C-979E-A54B-8CF0-95CD0A3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A113-6C84-4778-8F17-4570CE1EEC73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DBA1-DB0B-BE43-BF57-8387610B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D755F-4B6C-2C42-BDDE-9A300D14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0896-C521-4A41-B119-E071B97D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6C206-59BB-8C4B-851D-4276ED736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CDF8-BAE0-FF46-86F0-FBFA688C5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212B9-6D10-E645-85DF-D8EB8D331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28BC0-C245-8648-9D3F-1AA3A838E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0102F-7F71-1E43-940B-AD8E63C6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0D4F-B031-4E88-922B-2BF67D689489}" type="datetime1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9C704-1236-1A41-9C5D-0E38B4B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A0E23-7CF7-AC43-8AD3-38408213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CC4C-2E4C-6544-9A78-F5159854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B938F-51AF-404F-8D68-BFFD6F10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D5CD-407C-4B80-844A-D4664471AA78}" type="datetime1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4DD4F-DC4B-D540-932D-B809CAD7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BE951-D5A9-D047-8435-1BB4C23C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1C93A-1502-F84F-8FA5-8E8C8BCD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0ADA-5853-4B4D-BD40-725524069051}" type="datetime1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76F2C-4472-2842-8CA7-8696D07F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98137-FDA0-584C-9A0F-A9A6F271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D55D-EFDE-D744-BE2C-BCF05C00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FD02-B4B5-264D-9B5C-CEA9776D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0C0A-CFA3-664E-9D9F-C0A283E1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E750E-1790-CA41-B1D4-EA90968C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50BA-3ABA-4E54-87AF-6CF52D58B6D6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7384-E47F-704F-AC69-3F458928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A8CCD-CC7F-504B-8B88-794B4602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EF61-E068-FD40-BFEE-70D751FF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FDF4D-013A-684D-90B0-1ACBE1173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98C4-4CC1-834D-A95E-39275AC24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AB3F-EA4E-9D46-A501-C02F2E68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4165-8A58-43E7-B212-26BE50C443F8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B942-5C27-3943-A984-491D86EC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849C-5A73-0647-9AE6-7508691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29B06-2487-1347-8FED-B5C03620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AF20B-6882-A94A-9BFB-A96EC40EA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955A-96D7-8D45-9C8B-67CEAA581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7E7D-B7F7-4472-A3DB-C42A1857E6E4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82D0-5799-1E48-8B42-2E89945D2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1B3C-E124-8044-BDC5-13847D0E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146" y="1123720"/>
            <a:ext cx="8075054" cy="2739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Multiple Comparison Procedures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0675" y="4202148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2" y="136964"/>
            <a:ext cx="10406307" cy="149961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accent2"/>
                </a:solidFill>
                <a:latin typeface="PT Serif" panose="020A0603040505020204" pitchFamily="18" charset="77"/>
              </a:rPr>
              <a:t>For example</a:t>
            </a:r>
            <a:r>
              <a:rPr lang="en-US" altLang="en-US" sz="3200" dirty="0">
                <a:latin typeface="PT Serif" panose="020A0603040505020204" pitchFamily="18" charset="77"/>
              </a:rPr>
              <a:t>, a significant </a:t>
            </a:r>
            <a:r>
              <a:rPr lang="en-US" altLang="en-US" sz="3200" i="1" dirty="0">
                <a:latin typeface="PT Serif" panose="020A0603040505020204" pitchFamily="18" charset="77"/>
              </a:rPr>
              <a:t>F</a:t>
            </a:r>
            <a:r>
              <a:rPr lang="en-US" altLang="en-US" sz="3200" dirty="0">
                <a:latin typeface="PT Serif" panose="020A0603040505020204" pitchFamily="18" charset="77"/>
              </a:rPr>
              <a:t>-statistic is obtained:</a:t>
            </a:r>
            <a:endParaRPr lang="en-US" altLang="en-US" sz="3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174F3-8B93-D645-A5B3-CD151ADA976C}"/>
              </a:ext>
            </a:extLst>
          </p:cNvPr>
          <p:cNvSpPr/>
          <p:nvPr/>
        </p:nvSpPr>
        <p:spPr>
          <a:xfrm>
            <a:off x="947492" y="1349415"/>
            <a:ext cx="10559143" cy="4955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Assume 20 pairwise comparisons are possible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But, in population, no significant differences exist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Made a Type I error obtaining significant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However, a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 hoc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comparison using sample data suggests largest and smallest means differ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If we had conducted 1 </a:t>
            </a:r>
            <a:r>
              <a:rPr lang="en-US" altLang="en-US" sz="2400" u="sng" dirty="0">
                <a:latin typeface="PT Serif" panose="020A0603040505020204" pitchFamily="18" charset="77"/>
              </a:rPr>
              <a:t>planned</a:t>
            </a:r>
            <a:r>
              <a:rPr lang="en-US" altLang="en-US" sz="2400" dirty="0">
                <a:latin typeface="PT Serif" panose="020A0603040505020204" pitchFamily="18" charset="77"/>
              </a:rPr>
              <a:t> comparison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 in 20 chance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.05) of conducting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 and making a type I error</a:t>
            </a:r>
          </a:p>
          <a:p>
            <a:r>
              <a:rPr lang="en-US" altLang="en-US" sz="2400" dirty="0">
                <a:latin typeface="PT Serif" panose="020A0603040505020204" pitchFamily="18" charset="77"/>
              </a:rPr>
              <a:t>If we had conducted </a:t>
            </a:r>
            <a:r>
              <a:rPr lang="en-US" altLang="en-US" sz="2400" u="sng" dirty="0">
                <a:latin typeface="PT Serif" panose="020A0603040505020204" pitchFamily="18" charset="77"/>
              </a:rPr>
              <a:t>all possible</a:t>
            </a:r>
            <a:r>
              <a:rPr lang="en-US" altLang="en-US" sz="2400" dirty="0">
                <a:latin typeface="PT Serif" panose="020A0603040505020204" pitchFamily="18" charset="77"/>
              </a:rPr>
              <a:t> comparisons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100% chance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1.00) of conducting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this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 and making a type I error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researcher decides to make only 1 comparison after looking at data, between largest and smallest means, chance of type I error is still 100%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other comparisons have been made ‘in head’ and this is only one of all possible comparisons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 largest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vs.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smallest means is probabilistically similar to testing all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97849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Common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98" y="1857808"/>
            <a:ext cx="3792184" cy="461289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i="1" u="sng" dirty="0">
                <a:solidFill>
                  <a:schemeClr val="tx2"/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b="1" u="sng" dirty="0">
                <a:solidFill>
                  <a:schemeClr val="tx2"/>
                </a:solidFill>
                <a:latin typeface="PT Serif" panose="020A0603040505020204" pitchFamily="18" charset="77"/>
              </a:rPr>
              <a:t>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 (Dunn)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Holm*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contrasts</a:t>
            </a:r>
            <a:endParaRPr lang="en-US" altLang="en-US" baseline="30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828800" lvl="4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*adjusts </a:t>
            </a:r>
            <a:r>
              <a:rPr lang="el-GR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9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19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 sz="17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Italicized</a:t>
            </a: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not covered</a:t>
            </a:r>
            <a:endParaRPr lang="el-GR" altLang="en-US" sz="1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393182" y="1854159"/>
            <a:ext cx="4739932" cy="4612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i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Fisher LSD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Student-Newman-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Keuls</a:t>
            </a: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Dunnett’s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27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18" y="262099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Common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998" y="1857808"/>
            <a:ext cx="3792184" cy="461289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i="1" u="sng" dirty="0">
                <a:solidFill>
                  <a:schemeClr val="tx2"/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b="1" u="sng" dirty="0">
                <a:solidFill>
                  <a:schemeClr val="tx2"/>
                </a:solidFill>
                <a:latin typeface="PT Serif" panose="020A0603040505020204" pitchFamily="18" charset="77"/>
              </a:rPr>
              <a:t>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 (Dunn)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Dunn-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Ŝ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id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á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</a:p>
          <a:p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Holm*</a:t>
            </a:r>
          </a:p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contrasts</a:t>
            </a:r>
            <a:endParaRPr lang="en-US" altLang="en-US" baseline="30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828800" lvl="4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50000"/>
              </a:lnSpc>
              <a:buNone/>
            </a:pP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*adjusts </a:t>
            </a:r>
            <a:r>
              <a:rPr lang="el-GR" altLang="en-US" sz="19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9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19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marL="457200" lvl="1" indent="0">
              <a:buNone/>
            </a:pPr>
            <a:r>
              <a:rPr lang="en-US" altLang="en-US" sz="17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Italicized</a:t>
            </a:r>
            <a:r>
              <a:rPr lang="en-US" altLang="en-US" sz="17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not covered</a:t>
            </a:r>
            <a:endParaRPr lang="el-GR" altLang="en-US" sz="1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393182" y="1854159"/>
            <a:ext cx="4739932" cy="4612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 i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Fisher LSD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Student-Newman-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Keuls</a:t>
            </a: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(SNK)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Tukey-Kramer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Duncan’s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Dunnett’s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3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2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7886" y="1626584"/>
            <a:ext cx="9242162" cy="393338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Many more comparison techniques available</a:t>
            </a:r>
          </a:p>
          <a:p>
            <a:pPr lvl="4">
              <a:lnSpc>
                <a:spcPct val="8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Most statistical packages make no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 priori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/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distinction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called </a:t>
            </a:r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post hoc </a:t>
            </a: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(SPSS) or multiple comparisons (R)</a:t>
            </a:r>
            <a:endParaRPr lang="en-US" altLang="en-US" sz="2800" i="1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sz="2000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practice, most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 priori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comparison techniques can be used as </a:t>
            </a:r>
            <a:r>
              <a:rPr lang="en-US" altLang="en-US" sz="32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procedures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Called post hoc, not because they were planned after doing the study per se, but because they are conducted after an omnibus test</a:t>
            </a:r>
          </a:p>
        </p:txBody>
      </p:sp>
    </p:spTree>
    <p:extLst>
      <p:ext uri="{BB962C8B-B14F-4D97-AF65-F5344CB8AC3E}">
        <p14:creationId xmlns:p14="http://schemas.microsoft.com/office/powerpoint/2010/main" val="354651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30" y="368019"/>
            <a:ext cx="10786873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30" y="1867635"/>
            <a:ext cx="10596370" cy="4853840"/>
          </a:xfrm>
        </p:spPr>
        <p:txBody>
          <a:bodyPr>
            <a:normAutofit/>
          </a:bodyPr>
          <a:lstStyle/>
          <a:p>
            <a:r>
              <a:rPr lang="en-US" altLang="en-US" sz="2000" b="1" u="sng" dirty="0">
                <a:latin typeface="PT Serif" panose="020A0603040505020204" pitchFamily="18" charset="77"/>
              </a:rPr>
              <a:t>Homogeneity of variance</a:t>
            </a: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(estimated pooled variance) and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 err="1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="1" i="1" baseline="-25000" dirty="0" err="1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b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(both from ANOVA) for critical value (smaller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00" u="sng" dirty="0">
              <a:latin typeface="PT Serif" panose="020A0603040505020204" pitchFamily="18" charset="77"/>
            </a:endParaRPr>
          </a:p>
          <a:p>
            <a:r>
              <a:rPr lang="en-US" altLang="en-US" sz="2000" u="sng" dirty="0">
                <a:latin typeface="PT Serif" panose="020A0603040505020204" pitchFamily="18" charset="77"/>
              </a:rPr>
              <a:t>Heterogeneity</a:t>
            </a:r>
            <a:r>
              <a:rPr lang="en-US" altLang="en-US" sz="2000" dirty="0">
                <a:latin typeface="PT Serif" panose="020A0603040505020204" pitchFamily="18" charset="77"/>
              </a:rPr>
              <a:t> of variance and </a:t>
            </a:r>
            <a:r>
              <a:rPr lang="en-US" altLang="en-US" sz="2000" u="sng" dirty="0">
                <a:latin typeface="PT Serif" panose="020A0603040505020204" pitchFamily="18" charset="77"/>
              </a:rPr>
              <a:t>equal </a:t>
            </a:r>
            <a:r>
              <a:rPr lang="en-US" altLang="en-US" sz="2000" i="1" u="sng" dirty="0">
                <a:latin typeface="PT Serif" panose="020A0603040505020204" pitchFamily="18" charset="77"/>
              </a:rPr>
              <a:t>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and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- 1) for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endParaRPr lang="en-US" altLang="en-US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u="sng" dirty="0">
                <a:latin typeface="PT Serif" panose="020A0603040505020204" pitchFamily="18" charset="77"/>
              </a:rPr>
              <a:t>Heterogeneity</a:t>
            </a:r>
            <a:r>
              <a:rPr lang="en-US" altLang="en-US" sz="2000" dirty="0">
                <a:latin typeface="PT Serif" panose="020A0603040505020204" pitchFamily="18" charset="77"/>
              </a:rPr>
              <a:t> of variance and </a:t>
            </a:r>
            <a:r>
              <a:rPr lang="en-US" altLang="en-US" sz="2000" u="sng" dirty="0">
                <a:latin typeface="PT Serif" panose="020A0603040505020204" pitchFamily="18" charset="77"/>
              </a:rPr>
              <a:t>unequal </a:t>
            </a:r>
            <a:r>
              <a:rPr lang="en-US" altLang="en-US" sz="2000" i="1" u="sng" dirty="0">
                <a:latin typeface="PT Serif" panose="020A0603040505020204" pitchFamily="18" charset="77"/>
              </a:rPr>
              <a:t>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Above equation: Replace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and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Welch-</a:t>
            </a:r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Satterwaite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223" y="2813865"/>
            <a:ext cx="4418189" cy="1627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689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Bonferroni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(Dunn)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2380"/>
            <a:ext cx="9720071" cy="3496256"/>
          </a:xfrm>
        </p:spPr>
        <p:txBody>
          <a:bodyPr>
            <a:normAutofit/>
          </a:bodyPr>
          <a:lstStyle/>
          <a:p>
            <a:pPr marL="231775" indent="-231775"/>
            <a:r>
              <a:rPr lang="en-US" altLang="en-US" sz="2800" dirty="0">
                <a:latin typeface="PT Serif" panose="020A0603040505020204" pitchFamily="18" charset="77"/>
              </a:rPr>
              <a:t>Bonferroni inequality</a:t>
            </a:r>
          </a:p>
          <a:p>
            <a:pPr marL="566738" lvl="1" indent="-168275"/>
            <a:r>
              <a:rPr lang="en-US" altLang="en-US" sz="21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(occurrence for set of events (additive) </a:t>
            </a:r>
            <a:r>
              <a:rPr lang="en-US" altLang="en-US" sz="21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≤ ∑ of probabilities for each event)</a:t>
            </a:r>
          </a:p>
          <a:p>
            <a:pPr marL="231775" indent="-231775"/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Adjusting </a:t>
            </a:r>
            <a:r>
              <a:rPr lang="el-GR" altLang="en-US" sz="28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α</a:t>
            </a:r>
            <a:r>
              <a:rPr lang="en-US" altLang="en-US" sz="28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PC</a:t>
            </a:r>
            <a:endParaRPr lang="en-US" altLang="en-US" sz="28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  <a:p>
            <a:pPr marL="566738" lvl="1" indent="-168275"/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Each comparison has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 =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.05</a:t>
            </a:r>
          </a:p>
          <a:p>
            <a:pPr marL="566738" lvl="1" indent="-168275"/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.05</a:t>
            </a:r>
          </a:p>
          <a:p>
            <a:pPr marL="566738" lvl="1" indent="-168275"/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1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≤ </a:t>
            </a:r>
            <a:r>
              <a:rPr lang="en-US" altLang="en-US" sz="21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*</a:t>
            </a:r>
            <a:r>
              <a:rPr lang="el-GR" altLang="en-US" sz="2100" i="1" noProof="1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1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100" i="1" baseline="-25000" noProof="1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14400" lvl="2" indent="-166688"/>
            <a:r>
              <a:rPr lang="en-US" altLang="en-US" sz="19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19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Type I error) can never exceed </a:t>
            </a:r>
            <a:r>
              <a:rPr lang="en-US" altLang="en-US" sz="19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c*α</a:t>
            </a:r>
            <a:r>
              <a:rPr lang="en-US" altLang="en-US" sz="19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19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</a:rPr>
              <a:t>Conduct standard independent-samples </a:t>
            </a:r>
            <a:r>
              <a:rPr lang="en-US" altLang="en-US" sz="2800" i="1" dirty="0">
                <a:latin typeface="PT Serif" panose="020A0603040505020204" pitchFamily="18" charset="77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</a:rPr>
              <a:t>-tests per pair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270" y="5218636"/>
            <a:ext cx="40674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Example for 6 comparisons: </a:t>
            </a:r>
          </a:p>
          <a:p>
            <a:pPr marL="566738" lvl="1" indent="-168275" algn="ctr"/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.05/6 = .0083</a:t>
            </a:r>
          </a:p>
        </p:txBody>
      </p:sp>
    </p:spTree>
    <p:extLst>
      <p:ext uri="{BB962C8B-B14F-4D97-AF65-F5344CB8AC3E}">
        <p14:creationId xmlns:p14="http://schemas.microsoft.com/office/powerpoint/2010/main" val="48719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Bonferroni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(Dunn)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1527"/>
            <a:ext cx="9720071" cy="122676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b="1" i="1" dirty="0">
                <a:latin typeface="PT Serif" panose="020A0603040505020204" pitchFamily="18" charset="77"/>
              </a:rPr>
              <a:t>t</a:t>
            </a:r>
            <a:r>
              <a:rPr lang="en-US" altLang="en-US" sz="2800" b="1" dirty="0">
                <a:latin typeface="PT Serif" panose="020A0603040505020204" pitchFamily="18" charset="77"/>
              </a:rPr>
              <a:t>-tables lack Bonferroni-corrected </a:t>
            </a:r>
            <a:r>
              <a:rPr lang="en-US" altLang="en-US" sz="2800" b="1" dirty="0">
                <a:latin typeface="PT Serif" panose="020A0603040505020204" pitchFamily="18" charset="77"/>
                <a:cs typeface="Times New Roman" panose="02020603050405020304" pitchFamily="18" charset="0"/>
              </a:rPr>
              <a:t>critical values</a:t>
            </a:r>
            <a:endParaRPr lang="en-US" altLang="en-US" sz="2800" b="1" dirty="0">
              <a:latin typeface="PT Serif" panose="020A0603040505020204" pitchFamily="18" charset="77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Software: Exact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-values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exact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-value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-corrected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-level?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3574040"/>
            <a:ext cx="406746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566738" lvl="1" indent="-168275" algn="ctr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Example for 6 comparisons: </a:t>
            </a:r>
          </a:p>
          <a:p>
            <a:pPr marL="566738" lvl="1" indent="-168275" algn="ctr"/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.05/6 = .0083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D47DE-740C-C04F-879E-2EE19AF08300}"/>
              </a:ext>
            </a:extLst>
          </p:cNvPr>
          <p:cNvSpPr/>
          <p:nvPr/>
        </p:nvSpPr>
        <p:spPr>
          <a:xfrm>
            <a:off x="1024128" y="4920159"/>
            <a:ext cx="10329672" cy="11330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More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conservative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: Reduced </a:t>
            </a:r>
            <a:r>
              <a:rPr lang="en-US" altLang="en-US" sz="32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p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(Type I error)</a:t>
            </a:r>
          </a:p>
          <a:p>
            <a:pPr algn="ctr">
              <a:lnSpc>
                <a:spcPct val="80000"/>
              </a:lnSpc>
            </a:pP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Less powerful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: Increased </a:t>
            </a:r>
            <a:r>
              <a:rPr lang="en-US" altLang="en-US" sz="32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p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(Type II error)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22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1" y="0"/>
            <a:ext cx="10869643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</a:t>
            </a:r>
            <a:r>
              <a:rPr lang="en-US" dirty="0">
                <a:latin typeface="PT Serif" panose="020A0603040505020204" pitchFamily="18" charset="77"/>
              </a:rPr>
              <a:t>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1" y="1854926"/>
            <a:ext cx="5505701" cy="500307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Linear combination of means:</a:t>
            </a:r>
          </a:p>
          <a:p>
            <a:endParaRPr lang="en-US" altLang="en-US" sz="2400" dirty="0">
              <a:latin typeface="PT Serif" panose="020A0603040505020204" pitchFamily="18" charset="77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Each group mean weighted by constant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Products summed together 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Weights selected so means of interest are compared</a:t>
            </a:r>
          </a:p>
          <a:p>
            <a:pPr lvl="4"/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Sum of weights = 0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6833" y="1279960"/>
            <a:ext cx="4027714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Example 1: 4 means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Compare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, ignore others</a:t>
            </a:r>
          </a:p>
          <a:p>
            <a:pPr lvl="1"/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-1,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0,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0</a:t>
            </a:r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endParaRPr lang="en-US" altLang="en-US" sz="1050" dirty="0">
              <a:solidFill>
                <a:srgbClr val="0000FF"/>
              </a:solidFill>
              <a:latin typeface="PT Serif" panose="020A0603040505020204" pitchFamily="18" charset="77"/>
            </a:endParaRPr>
          </a:p>
          <a:p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Example 2: Same 4 means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Compare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, and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endParaRPr lang="en-US" altLang="en-US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1/3,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/3,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1/3,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-1</a:t>
            </a:r>
            <a:endParaRPr lang="en-US" altLang="en-US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55667"/>
              </p:ext>
            </p:extLst>
          </p:nvPr>
        </p:nvGraphicFramePr>
        <p:xfrm>
          <a:off x="401169" y="2206068"/>
          <a:ext cx="6293546" cy="117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3" imgW="2336760" imgH="431640" progId="Equation.DSMT4">
                  <p:embed/>
                </p:oleObj>
              </mc:Choice>
              <mc:Fallback>
                <p:oleObj name="Equation" r:id="rId3" imgW="2336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9" y="2206068"/>
                        <a:ext cx="6293546" cy="117994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091345"/>
              </p:ext>
            </p:extLst>
          </p:nvPr>
        </p:nvGraphicFramePr>
        <p:xfrm>
          <a:off x="7346042" y="2779576"/>
          <a:ext cx="4640862" cy="39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5" imgW="2806560" imgH="241200" progId="Equation.DSMT4">
                  <p:embed/>
                </p:oleObj>
              </mc:Choice>
              <mc:Fallback>
                <p:oleObj name="Equation" r:id="rId5" imgW="280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042" y="2779576"/>
                        <a:ext cx="4640862" cy="39903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15920"/>
              </p:ext>
            </p:extLst>
          </p:nvPr>
        </p:nvGraphicFramePr>
        <p:xfrm>
          <a:off x="6324373" y="5666302"/>
          <a:ext cx="5662531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7" imgW="3987720" imgH="406080" progId="Equation.DSMT4">
                  <p:embed/>
                </p:oleObj>
              </mc:Choice>
              <mc:Fallback>
                <p:oleObj name="Equation" r:id="rId7" imgW="3987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373" y="5666302"/>
                        <a:ext cx="5662531" cy="592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2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61" y="0"/>
            <a:ext cx="10869643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 Priori procedures: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dirty="0">
                <a:latin typeface="PT Serif" panose="020A0603040505020204" pitchFamily="18" charset="77"/>
              </a:rPr>
              <a:t>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</a:rPr>
              <a:t>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79003" y="1159611"/>
            <a:ext cx="7707086" cy="4545874"/>
          </a:xfrm>
        </p:spPr>
        <p:txBody>
          <a:bodyPr>
            <a:normAutofit lnSpcReduction="10000"/>
          </a:bodyPr>
          <a:lstStyle/>
          <a:p>
            <a:endParaRPr lang="en-US" altLang="en-US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Each linear combination:</a:t>
            </a:r>
            <a:r>
              <a:rPr lang="en-US" altLang="en-US" i="1" dirty="0">
                <a:latin typeface="PT Serif" panose="020A0603040505020204" pitchFamily="18" charset="77"/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Contrast</a:t>
            </a:r>
            <a:endParaRPr lang="en-US" altLang="en-US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sz="1100" dirty="0">
              <a:latin typeface="PT Serif" panose="020A0603040505020204" pitchFamily="18" charset="77"/>
            </a:endParaRPr>
          </a:p>
          <a:p>
            <a:pPr marL="128016" lvl="1" indent="0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</a:t>
            </a:r>
            <a:r>
              <a:rPr lang="en-US" altLang="en-US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s: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		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</a:t>
            </a:r>
            <a:r>
              <a:rPr lang="en-US" altLang="en-US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s: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i="1" dirty="0">
              <a:latin typeface="PT Serif" panose="020A0603040505020204" pitchFamily="18" charset="77"/>
            </a:endParaRPr>
          </a:p>
          <a:p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Between</a:t>
            </a:r>
            <a:r>
              <a:rPr lang="en-US" altLang="en-US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latin typeface="PT Serif" panose="020A0603040505020204" pitchFamily="18" charset="77"/>
              </a:rPr>
              <a:t>partitioned into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</a:rPr>
              <a:t>k</a:t>
            </a:r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Contrasts</a:t>
            </a:r>
            <a:endParaRPr lang="en-US" altLang="en-US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lvl="1"/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2 </a:t>
            </a:r>
            <a:r>
              <a:rPr lang="en-US" altLang="en-US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+…+ </a:t>
            </a:r>
            <a:r>
              <a:rPr lang="en-US" altLang="en-US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k</a:t>
            </a:r>
          </a:p>
          <a:p>
            <a:endParaRPr lang="en-US" dirty="0">
              <a:solidFill>
                <a:srgbClr val="00B05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56181"/>
              </p:ext>
            </p:extLst>
          </p:nvPr>
        </p:nvGraphicFramePr>
        <p:xfrm>
          <a:off x="579003" y="2658129"/>
          <a:ext cx="2960007" cy="131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3" imgW="2006280" imgH="888840" progId="Equation.DSMT4">
                  <p:embed/>
                </p:oleObj>
              </mc:Choice>
              <mc:Fallback>
                <p:oleObj name="Equation" r:id="rId3" imgW="20062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03" y="2658129"/>
                        <a:ext cx="2960007" cy="1311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782392"/>
              </p:ext>
            </p:extLst>
          </p:nvPr>
        </p:nvGraphicFramePr>
        <p:xfrm>
          <a:off x="4159671" y="2602285"/>
          <a:ext cx="3177773" cy="148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5" imgW="2044440" imgH="952200" progId="Equation.DSMT4">
                  <p:embed/>
                </p:oleObj>
              </mc:Choice>
              <mc:Fallback>
                <p:oleObj name="Equation" r:id="rId5" imgW="204444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671" y="2602285"/>
                        <a:ext cx="3177773" cy="148045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747831" y="1499616"/>
            <a:ext cx="4239072" cy="9048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df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for 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B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= 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k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– 1</a:t>
            </a:r>
          </a:p>
          <a:p>
            <a:pPr>
              <a:lnSpc>
                <a:spcPct val="80000"/>
              </a:lnSpc>
            </a:pPr>
            <a:endParaRPr lang="en-US" altLang="en-US" sz="1200" i="1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df</a:t>
            </a:r>
            <a:r>
              <a:rPr lang="en-US" altLang="en-US" i="1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for </a:t>
            </a:r>
            <a:r>
              <a:rPr lang="en-US" altLang="en-US" i="1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SS</a:t>
            </a:r>
            <a:r>
              <a:rPr lang="en-US" altLang="en-US" i="1" baseline="-25000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Contrast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= Number of ‘groups/sets’ included in contrast </a:t>
            </a:r>
            <a:r>
              <a:rPr lang="en-US" altLang="en-US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minus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7831" y="3026855"/>
            <a:ext cx="4239072" cy="170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en-US" b="1" i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F = </a:t>
            </a:r>
            <a:r>
              <a:rPr lang="en-US" altLang="en-US" b="1" i="1" u="sng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MS</a:t>
            </a:r>
            <a:r>
              <a:rPr lang="en-US" altLang="en-US" b="1" i="1" u="sng" baseline="-25000" dirty="0" err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Contrast</a:t>
            </a:r>
            <a:r>
              <a:rPr lang="en-US" altLang="en-US" b="1" i="1" u="sng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b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/ </a:t>
            </a:r>
            <a:r>
              <a:rPr lang="en-US" altLang="en-US" b="1" i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MS</a:t>
            </a:r>
            <a:r>
              <a:rPr lang="en-US" altLang="en-US" b="1" i="1" u="sng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W</a:t>
            </a:r>
            <a:endParaRPr lang="en-US" altLang="en-US" b="1" i="1" u="sng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pPr>
              <a:buClr>
                <a:srgbClr val="000000"/>
              </a:buClr>
            </a:pPr>
            <a:endParaRPr lang="en-US" altLang="en-US" sz="1100" i="1" noProof="1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/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</a:p>
          <a:p>
            <a:pPr>
              <a:buClr>
                <a:srgbClr val="000000"/>
              </a:buClr>
            </a:pPr>
            <a:endParaRPr lang="en-US" altLang="en-US" sz="1100" dirty="0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As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1,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  <a:r>
              <a:rPr lang="en-US" altLang="en-US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ontrast</a:t>
            </a:r>
          </a:p>
          <a:p>
            <a:pPr>
              <a:buClr>
                <a:srgbClr val="000000"/>
              </a:buClr>
            </a:pPr>
            <a:endParaRPr lang="en-US" altLang="en-US" sz="1050" noProof="1">
              <a:solidFill>
                <a:schemeClr val="accent2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en-US" altLang="en-US" i="1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from 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</a:t>
            </a:r>
            <a:r>
              <a:rPr lang="en-US" altLang="en-US" noProof="1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results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49591"/>
              </p:ext>
            </p:extLst>
          </p:nvPr>
        </p:nvGraphicFramePr>
        <p:xfrm>
          <a:off x="1407439" y="5676446"/>
          <a:ext cx="5269386" cy="104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7" imgW="3759120" imgH="749160" progId="Equation.DSMT4">
                  <p:embed/>
                </p:oleObj>
              </mc:Choice>
              <mc:Fallback>
                <p:oleObj name="Equation" r:id="rId7" imgW="375912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439" y="5676446"/>
                        <a:ext cx="5269386" cy="1045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7747831" y="5357392"/>
            <a:ext cx="4239072" cy="857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u="sng" dirty="0">
                <a:solidFill>
                  <a:srgbClr val="FF3300"/>
                </a:solidFill>
                <a:latin typeface="PT Serif" panose="020A0603040505020204" pitchFamily="18" charset="77"/>
              </a:rPr>
              <a:t>Max # ‘legal’ contrasts = </a:t>
            </a:r>
            <a:r>
              <a:rPr lang="en-US" altLang="en-US" b="1" i="1" u="sng" dirty="0" err="1">
                <a:solidFill>
                  <a:srgbClr val="FF3300"/>
                </a:solidFill>
                <a:latin typeface="PT Serif" panose="020A0603040505020204" pitchFamily="18" charset="77"/>
              </a:rPr>
              <a:t>df</a:t>
            </a:r>
            <a:r>
              <a:rPr lang="en-US" altLang="en-US" b="1" i="1" u="sng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B</a:t>
            </a:r>
            <a:endParaRPr lang="en-US" altLang="en-US" b="1" i="1" u="sng" baseline="-25000" dirty="0">
              <a:solidFill>
                <a:srgbClr val="FF3300"/>
              </a:solidFill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endParaRPr lang="en-US" altLang="en-US" b="1" i="1" u="sng" baseline="-25000" dirty="0">
              <a:solidFill>
                <a:srgbClr val="FF3300"/>
              </a:solidFill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Do not need to consume all available </a:t>
            </a:r>
            <a:r>
              <a:rPr lang="en-US" altLang="en-US" sz="1600" i="1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endParaRPr lang="en-US" altLang="en-US" sz="1600" i="1" dirty="0">
              <a:solidFill>
                <a:srgbClr val="FF33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Use smaller </a:t>
            </a:r>
            <a:r>
              <a:rPr lang="el-GR" altLang="en-US" sz="1600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EW</a:t>
            </a:r>
            <a:r>
              <a:rPr lang="en-US" altLang="en-US" sz="1600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# contrasts &gt; </a:t>
            </a:r>
            <a:r>
              <a:rPr lang="en-US" altLang="en-US" sz="1600" i="1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1600" i="1" baseline="-25000" dirty="0" err="1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altLang="en-US" sz="1600" dirty="0">
              <a:solidFill>
                <a:srgbClr val="FF33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56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041" y="160673"/>
            <a:ext cx="10961043" cy="12109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4000" dirty="0">
                <a:latin typeface="PT Serif" panose="020A0603040505020204" pitchFamily="18" charset="77"/>
              </a:rPr>
              <a:t>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240971"/>
            <a:ext cx="9688285" cy="5504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i="1" dirty="0">
                <a:latin typeface="PT Serif" panose="020A0603040505020204" pitchFamily="18" charset="77"/>
              </a:rPr>
              <a:t>Test each Contrast </a:t>
            </a:r>
            <a:r>
              <a:rPr lang="en-US" altLang="en-US" sz="2200" dirty="0">
                <a:latin typeface="PT Serif" panose="020A0603040505020204" pitchFamily="18" charset="77"/>
              </a:rPr>
              <a:t>(ANOVA: </a:t>
            </a:r>
            <a:r>
              <a:rPr lang="en-US" altLang="en-US" sz="2200" i="1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</a:rPr>
              <a:t>= 26.53, </a:t>
            </a:r>
            <a:r>
              <a:rPr lang="en-US" altLang="en-US" sz="2200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Within</a:t>
            </a:r>
            <a:r>
              <a:rPr lang="en-US" altLang="en-US" sz="2200" dirty="0">
                <a:latin typeface="PT Serif" panose="020A0603040505020204" pitchFamily="18" charset="77"/>
              </a:rPr>
              <a:t> = 22.8)</a:t>
            </a: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i="1" dirty="0">
                <a:latin typeface="PT Serif" panose="020A0603040505020204" pitchFamily="18" charset="77"/>
              </a:rPr>
              <a:t>Note: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B</a:t>
            </a:r>
            <a:r>
              <a:rPr lang="en-US" altLang="en-US" sz="1700" i="1" dirty="0">
                <a:latin typeface="PT Serif" panose="020A0603040505020204" pitchFamily="18" charset="77"/>
              </a:rPr>
              <a:t> =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Contrast1</a:t>
            </a:r>
            <a:r>
              <a:rPr lang="en-US" altLang="en-US" sz="1700" i="1" dirty="0">
                <a:latin typeface="PT Serif" panose="020A0603040505020204" pitchFamily="18" charset="77"/>
              </a:rPr>
              <a:t> +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Contrast2 </a:t>
            </a:r>
            <a:r>
              <a:rPr lang="en-US" altLang="en-US" sz="1700" i="1" dirty="0">
                <a:latin typeface="PT Serif" panose="020A0603040505020204" pitchFamily="18" charset="77"/>
              </a:rPr>
              <a:t>= 26.13 + 0.40 = 26.53</a:t>
            </a:r>
          </a:p>
          <a:p>
            <a:endParaRPr lang="en-US" altLang="en-US" sz="2700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5914" y="5148943"/>
            <a:ext cx="6071999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=.05 &amp; </a:t>
            </a:r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12 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FF3300"/>
                </a:solidFill>
                <a:latin typeface="PT Serif" panose="020A0603040505020204" pitchFamily="18" charset="77"/>
              </a:rPr>
              <a:t>F</a:t>
            </a:r>
            <a:r>
              <a:rPr lang="en-US" sz="2400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crit</a:t>
            </a:r>
            <a:r>
              <a:rPr lang="en-US" sz="2400" dirty="0">
                <a:solidFill>
                  <a:srgbClr val="FF3300"/>
                </a:solidFill>
                <a:latin typeface="PT Serif" panose="020A0603040505020204" pitchFamily="18" charset="77"/>
              </a:rPr>
              <a:t> = 4.75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613D9-5F28-F74A-A8CA-C7C0C714B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73412"/>
              </p:ext>
            </p:extLst>
          </p:nvPr>
        </p:nvGraphicFramePr>
        <p:xfrm>
          <a:off x="9354178" y="1259070"/>
          <a:ext cx="2272058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6029">
                  <a:extLst>
                    <a:ext uri="{9D8B030D-6E8A-4147-A177-3AD203B41FA5}">
                      <a16:colId xmlns:a16="http://schemas.microsoft.com/office/drawing/2014/main" val="2638891766"/>
                    </a:ext>
                  </a:extLst>
                </a:gridCol>
                <a:gridCol w="1136029">
                  <a:extLst>
                    <a:ext uri="{9D8B030D-6E8A-4147-A177-3AD203B41FA5}">
                      <a16:colId xmlns:a16="http://schemas.microsoft.com/office/drawing/2014/main" val="319780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7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3061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58525FA-3A9B-C242-8FE4-2B95E745EF2E}"/>
              </a:ext>
            </a:extLst>
          </p:cNvPr>
          <p:cNvSpPr/>
          <p:nvPr/>
        </p:nvSpPr>
        <p:spPr>
          <a:xfrm>
            <a:off x="1033814" y="1869771"/>
            <a:ext cx="6094099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1: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No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Noise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and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,  </a:t>
            </a: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(-2)(9.2) + (1)(6.6) + (1)(6.2) = -18.4 + 12.8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-5.6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 5*(-5.6)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(-2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156.8 / 6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26.13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 – 1 = 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26.13/1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26.13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15 – 3 = 12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22.8/12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26.13/1.980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13.75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P&lt; .05</a:t>
            </a:r>
          </a:p>
        </p:txBody>
      </p:sp>
    </p:spTree>
    <p:extLst>
      <p:ext uri="{BB962C8B-B14F-4D97-AF65-F5344CB8AC3E}">
        <p14:creationId xmlns:p14="http://schemas.microsoft.com/office/powerpoint/2010/main" val="37733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041" y="160673"/>
            <a:ext cx="10961043" cy="12109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4000" dirty="0">
                <a:latin typeface="PT Serif" panose="020A0603040505020204" pitchFamily="18" charset="77"/>
              </a:rPr>
              <a:t>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240971"/>
            <a:ext cx="9688285" cy="5504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i="1" dirty="0">
                <a:latin typeface="PT Serif" panose="020A0603040505020204" pitchFamily="18" charset="77"/>
              </a:rPr>
              <a:t>Test each Contrast </a:t>
            </a:r>
            <a:r>
              <a:rPr lang="en-US" altLang="en-US" sz="2200" dirty="0">
                <a:latin typeface="PT Serif" panose="020A0603040505020204" pitchFamily="18" charset="77"/>
              </a:rPr>
              <a:t>(ANOVA: </a:t>
            </a:r>
            <a:r>
              <a:rPr lang="en-US" altLang="en-US" sz="2200" i="1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</a:rPr>
              <a:t>= 26.53, </a:t>
            </a:r>
            <a:r>
              <a:rPr lang="en-US" altLang="en-US" sz="2200" dirty="0" err="1">
                <a:latin typeface="PT Serif" panose="020A0603040505020204" pitchFamily="18" charset="77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</a:rPr>
              <a:t>Within</a:t>
            </a:r>
            <a:r>
              <a:rPr lang="en-US" altLang="en-US" sz="2200" dirty="0">
                <a:latin typeface="PT Serif" panose="020A0603040505020204" pitchFamily="18" charset="77"/>
              </a:rPr>
              <a:t> = 22.8)</a:t>
            </a: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6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i="1" dirty="0">
                <a:latin typeface="PT Serif" panose="020A0603040505020204" pitchFamily="18" charset="77"/>
              </a:rPr>
              <a:t>Note: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B</a:t>
            </a:r>
            <a:r>
              <a:rPr lang="en-US" altLang="en-US" sz="1700" i="1" dirty="0">
                <a:latin typeface="PT Serif" panose="020A0603040505020204" pitchFamily="18" charset="77"/>
              </a:rPr>
              <a:t> =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Contrast1</a:t>
            </a:r>
            <a:r>
              <a:rPr lang="en-US" altLang="en-US" sz="1700" i="1" dirty="0">
                <a:latin typeface="PT Serif" panose="020A0603040505020204" pitchFamily="18" charset="77"/>
              </a:rPr>
              <a:t> + SS</a:t>
            </a:r>
            <a:r>
              <a:rPr lang="en-US" altLang="en-US" sz="1700" i="1" baseline="-25000" dirty="0">
                <a:latin typeface="PT Serif" panose="020A0603040505020204" pitchFamily="18" charset="77"/>
              </a:rPr>
              <a:t>Contrast2 </a:t>
            </a:r>
            <a:r>
              <a:rPr lang="en-US" altLang="en-US" sz="1700" i="1" dirty="0">
                <a:latin typeface="PT Serif" panose="020A0603040505020204" pitchFamily="18" charset="77"/>
              </a:rPr>
              <a:t>= 26.13 + 0.40 = 26.53</a:t>
            </a:r>
          </a:p>
          <a:p>
            <a:endParaRPr lang="en-US" altLang="en-US" sz="2700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5914" y="5148943"/>
            <a:ext cx="6071999" cy="4616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=.05 &amp; </a:t>
            </a:r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12 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3300"/>
                </a:solidFill>
                <a:latin typeface="PT Serif" panose="020A0603040505020204" pitchFamily="18" charset="77"/>
              </a:rPr>
              <a:t>F</a:t>
            </a:r>
            <a:r>
              <a:rPr lang="en-US" sz="2400" baseline="-25000" dirty="0" err="1">
                <a:solidFill>
                  <a:srgbClr val="FF3300"/>
                </a:solidFill>
                <a:latin typeface="PT Serif" panose="020A0603040505020204" pitchFamily="18" charset="77"/>
              </a:rPr>
              <a:t>crit</a:t>
            </a:r>
            <a:r>
              <a:rPr lang="en-US" sz="2400" dirty="0">
                <a:solidFill>
                  <a:srgbClr val="FF3300"/>
                </a:solidFill>
                <a:latin typeface="PT Serif" panose="020A0603040505020204" pitchFamily="18" charset="77"/>
              </a:rPr>
              <a:t> = 4.75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613D9-5F28-F74A-A8CA-C7C0C714B4DF}"/>
              </a:ext>
            </a:extLst>
          </p:cNvPr>
          <p:cNvGraphicFramePr>
            <a:graphicFrameLocks noGrp="1"/>
          </p:cNvGraphicFramePr>
          <p:nvPr/>
        </p:nvGraphicFramePr>
        <p:xfrm>
          <a:off x="9354178" y="1259070"/>
          <a:ext cx="2272058" cy="207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6029">
                  <a:extLst>
                    <a:ext uri="{9D8B030D-6E8A-4147-A177-3AD203B41FA5}">
                      <a16:colId xmlns:a16="http://schemas.microsoft.com/office/drawing/2014/main" val="2638891766"/>
                    </a:ext>
                  </a:extLst>
                </a:gridCol>
                <a:gridCol w="1136029">
                  <a:extLst>
                    <a:ext uri="{9D8B030D-6E8A-4147-A177-3AD203B41FA5}">
                      <a16:colId xmlns:a16="http://schemas.microsoft.com/office/drawing/2014/main" val="3197809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5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7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PT Serif" panose="020A0603040505020204" pitchFamily="18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3061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58525FA-3A9B-C242-8FE4-2B95E745EF2E}"/>
              </a:ext>
            </a:extLst>
          </p:cNvPr>
          <p:cNvSpPr/>
          <p:nvPr/>
        </p:nvSpPr>
        <p:spPr>
          <a:xfrm>
            <a:off x="1033814" y="1869771"/>
            <a:ext cx="6094099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1: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No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Noise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and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,  </a:t>
            </a: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(-2)(9.2) + (1)(6.6) + (1)(6.2) = -18.4 + 12.8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-5.6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 5*(-5.6)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(-2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156.8 / 6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26.13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 – 1 = 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Contrast1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26.13/1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26.13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15 – 3 = 12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22.8/12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26.13/1.980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13.75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P&lt; .05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6C5AC-C302-F74A-A374-34B2E4CFB7D8}"/>
              </a:ext>
            </a:extLst>
          </p:cNvPr>
          <p:cNvSpPr/>
          <p:nvPr/>
        </p:nvSpPr>
        <p:spPr>
          <a:xfrm>
            <a:off x="6363396" y="3432473"/>
            <a:ext cx="5334000" cy="2923877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Contrast 2: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Moderate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</a:rPr>
              <a:t>versus </a:t>
            </a:r>
            <a:r>
              <a:rPr lang="en-US" altLang="en-US" sz="2000" i="1" dirty="0" err="1">
                <a:solidFill>
                  <a:schemeClr val="accent2"/>
                </a:solidFill>
                <a:latin typeface="PT Serif" panose="020A0603040505020204" pitchFamily="18" charset="77"/>
              </a:rPr>
              <a:t>M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PT Serif" panose="020A0603040505020204" pitchFamily="18" charset="77"/>
              </a:rPr>
              <a:t>loud</a:t>
            </a:r>
            <a:endParaRPr lang="en-US" altLang="en-US" sz="2000" i="1" baseline="-250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endParaRPr lang="en-US" altLang="en-US" sz="2000" i="1" dirty="0">
              <a:latin typeface="PT Serif" panose="020A0603040505020204" pitchFamily="18" charset="77"/>
            </a:endParaRP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(0)(9.2) + (-1)(6.6) + (1)(6.2)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-0.4</a:t>
            </a:r>
          </a:p>
          <a:p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Contrast2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5*(-0.4)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/ (1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+ [-1]</a:t>
            </a:r>
            <a:r>
              <a:rPr lang="en-US" altLang="en-US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0.8 / 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0.40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2 – 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= 0.40/1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0.40</a:t>
            </a:r>
          </a:p>
          <a:p>
            <a:pPr lvl="1"/>
            <a:r>
              <a:rPr lang="en-US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df</a:t>
            </a:r>
            <a:r>
              <a:rPr lang="en-US" baseline="-25000" dirty="0" err="1">
                <a:latin typeface="PT Serif" panose="020A0603040505020204" pitchFamily="18" charset="77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</a:rPr>
              <a:t> = 15 – 3 = 12 </a:t>
            </a:r>
            <a:r>
              <a:rPr lang="en-US" dirty="0">
                <a:latin typeface="PT Serif" panose="020A0603040505020204" pitchFamily="18" charset="7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b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W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= 22.8/12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1.90</a:t>
            </a:r>
          </a:p>
          <a:p>
            <a:pPr lvl="1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0.40/1.90 =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0.21</a:t>
            </a:r>
          </a:p>
          <a:p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 &gt; .05</a:t>
            </a:r>
          </a:p>
        </p:txBody>
      </p:sp>
    </p:spTree>
    <p:extLst>
      <p:ext uri="{BB962C8B-B14F-4D97-AF65-F5344CB8AC3E}">
        <p14:creationId xmlns:p14="http://schemas.microsoft.com/office/powerpoint/2010/main" val="6249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chemeClr val="bg1">
                    <a:lumMod val="95000"/>
                  </a:schemeClr>
                </a:solidFill>
              </a:rPr>
              <a:t>Cohen Chap 13 - Multiple Comparisons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9F441-B0EC-C640-BCCC-AF51D2FEA6F0}"/>
              </a:ext>
            </a:extLst>
          </p:cNvPr>
          <p:cNvSpPr/>
          <p:nvPr/>
        </p:nvSpPr>
        <p:spPr>
          <a:xfrm>
            <a:off x="1009650" y="1099181"/>
            <a:ext cx="101727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“We have to go to the deductions and the inferences,” said </a:t>
            </a:r>
            <a:r>
              <a:rPr lang="en-US" altLang="en-US" sz="4000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Lestrade</a:t>
            </a:r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, winking at me. </a:t>
            </a:r>
          </a:p>
          <a:p>
            <a:pPr algn="ctr"/>
            <a:r>
              <a:rPr lang="en-US" altLang="en-US" sz="40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 find it hard enough to tackle facts, Holmes, without flying away after theories and fancies.”</a:t>
            </a:r>
          </a:p>
          <a:p>
            <a:pPr algn="ctr"/>
            <a:endParaRPr lang="en-US" altLang="en-US" sz="2800" i="1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Inspector </a:t>
            </a:r>
            <a:r>
              <a:rPr lang="en-US" altLang="en-US" sz="2800" b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Lestrade</a:t>
            </a:r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to Sherlock Holmes</a:t>
            </a:r>
          </a:p>
          <a:p>
            <a:pPr algn="ctr"/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</a:t>
            </a:r>
            <a:r>
              <a:rPr lang="en-US" altLang="en-US" sz="2800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Boscombe</a:t>
            </a:r>
            <a:r>
              <a:rPr lang="en-US" altLang="en-US" sz="28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Valley Mystery</a:t>
            </a:r>
          </a:p>
        </p:txBody>
      </p:sp>
    </p:spTree>
    <p:extLst>
      <p:ext uri="{BB962C8B-B14F-4D97-AF65-F5344CB8AC3E}">
        <p14:creationId xmlns:p14="http://schemas.microsoft.com/office/powerpoint/2010/main" val="6164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046" y="0"/>
            <a:ext cx="11508954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A Priori procedures: </a:t>
            </a:r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3600" dirty="0">
                <a:latin typeface="PT Serif" panose="020A0603040505020204" pitchFamily="18" charset="77"/>
              </a:rPr>
              <a:t>-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46" y="1447800"/>
            <a:ext cx="7351681" cy="324655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Independent (orthogonal) contrasts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Tells us nothing about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5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7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Dependent (non-orthogonal) contrasts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larger than average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and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endParaRPr lang="en-US" altLang="en-US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8690AB-E4AF-FD47-AC95-9176F7B03DE1}"/>
              </a:ext>
            </a:extLst>
          </p:cNvPr>
          <p:cNvGrpSpPr/>
          <p:nvPr/>
        </p:nvGrpSpPr>
        <p:grpSpPr>
          <a:xfrm>
            <a:off x="3140266" y="4142342"/>
            <a:ext cx="6594513" cy="2166914"/>
            <a:chOff x="3140266" y="4142342"/>
            <a:chExt cx="6594513" cy="2166914"/>
          </a:xfrm>
        </p:grpSpPr>
        <p:sp>
          <p:nvSpPr>
            <p:cNvPr id="7" name="Rectangle 6"/>
            <p:cNvSpPr/>
            <p:nvPr/>
          </p:nvSpPr>
          <p:spPr>
            <a:xfrm>
              <a:off x="3140266" y="4739596"/>
              <a:ext cx="6594513" cy="15696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400" dirty="0">
                  <a:latin typeface="PT Serif" panose="020A0603040505020204" pitchFamily="18" charset="77"/>
                </a:rPr>
                <a:t>Can conduct non-orthogonal contrasts, but…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Dependency in data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Inefficiency in analysis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Contain redundant information</a:t>
              </a:r>
            </a:p>
            <a:p>
              <a:pPr algn="ctr"/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Increased </a:t>
              </a:r>
              <a:r>
                <a: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p</a:t>
              </a:r>
              <a:r>
                <a: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rPr>
                <a:t>(Type I error)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8D8D72-7FA1-5340-9A31-52500A9422EA}"/>
                </a:ext>
              </a:extLst>
            </p:cNvPr>
            <p:cNvCxnSpPr/>
            <p:nvPr/>
          </p:nvCxnSpPr>
          <p:spPr>
            <a:xfrm flipH="1" flipV="1">
              <a:off x="7205031" y="4142342"/>
              <a:ext cx="627962" cy="5972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8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35475"/>
            <a:ext cx="11004585" cy="78638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A Priori procedures: </a:t>
            </a:r>
            <a:r>
              <a:rPr lang="en-US" sz="3600" dirty="0">
                <a:solidFill>
                  <a:schemeClr val="accent2"/>
                </a:solidFill>
                <a:latin typeface="PT Serif" panose="020A0603040505020204" pitchFamily="18" charset="77"/>
              </a:rPr>
              <a:t>linear contrasts </a:t>
            </a:r>
            <a:r>
              <a:rPr lang="en-US" sz="3600" dirty="0">
                <a:latin typeface="PT Serif" panose="020A0603040505020204" pitchFamily="18" charset="77"/>
              </a:rPr>
              <a:t>-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550296"/>
            <a:ext cx="11004585" cy="451940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</a:rPr>
              <a:t>Orthogonality indicates </a:t>
            </a:r>
            <a:r>
              <a:rPr lang="en-US" altLang="en-US" sz="2400" i="1" dirty="0" err="1">
                <a:latin typeface="PT Serif" panose="020A0603040505020204" pitchFamily="18" charset="77"/>
              </a:rPr>
              <a:t>SS</a:t>
            </a:r>
            <a:r>
              <a:rPr lang="en-US" altLang="en-US" sz="2400" i="1" baseline="-25000" dirty="0" err="1">
                <a:latin typeface="PT Serif" panose="020A0603040505020204" pitchFamily="18" charset="77"/>
              </a:rPr>
              <a:t>Contrasts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2400" i="1" dirty="0">
                <a:latin typeface="PT Serif" panose="020A0603040505020204" pitchFamily="18" charset="77"/>
              </a:rPr>
              <a:t>are independent partitions of SS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>
                    <a:lumMod val="50000"/>
                  </a:schemeClr>
                </a:solidFill>
                <a:latin typeface="PT Serif" panose="020A0603040505020204" pitchFamily="18" charset="77"/>
              </a:rPr>
              <a:t>Orthogonality obtained when 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of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Two rules are met: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1:				Rule 2: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PT Serif" panose="020A0603040505020204" pitchFamily="18" charset="77"/>
              </a:rPr>
              <a:t>	where </a:t>
            </a:r>
            <a:r>
              <a:rPr lang="en-US" altLang="en-US" sz="2400" i="1" dirty="0" err="1">
                <a:latin typeface="PT Serif" panose="020A0603040505020204" pitchFamily="18" charset="77"/>
              </a:rPr>
              <a:t>c</a:t>
            </a:r>
            <a:r>
              <a:rPr lang="en-US" altLang="en-US" sz="2400" i="1" baseline="-25000" dirty="0" err="1">
                <a:latin typeface="PT Serif" panose="020A0603040505020204" pitchFamily="18" charset="77"/>
              </a:rPr>
              <a:t>Lj</a:t>
            </a:r>
            <a:r>
              <a:rPr lang="en-US" altLang="en-US" sz="2400" dirty="0">
                <a:latin typeface="PT Serif" panose="020A0603040505020204" pitchFamily="18" charset="77"/>
              </a:rPr>
              <a:t> = Contrast weights from additional linear combinations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PT Serif" panose="020A0603040505020204" pitchFamily="18" charset="7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</a:rPr>
              <a:t>From example…Orthogonal!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1: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(1)+(1)+(-2) = 0;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1+(-1)+(0) =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Rule 2: -2*0 + 1*1 + 1*-1 = 1 + -1 + 0 =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11230"/>
              </p:ext>
            </p:extLst>
          </p:nvPr>
        </p:nvGraphicFramePr>
        <p:xfrm>
          <a:off x="2678935" y="3188638"/>
          <a:ext cx="1255063" cy="92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3" imgW="583920" imgH="444240" progId="Equation.DSMT4">
                  <p:embed/>
                </p:oleObj>
              </mc:Choice>
              <mc:Fallback>
                <p:oleObj name="Equation" r:id="rId3" imgW="583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35" y="3188638"/>
                        <a:ext cx="1255063" cy="9206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21202"/>
              </p:ext>
            </p:extLst>
          </p:nvPr>
        </p:nvGraphicFramePr>
        <p:xfrm>
          <a:off x="6636599" y="3188638"/>
          <a:ext cx="1974001" cy="93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5" imgW="939600" imgH="444240" progId="Equation.DSMT4">
                  <p:embed/>
                </p:oleObj>
              </mc:Choice>
              <mc:Fallback>
                <p:oleObj name="Equation" r:id="rId5" imgW="939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599" y="3188638"/>
                        <a:ext cx="1974001" cy="936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5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A Priori procedures: </a:t>
            </a:r>
            <a:r>
              <a:rPr lang="en-US" sz="4000" dirty="0">
                <a:solidFill>
                  <a:schemeClr val="accent5"/>
                </a:solidFill>
                <a:latin typeface="PT Serif" panose="020A0603040505020204" pitchFamily="18" charset="77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15143"/>
            <a:ext cx="9970443" cy="48942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1 pairwise comparison of interest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Several pairwise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Multiple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most widely used (varies by field), and can be used for multiple statistical testing situations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1 complex comparison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Linear contrast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PT Serif" panose="020A0603040505020204" pitchFamily="18" charset="77"/>
              </a:rPr>
              <a:t>Several complex comparisons</a:t>
            </a:r>
          </a:p>
          <a:p>
            <a:pPr lvl="1">
              <a:lnSpc>
                <a:spcPct val="80000"/>
              </a:lnSpc>
            </a:pP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Orthogonal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linear contrasts – no adjustment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Non-orthogonal contrasts –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Bonferroni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correction or more conservative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5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>
                <a:solidFill>
                  <a:schemeClr val="accent1"/>
                </a:solidFill>
                <a:latin typeface="PT Serif" panose="020A0603040505020204" pitchFamily="18" charset="77"/>
              </a:rPr>
              <a:t>Fisher’s LSD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523803"/>
            <a:ext cx="5976280" cy="2896496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Conduct as described previously: 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‘multiple </a:t>
            </a:r>
            <a:r>
              <a:rPr lang="en-US" altLang="en-US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-tests’ </a:t>
            </a: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‘Fisher’s LSD test’: Only after significant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</a:rPr>
              <a:t>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</a:rPr>
              <a:t>stat</a:t>
            </a:r>
            <a:endParaRPr lang="en-US" altLang="en-US" sz="2000" i="1" baseline="-25000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lvl="1"/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‘Multiple </a:t>
            </a:r>
            <a:r>
              <a:rPr lang="en-US" altLang="en-US" sz="2000" i="1" dirty="0">
                <a:solidFill>
                  <a:schemeClr val="accent5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solidFill>
                  <a:schemeClr val="accent5"/>
                </a:solidFill>
                <a:latin typeface="PT Serif" panose="020A0603040505020204" pitchFamily="18" charset="77"/>
              </a:rPr>
              <a:t>-test’: Planned </a:t>
            </a:r>
            <a:r>
              <a:rPr lang="en-US" altLang="en-US" sz="2000" i="1" dirty="0">
                <a:solidFill>
                  <a:schemeClr val="accent5"/>
                </a:solidFill>
                <a:latin typeface="PT Serif" panose="020A0603040505020204" pitchFamily="18" charset="77"/>
              </a:rPr>
              <a:t>a priori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One advantage is that equal </a:t>
            </a:r>
            <a:r>
              <a:rPr lang="en-US" altLang="en-US" i="1" dirty="0">
                <a:latin typeface="PT Serif" panose="020A0603040505020204" pitchFamily="18" charset="77"/>
              </a:rPr>
              <a:t>n</a:t>
            </a:r>
            <a:r>
              <a:rPr lang="en-US" altLang="en-US" dirty="0">
                <a:latin typeface="PT Serif" panose="020A0603040505020204" pitchFamily="18" charset="77"/>
              </a:rPr>
              <a:t>s are not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20328" y="2529258"/>
            <a:ext cx="4653285" cy="31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u="sng" dirty="0">
                <a:latin typeface="PT Serif" panose="020A0603040505020204" pitchFamily="18" charset="77"/>
              </a:rPr>
              <a:t>Logic</a:t>
            </a:r>
          </a:p>
          <a:p>
            <a:pPr marL="128016" lvl="1" indent="0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 and all means equal one another, significant overall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ensures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 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is fixed 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12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b="1" u="sng" dirty="0">
                <a:latin typeface="PT Serif" panose="020A0603040505020204" pitchFamily="18" charset="77"/>
              </a:rPr>
              <a:t>Powerful: No adjustment to </a:t>
            </a:r>
            <a:r>
              <a:rPr lang="el-GR" altLang="en-US" b="1" i="1" u="sng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b="1" i="1" u="sng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PC</a:t>
            </a:r>
            <a:endParaRPr lang="el-GR" altLang="en-US" b="1" i="1" u="sng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Most liberal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 hoc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</a:t>
            </a:r>
          </a:p>
          <a:p>
            <a:pPr marL="310896" lvl="2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Highest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</a:t>
            </a:r>
          </a:p>
          <a:p>
            <a:pPr marL="310896" lvl="2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recommended in most cases</a:t>
            </a:r>
          </a:p>
          <a:p>
            <a:pPr marL="457200" lvl="3" indent="0" algn="ctr">
              <a:buNone/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Only use when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ED7E6-A2C8-174A-AAC0-E434F97F1AD8}"/>
              </a:ext>
            </a:extLst>
          </p:cNvPr>
          <p:cNvSpPr/>
          <p:nvPr/>
        </p:nvSpPr>
        <p:spPr>
          <a:xfrm>
            <a:off x="1024127" y="1314950"/>
            <a:ext cx="6936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Aka: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 Fisher’s Protected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-test = Multiple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</a:rPr>
              <a:t>t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37144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7959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1436914"/>
            <a:ext cx="5981075" cy="4589417"/>
          </a:xfrm>
        </p:spPr>
        <p:txBody>
          <a:bodyPr>
            <a:noAutofit/>
          </a:bodyPr>
          <a:lstStyle/>
          <a:p>
            <a:r>
              <a:rPr lang="en-US" altLang="en-US" sz="2000" i="1" dirty="0">
                <a:latin typeface="PT Serif" panose="020A0603040505020204" pitchFamily="18" charset="77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</a:rPr>
              <a:t>-distribution derived under assumption of comparing only </a:t>
            </a:r>
            <a:r>
              <a:rPr lang="en-US" altLang="en-US" sz="2000" u="sng" dirty="0">
                <a:latin typeface="PT Serif" panose="020A0603040505020204" pitchFamily="18" charset="77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</a:rPr>
              <a:t> sample means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 &gt;2 means, sampling distribution of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NOT appropriate as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 &gt;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α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latin typeface="PT Serif" panose="020A0603040505020204" pitchFamily="18" charset="77"/>
              </a:rPr>
              <a:t>Need sampling distributions based on comparing multiple means</a:t>
            </a:r>
          </a:p>
          <a:p>
            <a:r>
              <a:rPr lang="en-US" altLang="en-US" sz="2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Studentized</a:t>
            </a:r>
            <a:r>
              <a:rPr lang="en-US" altLang="en-US" sz="2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range </a:t>
            </a:r>
            <a:r>
              <a:rPr lang="en-US" altLang="en-US" sz="20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q-</a:t>
            </a:r>
            <a:r>
              <a:rPr lang="en-US" altLang="en-US" sz="2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distribution</a:t>
            </a:r>
          </a:p>
          <a:p>
            <a:pPr lvl="1"/>
            <a:r>
              <a:rPr lang="en-US" altLang="en-US" sz="1800" i="1" dirty="0">
                <a:latin typeface="PT Serif" panose="020A0603040505020204" pitchFamily="18" charset="77"/>
              </a:rPr>
              <a:t>k</a:t>
            </a:r>
            <a:r>
              <a:rPr lang="en-US" altLang="en-US" sz="1800" dirty="0">
                <a:latin typeface="PT Serif" panose="020A0603040505020204" pitchFamily="18" charset="77"/>
              </a:rPr>
              <a:t> random samples (equal </a:t>
            </a:r>
            <a:r>
              <a:rPr lang="en-US" altLang="en-US" sz="1800" i="1" dirty="0">
                <a:latin typeface="PT Serif" panose="020A0603040505020204" pitchFamily="18" charset="77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</a:rPr>
              <a:t>) from population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Difference between high and low means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Differences divided by</a:t>
            </a:r>
          </a:p>
          <a:p>
            <a:pPr lvl="1"/>
            <a:endParaRPr lang="en-US" altLang="en-US" sz="1800" dirty="0">
              <a:latin typeface="PT Serif" panose="020A0603040505020204" pitchFamily="18" charset="77"/>
            </a:endParaRP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Obtain probability of multiple mean differences</a:t>
            </a:r>
          </a:p>
          <a:p>
            <a:pPr lvl="1"/>
            <a:r>
              <a:rPr lang="en-US" altLang="en-US" sz="1800" dirty="0">
                <a:latin typeface="PT Serif" panose="020A0603040505020204" pitchFamily="18" charset="77"/>
              </a:rPr>
              <a:t>Critical value varies to control </a:t>
            </a:r>
            <a:r>
              <a:rPr lang="el-GR" altLang="en-US" sz="18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</a:t>
            </a:r>
            <a:endParaRPr lang="el-GR" altLang="en-US" sz="1800" i="1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19746"/>
              </p:ext>
            </p:extLst>
          </p:nvPr>
        </p:nvGraphicFramePr>
        <p:xfrm>
          <a:off x="3960432" y="4740722"/>
          <a:ext cx="5603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3" imgW="495000" imgH="495000" progId="Equation.DSMT4">
                  <p:embed/>
                </p:oleObj>
              </mc:Choice>
              <mc:Fallback>
                <p:oleObj name="Equation" r:id="rId3" imgW="495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432" y="4740722"/>
                        <a:ext cx="5603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71655" y="2006747"/>
            <a:ext cx="5083629" cy="36604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Rank order group means (low to high)</a:t>
            </a:r>
          </a:p>
          <a:p>
            <a:pPr lvl="1"/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distance between groups being compared</a:t>
            </a:r>
          </a:p>
          <a:p>
            <a:pPr lvl="2"/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means: Comparing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4; comparing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M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2</a:t>
            </a:r>
          </a:p>
          <a:p>
            <a:pPr lvl="1"/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part of calculations, used to find critical value</a:t>
            </a:r>
            <a:endParaRPr lang="en-US" altLang="en-US" sz="1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b="1" i="1" dirty="0" err="1">
                <a:solidFill>
                  <a:schemeClr val="accent6"/>
                </a:solidFill>
                <a:latin typeface="PT Serif" panose="020A0603040505020204" pitchFamily="18" charset="77"/>
              </a:rPr>
              <a:t>q</a:t>
            </a:r>
            <a:r>
              <a:rPr lang="en-US" altLang="en-US" sz="20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crit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: Use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</a:rPr>
              <a:t>r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, </a:t>
            </a:r>
            <a:r>
              <a:rPr lang="en-US" altLang="en-US" sz="2000" b="1" i="1" dirty="0" err="1">
                <a:solidFill>
                  <a:schemeClr val="accent6"/>
                </a:solidFill>
                <a:latin typeface="PT Serif" panose="020A0603040505020204" pitchFamily="18" charset="77"/>
              </a:rPr>
              <a:t>df</a:t>
            </a:r>
            <a:r>
              <a:rPr lang="en-US" altLang="en-US" sz="20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W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from ANOVA, and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</a:rPr>
              <a:t>α</a:t>
            </a:r>
          </a:p>
          <a:p>
            <a:pPr lvl="1"/>
            <a:r>
              <a:rPr lang="en-US" altLang="en-US" b="1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always positive</a:t>
            </a:r>
          </a:p>
          <a:p>
            <a:pPr lvl="4"/>
            <a:endParaRPr lang="en-US" altLang="en-US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000" b="1" dirty="0">
                <a:solidFill>
                  <a:schemeClr val="accent6"/>
                </a:solidFill>
                <a:latin typeface="PT Serif" panose="020A0603040505020204" pitchFamily="18" charset="77"/>
              </a:rPr>
              <a:t>Most tests of form: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55038"/>
              </p:ext>
            </p:extLst>
          </p:nvPr>
        </p:nvGraphicFramePr>
        <p:xfrm>
          <a:off x="9753311" y="4740722"/>
          <a:ext cx="1382286" cy="122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5" imgW="787320" imgH="698400" progId="Equation.DSMT4">
                  <p:embed/>
                </p:oleObj>
              </mc:Choice>
              <mc:Fallback>
                <p:oleObj name="Equation" r:id="rId5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311" y="4740722"/>
                        <a:ext cx="1382286" cy="122632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004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q-distribu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2" y="1478756"/>
            <a:ext cx="8229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598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01486" y="135889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3629" y="1621971"/>
            <a:ext cx="1862328" cy="718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91154" y="260020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 dirty="0" err="1">
                <a:latin typeface="Times New Roman" panose="02020603050405020304" pitchFamily="18" charset="0"/>
              </a:rPr>
              <a:t>df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w</a:t>
            </a:r>
            <a:endParaRPr lang="en-US" altLang="en-US" sz="1800" b="1" i="1" dirty="0">
              <a:latin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48354" y="282880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>
                <a:latin typeface="Times New Roman" panose="02020603050405020304" pitchFamily="18" charset="0"/>
              </a:rPr>
              <a:t>q</a:t>
            </a:r>
            <a:r>
              <a:rPr lang="en-US" altLang="en-US" sz="1800" b="1" i="1" baseline="-25000">
                <a:latin typeface="Times New Roman" panose="02020603050405020304" pitchFamily="18" charset="0"/>
              </a:rPr>
              <a:t>crit</a:t>
            </a: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9600" y="3505200"/>
            <a:ext cx="419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28016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 err="1">
                <a:solidFill>
                  <a:schemeClr val="accent6"/>
                </a:solidFill>
                <a:latin typeface="PT Serif" panose="020A0603040505020204" pitchFamily="18" charset="77"/>
              </a:rPr>
              <a:t>studentized</a:t>
            </a:r>
            <a:r>
              <a:rPr lang="en-US" sz="4000" dirty="0">
                <a:solidFill>
                  <a:schemeClr val="accent6"/>
                </a:solidFill>
                <a:latin typeface="PT Serif" panose="020A0603040505020204" pitchFamily="18" charset="77"/>
              </a:rPr>
              <a:t> range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2743"/>
            <a:ext cx="9720072" cy="50466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endParaRPr lang="en-US" altLang="en-US" sz="20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</a:pPr>
            <a:r>
              <a:rPr lang="en-US" altLang="en-US" sz="2000" b="1" dirty="0">
                <a:latin typeface="PT Serif" panose="020A0603040505020204" pitchFamily="18" charset="77"/>
              </a:rPr>
              <a:t>Note square root of 2 missing from denominator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Each critical value 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in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-distribution has already been multiplied by square root of 2</a:t>
            </a: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>
              <a:lnSpc>
                <a:spcPct val="8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b="1" u="sng" dirty="0">
                <a:latin typeface="PT Serif" panose="020A0603040505020204" pitchFamily="18" charset="77"/>
              </a:rPr>
              <a:t>Assumes all samples are of same </a:t>
            </a:r>
            <a:r>
              <a:rPr lang="en-US" altLang="en-US" sz="2000" b="1" i="1" u="sng" dirty="0">
                <a:latin typeface="PT Serif" panose="020A0603040505020204" pitchFamily="18" charset="77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can lead to inaccuracies depending on group size differences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unequal, alternatives are: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harmonic mean (below)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differ slightly)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variance: Tukey-Kramer, Gabriel, Hochberg's GT2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 variance: Games-Howell</a:t>
            </a:r>
            <a:endParaRPr lang="el-GR" altLang="en-US" sz="1600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84772" y="3144348"/>
            <a:ext cx="3243942" cy="3600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1" i="1" dirty="0">
                <a:solidFill>
                  <a:srgbClr val="7030A0"/>
                </a:solidFill>
                <a:latin typeface="PT Serif" panose="020A0603040505020204" pitchFamily="18" charset="77"/>
              </a:rPr>
              <a:t>Post hoc 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</a:rPr>
              <a:t>tests that rely on </a:t>
            </a:r>
            <a:r>
              <a:rPr lang="en-US" altLang="en-US" b="1" dirty="0" err="1">
                <a:solidFill>
                  <a:srgbClr val="7030A0"/>
                </a:solidFill>
                <a:latin typeface="PT Serif" panose="020A0603040505020204" pitchFamily="18" charset="77"/>
              </a:rPr>
              <a:t>studentized</a:t>
            </a:r>
            <a:r>
              <a:rPr lang="en-US" altLang="en-US" b="1" dirty="0">
                <a:solidFill>
                  <a:srgbClr val="7030A0"/>
                </a:solidFill>
                <a:latin typeface="PT Serif" panose="020A0603040505020204" pitchFamily="18" charset="77"/>
              </a:rPr>
              <a:t> range </a:t>
            </a:r>
            <a:r>
              <a:rPr lang="en-US" altLang="en-US" b="1" u="sng" dirty="0">
                <a:solidFill>
                  <a:srgbClr val="7030A0"/>
                </a:solidFill>
                <a:latin typeface="PT Serif" panose="020A0603040505020204" pitchFamily="18" charset="77"/>
              </a:rPr>
              <a:t>distribution: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Tukey HSD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Tukey’s b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S-N-K 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Games-Howell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REGWQ</a:t>
            </a:r>
          </a:p>
          <a:p>
            <a:pPr marL="128016" lvl="1" indent="0" algn="ctr">
              <a:buNone/>
            </a:pPr>
            <a:r>
              <a:rPr lang="en-US" altLang="en-US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Duncan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907782"/>
              </p:ext>
            </p:extLst>
          </p:nvPr>
        </p:nvGraphicFramePr>
        <p:xfrm>
          <a:off x="1926772" y="2298563"/>
          <a:ext cx="16764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72" y="2298563"/>
                        <a:ext cx="16764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473" y="2442229"/>
            <a:ext cx="3258060" cy="12001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6868" y="2775016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T Serif" panose="020A0603040505020204" pitchFamily="18" charset="77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0239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5" y="269530"/>
            <a:ext cx="10090975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Post Hoc Procedures: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Tukey’s HSD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5" y="1769146"/>
            <a:ext cx="10982818" cy="45402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Based on premise that Type I error can be controlled for </a:t>
            </a:r>
            <a:r>
              <a:rPr lang="en-US" altLang="en-US" sz="1600" b="1" dirty="0">
                <a:latin typeface="PT Serif" panose="020A0603040505020204" pitchFamily="18" charset="77"/>
              </a:rPr>
              <a:t>comparison involving largest and smallest means</a:t>
            </a:r>
            <a:r>
              <a:rPr lang="en-US" altLang="en-US" sz="1600" dirty="0">
                <a:latin typeface="PT Serif" panose="020A0603040505020204" pitchFamily="18" charset="77"/>
              </a:rPr>
              <a:t>, thus controlling error for all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>
                <a:latin typeface="PT Serif" panose="020A0603040505020204" pitchFamily="18" charset="77"/>
              </a:rPr>
              <a:t>Significant ANOVA </a:t>
            </a:r>
            <a:r>
              <a:rPr lang="en-US" altLang="en-US" sz="1600" i="1" u="sng" dirty="0">
                <a:latin typeface="PT Serif" panose="020A0603040505020204" pitchFamily="18" charset="77"/>
              </a:rPr>
              <a:t>NOT</a:t>
            </a:r>
            <a:r>
              <a:rPr lang="en-US" altLang="en-US" sz="1600" i="1" dirty="0">
                <a:latin typeface="PT Serif" panose="020A0603040505020204" pitchFamily="18" charset="77"/>
              </a:rPr>
              <a:t> required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based on </a:t>
            </a:r>
            <a:r>
              <a:rPr lang="en-US" altLang="en-US" sz="1600" i="1" dirty="0" err="1">
                <a:latin typeface="PT Serif" panose="020A0603040505020204" pitchFamily="18" charset="77"/>
              </a:rPr>
              <a:t>df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W</a:t>
            </a:r>
            <a:r>
              <a:rPr lang="en-US" altLang="en-US" sz="1600" dirty="0">
                <a:latin typeface="PT Serif" panose="020A0603040505020204" pitchFamily="18" charset="77"/>
              </a:rPr>
              <a:t>,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latin typeface="PT Serif" panose="020A0603040505020204" pitchFamily="18" charset="77"/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  <a:latin typeface="PT Serif" panose="020A0603040505020204" pitchFamily="18" charset="77"/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PT Serif" panose="020A0603040505020204" pitchFamily="18" charset="77"/>
              </a:rPr>
              <a:t>r </a:t>
            </a: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compared to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obt</a:t>
            </a:r>
            <a:endParaRPr lang="en-US" altLang="en-US" sz="1600" i="1" baseline="-25000" dirty="0"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One of most conservative </a:t>
            </a:r>
            <a:r>
              <a:rPr lang="en-US" altLang="en-US" sz="1600" i="1" dirty="0">
                <a:latin typeface="PT Serif" panose="020A0603040505020204" pitchFamily="18" charset="77"/>
              </a:rPr>
              <a:t>post hoc</a:t>
            </a:r>
            <a:r>
              <a:rPr lang="en-US" altLang="en-US" sz="1600" dirty="0">
                <a:latin typeface="PT Serif" panose="020A0603040505020204" pitchFamily="18" charset="77"/>
              </a:rPr>
              <a:t> comparisons, good control of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</a:t>
            </a:r>
            <a:endParaRPr lang="en-US" altLang="en-US" sz="1600" dirty="0">
              <a:latin typeface="PT Serif" panose="020A0603040505020204" pitchFamily="18" charset="7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Compared to LSD…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Preferred with &gt; 3 groups</a:t>
            </a:r>
            <a:endParaRPr lang="en-US" sz="11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771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5" y="269530"/>
            <a:ext cx="10090975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Post Hoc Procedures: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Tukey’s HSD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5" y="1769146"/>
            <a:ext cx="10982818" cy="45402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Based on premise that Type I error can be controlled for </a:t>
            </a:r>
            <a:r>
              <a:rPr lang="en-US" altLang="en-US" sz="1600" b="1" dirty="0">
                <a:latin typeface="PT Serif" panose="020A0603040505020204" pitchFamily="18" charset="77"/>
              </a:rPr>
              <a:t>comparison involving largest and smallest means</a:t>
            </a:r>
            <a:r>
              <a:rPr lang="en-US" altLang="en-US" sz="1600" dirty="0">
                <a:latin typeface="PT Serif" panose="020A0603040505020204" pitchFamily="18" charset="77"/>
              </a:rPr>
              <a:t>, thus controlling error for all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>
                <a:latin typeface="PT Serif" panose="020A0603040505020204" pitchFamily="18" charset="77"/>
              </a:rPr>
              <a:t>Significant ANOVA </a:t>
            </a:r>
            <a:r>
              <a:rPr lang="en-US" altLang="en-US" sz="1600" i="1" u="sng" dirty="0">
                <a:latin typeface="PT Serif" panose="020A0603040505020204" pitchFamily="18" charset="77"/>
              </a:rPr>
              <a:t>NOT</a:t>
            </a:r>
            <a:r>
              <a:rPr lang="en-US" altLang="en-US" sz="1600" i="1" dirty="0">
                <a:latin typeface="PT Serif" panose="020A0603040505020204" pitchFamily="18" charset="77"/>
              </a:rPr>
              <a:t> required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based on </a:t>
            </a:r>
            <a:r>
              <a:rPr lang="en-US" altLang="en-US" sz="1600" i="1" dirty="0" err="1">
                <a:latin typeface="PT Serif" panose="020A0603040505020204" pitchFamily="18" charset="77"/>
              </a:rPr>
              <a:t>df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W</a:t>
            </a:r>
            <a:r>
              <a:rPr lang="en-US" altLang="en-US" sz="1600" dirty="0">
                <a:latin typeface="PT Serif" panose="020A0603040505020204" pitchFamily="18" charset="77"/>
              </a:rPr>
              <a:t>,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 </a:t>
            </a:r>
            <a:r>
              <a:rPr lang="en-US" altLang="en-US" sz="1600" dirty="0">
                <a:latin typeface="PT Serif" panose="020A0603040505020204" pitchFamily="18" charset="77"/>
                <a:cs typeface="Arial" panose="020B0604020202020204" pitchFamily="34" charset="0"/>
              </a:rPr>
              <a:t>(table .05), and </a:t>
            </a:r>
            <a:r>
              <a:rPr lang="en-US" altLang="en-US" sz="1600" dirty="0">
                <a:solidFill>
                  <a:srgbClr val="00B050"/>
                </a:solidFill>
                <a:latin typeface="PT Serif" panose="020A0603040505020204" pitchFamily="18" charset="77"/>
              </a:rPr>
              <a:t>largest </a:t>
            </a:r>
            <a:r>
              <a:rPr lang="en-US" altLang="en-US" sz="1600" i="1" dirty="0">
                <a:solidFill>
                  <a:srgbClr val="00B050"/>
                </a:solidFill>
                <a:latin typeface="PT Serif" panose="020A0603040505020204" pitchFamily="18" charset="77"/>
              </a:rPr>
              <a:t>r </a:t>
            </a: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we had 5 means, all comparisons would be evaluated using </a:t>
            </a:r>
            <a:r>
              <a:rPr lang="en-US" altLang="en-US" sz="1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q</a:t>
            </a:r>
            <a:r>
              <a:rPr lang="en-US" altLang="en-US" sz="14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based on 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5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crit</a:t>
            </a:r>
            <a:r>
              <a:rPr lang="en-US" altLang="en-US" sz="1600" i="1" baseline="-25000" dirty="0">
                <a:latin typeface="PT Serif" panose="020A0603040505020204" pitchFamily="18" charset="77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</a:rPr>
              <a:t>compared to</a:t>
            </a:r>
            <a:r>
              <a:rPr lang="en-US" altLang="en-US" sz="1600" i="1" dirty="0">
                <a:latin typeface="PT Serif" panose="020A0603040505020204" pitchFamily="18" charset="77"/>
              </a:rPr>
              <a:t> </a:t>
            </a:r>
            <a:r>
              <a:rPr lang="en-US" altLang="en-US" sz="1600" i="1" dirty="0" err="1">
                <a:latin typeface="PT Serif" panose="020A0603040505020204" pitchFamily="18" charset="77"/>
              </a:rPr>
              <a:t>q</a:t>
            </a:r>
            <a:r>
              <a:rPr lang="en-US" altLang="en-US" sz="1600" i="1" baseline="-25000" dirty="0" err="1">
                <a:latin typeface="PT Serif" panose="020A0603040505020204" pitchFamily="18" charset="77"/>
              </a:rPr>
              <a:t>obt</a:t>
            </a:r>
            <a:endParaRPr lang="en-US" altLang="en-US" sz="1600" i="1" baseline="-25000" dirty="0">
              <a:latin typeface="PT Serif" panose="020A0603040505020204" pitchFamily="18" charset="77"/>
            </a:endParaRP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from ANOVA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One of most conservative </a:t>
            </a:r>
            <a:r>
              <a:rPr lang="en-US" altLang="en-US" sz="1600" i="1" dirty="0">
                <a:latin typeface="PT Serif" panose="020A0603040505020204" pitchFamily="18" charset="77"/>
              </a:rPr>
              <a:t>post hoc</a:t>
            </a:r>
            <a:r>
              <a:rPr lang="en-US" altLang="en-US" sz="1600" dirty="0">
                <a:latin typeface="PT Serif" panose="020A0603040505020204" pitchFamily="18" charset="77"/>
              </a:rPr>
              <a:t> comparisons, good control of </a:t>
            </a:r>
            <a:r>
              <a:rPr lang="el-GR" altLang="en-US" sz="16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EW </a:t>
            </a:r>
            <a:endParaRPr lang="en-US" altLang="en-US" sz="1600" dirty="0">
              <a:latin typeface="PT Serif" panose="020A0603040505020204" pitchFamily="18" charset="7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Compared to LSD…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less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powerful w/ 3 groups (Type II error)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HSD </a:t>
            </a:r>
            <a:r>
              <a:rPr lang="en-US" altLang="en-US" sz="1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</a:t>
            </a: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conservative; less</a:t>
            </a:r>
          </a:p>
          <a:p>
            <a:pPr lvl="1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en-US" sz="1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	Type I error w/ &gt; 3 groups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>
                <a:latin typeface="PT Serif" panose="020A0603040505020204" pitchFamily="18" charset="77"/>
              </a:rPr>
              <a:t>Preferred with &gt; 3 groups</a:t>
            </a:r>
            <a:endParaRPr lang="en-US" sz="11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11" y="3737610"/>
            <a:ext cx="2263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60688" y="2489511"/>
            <a:ext cx="6265447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Fisher’s LSD is most liberal </a:t>
            </a:r>
          </a:p>
          <a:p>
            <a:pPr lvl="4" algn="ctr"/>
            <a:endParaRPr lang="en-US" altLang="en-US" sz="28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Tukey’s HSD is nearly most conservative </a:t>
            </a:r>
          </a:p>
          <a:p>
            <a:pPr lvl="4" algn="ctr"/>
            <a:endParaRPr lang="en-US" altLang="en-US" sz="28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dirty="0">
                <a:solidFill>
                  <a:schemeClr val="accent1"/>
                </a:solidFill>
                <a:latin typeface="PT Serif" panose="020A0603040505020204" pitchFamily="18" charset="77"/>
              </a:rPr>
              <a:t>Others are in-between</a:t>
            </a:r>
          </a:p>
        </p:txBody>
      </p:sp>
    </p:spTree>
    <p:extLst>
      <p:ext uri="{BB962C8B-B14F-4D97-AF65-F5344CB8AC3E}">
        <p14:creationId xmlns:p14="http://schemas.microsoft.com/office/powerpoint/2010/main" val="356611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7759"/>
            <a:ext cx="10416758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hoc: </a:t>
            </a:r>
            <a:r>
              <a:rPr lang="en-US" sz="4000" dirty="0">
                <a:solidFill>
                  <a:schemeClr val="tx2"/>
                </a:solidFill>
                <a:latin typeface="PT Serif" panose="020A0603040505020204" pitchFamily="18" charset="77"/>
              </a:rPr>
              <a:t>Confidence  intervals: HSD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645285"/>
              </p:ext>
            </p:extLst>
          </p:nvPr>
        </p:nvGraphicFramePr>
        <p:xfrm>
          <a:off x="9813159" y="252339"/>
          <a:ext cx="1785985" cy="158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3" imgW="787320" imgH="698400" progId="Equation.DSMT4">
                  <p:embed/>
                </p:oleObj>
              </mc:Choice>
              <mc:Fallback>
                <p:oleObj name="Equation" r:id="rId3" imgW="787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3159" y="252339"/>
                        <a:ext cx="1785985" cy="158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0989" y="1925066"/>
            <a:ext cx="10830021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PT Serif" panose="020A0603040505020204" pitchFamily="18" charset="77"/>
              </a:rPr>
              <a:t>Simultaneous</a:t>
            </a:r>
            <a:r>
              <a:rPr lang="en-US" sz="2000" dirty="0">
                <a:latin typeface="PT Serif" panose="020A0603040505020204" pitchFamily="18" charset="77"/>
              </a:rPr>
              <a:t> Confidence Intervals for all possible pairs of populations means…at the same time!</a:t>
            </a: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endParaRPr lang="en-US" sz="2000" dirty="0">
              <a:latin typeface="PT Serif" panose="020A0603040505020204" pitchFamily="18" charset="77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</a:rPr>
              <a:t>Interval DOES INCLUDS zero  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 fail to reject H0: means are the same…no difference</a:t>
            </a:r>
          </a:p>
          <a:p>
            <a:endParaRPr lang="en-US" sz="1050" b="1" dirty="0">
              <a:solidFill>
                <a:srgbClr val="00B050"/>
              </a:solidFill>
              <a:latin typeface="PT Serif" panose="020A0603040505020204" pitchFamily="18" charset="77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Interval does NOT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</a:rPr>
              <a:t> INCLUDS zero  </a:t>
            </a:r>
            <a:r>
              <a:rPr lang="en-US" sz="2000" b="1" dirty="0">
                <a:solidFill>
                  <a:srgbClr val="00B05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 REJECT H0   evidence there IS a DIFFERENCE</a:t>
            </a:r>
            <a:endParaRPr lang="en-US" sz="2000" b="1" dirty="0">
              <a:solidFill>
                <a:srgbClr val="00B050"/>
              </a:solidFill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32108" y="2811004"/>
                <a:ext cx="7127782" cy="10911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𝑯𝑺𝑫</m:t>
                      </m:r>
                    </m:oMath>
                  </m:oMathPara>
                </a14:m>
                <a:endParaRPr lang="en-US" sz="2400" b="1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08" y="2811004"/>
                <a:ext cx="7127782" cy="109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0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824" y="23748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Omnibus: Significant F-ratio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24" y="1416676"/>
            <a:ext cx="10747162" cy="5054028"/>
          </a:xfrm>
        </p:spPr>
        <p:txBody>
          <a:bodyPr>
            <a:normAutofit lnSpcReduction="10000"/>
          </a:bodyPr>
          <a:lstStyle/>
          <a:p>
            <a:r>
              <a:rPr lang="en-US" altLang="en-US" sz="1900" b="1" dirty="0">
                <a:latin typeface="PT Serif" panose="020A0603040505020204" pitchFamily="18" charset="77"/>
              </a:rPr>
              <a:t>Factor (IV) had effect on DV</a:t>
            </a:r>
          </a:p>
          <a:p>
            <a:pPr lvl="1"/>
            <a:r>
              <a:rPr lang="en-US" altLang="en-US" sz="17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 are not from same population</a:t>
            </a:r>
          </a:p>
          <a:p>
            <a:pPr lvl="4"/>
            <a:endParaRPr lang="en-US" altLang="en-US" sz="13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900" b="1" dirty="0">
                <a:latin typeface="PT Serif" panose="020A0603040505020204" pitchFamily="18" charset="77"/>
              </a:rPr>
              <a:t>Which levels of factor differ? </a:t>
            </a:r>
            <a:endParaRPr lang="en-US" altLang="en-US" sz="13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900" b="1" dirty="0">
                <a:latin typeface="PT Serif" panose="020A0603040505020204" pitchFamily="18" charset="77"/>
              </a:rPr>
              <a:t>Must compare and contrast means from different levels</a:t>
            </a:r>
          </a:p>
          <a:p>
            <a:r>
              <a:rPr lang="en-US" altLang="en-US" b="1" dirty="0">
                <a:latin typeface="PT Serif" panose="020A0603040505020204" pitchFamily="18" charset="77"/>
                <a:cs typeface="Arial" panose="020B0604020202020204" pitchFamily="34" charset="0"/>
              </a:rPr>
              <a:t>Indicates ≥ </a:t>
            </a:r>
            <a:r>
              <a:rPr lang="en-US" altLang="en-US" b="1" dirty="0">
                <a:latin typeface="PT Serif" panose="020A0603040505020204" pitchFamily="18" charset="77"/>
              </a:rPr>
              <a:t>1 significant difference among all </a:t>
            </a:r>
            <a:r>
              <a:rPr lang="en-US" altLang="en-US" b="1" u="sng" dirty="0">
                <a:latin typeface="PT Serif" panose="020A0603040505020204" pitchFamily="18" charset="77"/>
              </a:rPr>
              <a:t>POSSIBLE</a:t>
            </a:r>
            <a:r>
              <a:rPr lang="en-US" altLang="en-US" b="1" dirty="0">
                <a:latin typeface="PT Serif" panose="020A0603040505020204" pitchFamily="18" charset="77"/>
              </a:rPr>
              <a:t> comparisons</a:t>
            </a:r>
          </a:p>
          <a:p>
            <a:pPr lvl="4"/>
            <a:endParaRPr lang="en-US" altLang="en-US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Simple </a:t>
            </a:r>
            <a:r>
              <a:rPr lang="en-US" altLang="en-US" sz="2800" b="1" i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vs</a:t>
            </a:r>
            <a:r>
              <a:rPr lang="en-US" altLang="en-US" sz="28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. complex comparisons</a:t>
            </a:r>
          </a:p>
          <a:p>
            <a:pPr lvl="1"/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Simple comparisons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2 means, pairwise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Possible for no ‘pair’ of group means to significantly differ</a:t>
            </a:r>
          </a:p>
          <a:p>
            <a:pPr lvl="1"/>
            <a:endParaRPr lang="en-US" altLang="en-US" sz="2400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Complex comparisons</a:t>
            </a:r>
          </a:p>
          <a:p>
            <a:pPr lvl="2"/>
            <a:r>
              <a:rPr lang="en-US" altLang="en-US" sz="18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combinations of &gt; 2 means</a:t>
            </a:r>
          </a:p>
          <a:p>
            <a:endParaRPr lang="en-US" altLang="en-US" sz="3600" b="1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3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3073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altLang="en-US" sz="4000" dirty="0" err="1">
                <a:solidFill>
                  <a:srgbClr val="7030A0"/>
                </a:solidFill>
                <a:latin typeface="PT Serif" panose="020A0603040505020204" pitchFamily="18" charset="77"/>
              </a:rPr>
              <a:t>Scheffé</a:t>
            </a:r>
            <a:r>
              <a:rPr lang="en-US" altLang="en-US" sz="4000" dirty="0">
                <a:solidFill>
                  <a:srgbClr val="7030A0"/>
                </a:solidFill>
                <a:latin typeface="PT Serif" panose="020A0603040505020204" pitchFamily="18" charset="77"/>
              </a:rPr>
              <a:t> Test</a:t>
            </a:r>
            <a:endParaRPr lang="en-US" sz="4000" dirty="0">
              <a:solidFill>
                <a:srgbClr val="7030A0"/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6657"/>
            <a:ext cx="9720072" cy="4752703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</a:rPr>
              <a:t>Most conservative and least powerful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Uses </a:t>
            </a:r>
            <a:r>
              <a:rPr lang="en-US" altLang="en-US" sz="2400" i="1" dirty="0">
                <a:latin typeface="PT Serif" panose="020A0603040505020204" pitchFamily="18" charset="77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</a:rPr>
              <a:t>- rather than </a:t>
            </a:r>
            <a:r>
              <a:rPr lang="en-US" altLang="en-US" sz="2400" i="1" dirty="0">
                <a:latin typeface="PT Serif" panose="020A0603040505020204" pitchFamily="18" charset="77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</a:rPr>
              <a:t>-distribution to find critical value</a:t>
            </a:r>
          </a:p>
          <a:p>
            <a:pPr lvl="1"/>
            <a:r>
              <a:rPr lang="en-US" altLang="en-US" sz="2000" b="1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(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-1)*</a:t>
            </a:r>
            <a:r>
              <a:rPr lang="en-US" altLang="en-US" sz="2000" b="1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-1,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N-k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>
              <a:lnSpc>
                <a:spcPct val="7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>
              <a:lnSpc>
                <a:spcPct val="70000"/>
              </a:lnSpc>
            </a:pPr>
            <a:r>
              <a:rPr lang="en-US" altLang="en-US" sz="18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Scheffé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recommended running his test with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.10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is now </a:t>
            </a:r>
            <a:r>
              <a:rPr lang="en-US" altLang="en-US" sz="2000" i="1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F</a:t>
            </a:r>
            <a:r>
              <a:rPr lang="en-US" altLang="en-US" sz="20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crit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used in testing</a:t>
            </a: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</a:rPr>
              <a:t>Similar to </a:t>
            </a:r>
            <a:r>
              <a:rPr lang="en-US" altLang="en-US" sz="2400" dirty="0" err="1">
                <a:latin typeface="PT Serif" panose="020A0603040505020204" pitchFamily="18" charset="77"/>
              </a:rPr>
              <a:t>Bonferroni</a:t>
            </a:r>
            <a:r>
              <a:rPr lang="en-US" altLang="en-US" sz="2400" dirty="0">
                <a:latin typeface="PT Serif" panose="020A0603040505020204" pitchFamily="18" charset="77"/>
              </a:rPr>
              <a:t>; </a:t>
            </a:r>
            <a:r>
              <a:rPr lang="en-US" altLang="en-US" sz="2400" i="1" dirty="0">
                <a:latin typeface="PT Serif" panose="020A0603040505020204" pitchFamily="18" charset="77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</a:rPr>
              <a:t>PC </a:t>
            </a:r>
            <a:r>
              <a:rPr lang="en-US" altLang="en-US" sz="2400" dirty="0">
                <a:latin typeface="PT Serif" panose="020A0603040505020204" pitchFamily="18" charset="77"/>
              </a:rPr>
              <a:t>is</a:t>
            </a:r>
            <a:r>
              <a:rPr lang="en-US" altLang="en-US" sz="2400" i="1" dirty="0">
                <a:latin typeface="PT Serif" panose="020A0603040505020204" pitchFamily="18" charset="77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</a:rPr>
              <a:t>computed by determining all possible linear contrasts AND pairwise contrasts</a:t>
            </a: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latin typeface="PT Serif" panose="020A0603040505020204" pitchFamily="18" charset="77"/>
              </a:rPr>
              <a:t>Not</a:t>
            </a:r>
            <a:r>
              <a:rPr lang="en-US" altLang="en-US" sz="2400" dirty="0">
                <a:latin typeface="PT Serif" panose="020A0603040505020204" pitchFamily="18" charset="77"/>
              </a:rPr>
              <a:t> recommended in most situations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Only use for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complex </a:t>
            </a:r>
            <a:r>
              <a:rPr lang="en-US" altLang="en-US" sz="20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post-hoc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comparisons</a:t>
            </a:r>
          </a:p>
          <a:p>
            <a:pPr lvl="2"/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Compare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contrast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36" y="497568"/>
            <a:ext cx="18637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517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34845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Post hoc procedures: </a:t>
            </a:r>
            <a:r>
              <a:rPr lang="en-US" sz="4000" dirty="0">
                <a:solidFill>
                  <a:schemeClr val="accent1"/>
                </a:solidFill>
                <a:latin typeface="PT Serif" panose="020A0603040505020204" pitchFamily="18" charset="77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32857"/>
            <a:ext cx="9720072" cy="4676503"/>
          </a:xfrm>
        </p:spPr>
        <p:txBody>
          <a:bodyPr>
            <a:normAutofit lnSpcReduction="10000"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</a:rPr>
              <a:t>1 pairwise comparison of interest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independent-samples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</a:t>
            </a: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Several pairwise comparisons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LSD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3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HSD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 other alternatives such as Tukey-b or REGWQ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Control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set of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Tx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Dunnett’s</a:t>
            </a: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1 complex comparison (linear contrast)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 adjustment</a:t>
            </a:r>
          </a:p>
          <a:p>
            <a:pPr lvl="4"/>
            <a:endParaRPr lang="en-US" altLang="en-US" sz="1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u="sng" dirty="0">
                <a:latin typeface="PT Serif" panose="020A0603040505020204" pitchFamily="18" charset="77"/>
              </a:rPr>
              <a:t>Several complex comparisons (linear contrasts)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Non-orthogonal – 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Scheff</a:t>
            </a:r>
            <a:r>
              <a:rPr lang="en-US" altLang="en-US" sz="2000" dirty="0" err="1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é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test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Orthogonal – Use more conservative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PC</a:t>
            </a:r>
            <a:endParaRPr lang="el-GR" altLang="en-US" sz="2000" i="1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5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6953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Analysis of trend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81200"/>
            <a:ext cx="10416757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Try when the independent variable (IV) is highly ordinal or truly underlying continuous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r>
              <a:rPr lang="en-US" dirty="0">
                <a:latin typeface="PT Serif" panose="020A0603040505020204" pitchFamily="18" charset="77"/>
              </a:rPr>
              <a:t>* LINEAR regression: 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Run linear regression with the IV as predictor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Compare the F-statistic’s p-value for the source=regression to the ANOVA source=between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r>
              <a:rPr lang="en-US" dirty="0">
                <a:latin typeface="PT Serif" panose="020A0603040505020204" pitchFamily="18" charset="77"/>
              </a:rPr>
              <a:t>* CURVE-a-linear regression:  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create a new variable that is = IV variable SQUARED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Run linear regression with BOTH the original IV &amp; the squared-IV as predictors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Compare the F-statistic’s p-value for the source=regression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86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3484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10580"/>
            <a:ext cx="9720071" cy="454577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Not all researchers agree about best approach/methods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u="sng" dirty="0">
                <a:latin typeface="PT Serif" panose="020A0603040505020204" pitchFamily="18" charset="77"/>
              </a:rPr>
              <a:t>Method selection depends on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Researcher preference (conservative/liberal)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Seriousness of making Type I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II error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 or unequal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Homo- or heterogeneity of variance</a:t>
            </a:r>
          </a:p>
          <a:p>
            <a:r>
              <a:rPr lang="en-US" altLang="en-US" dirty="0">
                <a:latin typeface="PT Serif" panose="020A0603040505020204" pitchFamily="18" charset="77"/>
              </a:rPr>
              <a:t>Can also run mixes of pairwise and complex comparisons</a:t>
            </a:r>
          </a:p>
          <a:p>
            <a:pPr lvl="4">
              <a:lnSpc>
                <a:spcPct val="60000"/>
              </a:lnSpc>
            </a:pP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Adjusting </a:t>
            </a:r>
            <a:r>
              <a:rPr lang="el-GR" alt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  <a:cs typeface="Arial" panose="020B0604020202020204" pitchFamily="34" charset="0"/>
              </a:rPr>
              <a:t>PC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to </a:t>
            </a:r>
            <a:r>
              <a:rPr lang="en-US" altLang="en-US" sz="4000" dirty="0">
                <a:latin typeface="PT Serif" panose="020A0603040505020204" pitchFamily="18" charset="77"/>
                <a:cs typeface="Arial" panose="020B0604020202020204" pitchFamily="34" charset="0"/>
              </a:rPr>
              <a:t>↓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(type I error), </a:t>
            </a:r>
            <a:r>
              <a:rPr lang="en-US" altLang="en-US" sz="4000" dirty="0">
                <a:latin typeface="PT Serif" panose="020A0603040505020204" pitchFamily="18" charset="77"/>
                <a:cs typeface="Arial" panose="020B0604020202020204" pitchFamily="34" charset="0"/>
              </a:rPr>
              <a:t>↑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 </a:t>
            </a:r>
            <a:r>
              <a:rPr lang="en-US" altLang="en-US" i="1" dirty="0">
                <a:latin typeface="PT Serif" panose="020A0603040505020204" pitchFamily="18" charset="77"/>
                <a:cs typeface="Arial" panose="020B0604020202020204" pitchFamily="34" charset="0"/>
              </a:rPr>
              <a:t>p</a:t>
            </a:r>
            <a:r>
              <a:rPr lang="en-US" altLang="en-US" dirty="0">
                <a:latin typeface="PT Serif" panose="020A0603040505020204" pitchFamily="18" charset="77"/>
                <a:cs typeface="Arial" panose="020B0604020202020204" pitchFamily="34" charset="0"/>
              </a:rPr>
              <a:t>(Type II error)</a:t>
            </a:r>
            <a:endParaRPr lang="en-US" altLang="en-US" i="1" dirty="0">
              <a:latin typeface="PT Serif" panose="020A0603040505020204" pitchFamily="18" charset="77"/>
            </a:endParaRP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more powerful than </a:t>
            </a:r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post hoc</a:t>
            </a:r>
            <a:endParaRPr lang="en-US" altLang="en-US" b="1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 priori </a:t>
            </a:r>
            <a:r>
              <a:rPr lang="en-US" altLang="en-US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are better choice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Fewer in number; more meaningful</a:t>
            </a:r>
          </a:p>
          <a:p>
            <a:pPr lvl="2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Forces thinking about analysis in advance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Multiple Comparison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</a:rPr>
              <a:t>‘Multiple comparison procedures’ used to detect simple or complex differences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Significant omnibus test NOT always necessary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Inaccurate when assumptions violated</a:t>
            </a:r>
          </a:p>
          <a:p>
            <a:pPr lvl="1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II error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PT Serif" panose="020A0603040505020204" pitchFamily="18" charset="77"/>
              </a:rPr>
              <a:t>OKAY to conduct multiple comparisons when </a:t>
            </a:r>
            <a:r>
              <a:rPr lang="en-US" altLang="en-US" i="1" dirty="0">
                <a:latin typeface="PT Serif" panose="020A0603040505020204" pitchFamily="18" charset="77"/>
              </a:rPr>
              <a:t>p</a:t>
            </a:r>
            <a:r>
              <a:rPr lang="en-US" altLang="en-US" dirty="0">
                <a:latin typeface="PT Serif" panose="020A0603040505020204" pitchFamily="18" charset="77"/>
              </a:rPr>
              <a:t>-value CLOSE to significance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4"/>
          <a:stretch/>
        </p:blipFill>
        <p:spPr bwMode="auto">
          <a:xfrm>
            <a:off x="106412" y="2014987"/>
            <a:ext cx="4403546" cy="260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9" b="25304"/>
          <a:stretch/>
        </p:blipFill>
        <p:spPr bwMode="auto">
          <a:xfrm>
            <a:off x="4614332" y="0"/>
            <a:ext cx="4527418" cy="673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s.xkcd.com/comics/signific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t="74517" r="21742"/>
          <a:stretch/>
        </p:blipFill>
        <p:spPr bwMode="auto">
          <a:xfrm>
            <a:off x="9246124" y="1703070"/>
            <a:ext cx="2755575" cy="34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0CA82B6-3745-2B4C-A3FA-0F273D406CBF}"/>
              </a:ext>
            </a:extLst>
          </p:cNvPr>
          <p:cNvCxnSpPr>
            <a:cxnSpLocks/>
            <a:stCxn id="1026" idx="0"/>
          </p:cNvCxnSpPr>
          <p:nvPr/>
        </p:nvCxnSpPr>
        <p:spPr>
          <a:xfrm rot="5400000" flipH="1" flipV="1">
            <a:off x="2893820" y="294476"/>
            <a:ext cx="1134877" cy="2306147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CB6C4F8-DED9-2C41-91D9-EEF98BBF6923}"/>
              </a:ext>
            </a:extLst>
          </p:cNvPr>
          <p:cNvCxnSpPr>
            <a:cxnSpLocks/>
            <a:endCxn id="1030" idx="0"/>
          </p:cNvCxnSpPr>
          <p:nvPr/>
        </p:nvCxnSpPr>
        <p:spPr>
          <a:xfrm>
            <a:off x="9141750" y="880111"/>
            <a:ext cx="1482162" cy="82295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14760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Error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5" y="1814376"/>
            <a:ext cx="4977429" cy="1208292"/>
          </a:xfrm>
        </p:spPr>
        <p:txBody>
          <a:bodyPr>
            <a:normAutofit fontScale="92500" lnSpcReduction="20000"/>
          </a:bodyPr>
          <a:lstStyle/>
          <a:p>
            <a:r>
              <a:rPr lang="el-GR" altLang="en-US" sz="3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200" i="1" dirty="0">
                <a:latin typeface="PT Serif" panose="020A0603040505020204" pitchFamily="18" charset="77"/>
              </a:rPr>
              <a:t> = p</a:t>
            </a:r>
            <a:r>
              <a:rPr lang="en-US" altLang="en-US" sz="3200" dirty="0">
                <a:latin typeface="PT Serif" panose="020A0603040505020204" pitchFamily="18" charset="77"/>
              </a:rPr>
              <a:t>(Type I error) </a:t>
            </a:r>
          </a:p>
          <a:p>
            <a:pPr lvl="1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Determined in study design</a:t>
            </a:r>
          </a:p>
          <a:p>
            <a:pPr lvl="1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Generally,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= .01, .05, or .10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Cohen </a:t>
            </a:r>
            <a:r>
              <a:rPr lang="fr-FR" dirty="0" err="1"/>
              <a:t>Chap</a:t>
            </a:r>
            <a:r>
              <a:rPr lang="fr-FR" dirty="0"/>
              <a:t> 13 - Multiple </a:t>
            </a:r>
            <a:r>
              <a:rPr lang="fr-FR" dirty="0" err="1"/>
              <a:t>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0919" y="1523052"/>
            <a:ext cx="56412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000" b="1" u="sng" dirty="0" err="1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Experimentwise</a:t>
            </a:r>
            <a:r>
              <a:rPr lang="en-US" altLang="en-US" sz="3000" b="1" u="sng" dirty="0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 (</a:t>
            </a:r>
            <a:r>
              <a:rPr lang="el-GR" altLang="en-US" sz="3000" b="1" i="1" u="sng" dirty="0">
                <a:solidFill>
                  <a:schemeClr val="accent2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2"/>
                </a:solidFill>
                <a:latin typeface="PT Serif" panose="020A0603040505020204" pitchFamily="18" charset="77"/>
              </a:rPr>
              <a:t>EW</a:t>
            </a:r>
            <a:r>
              <a:rPr lang="en-US" altLang="en-US" sz="3000" b="1" u="sng" dirty="0">
                <a:solidFill>
                  <a:schemeClr val="accent2"/>
                </a:solidFill>
                <a:latin typeface="PT Serif" panose="020A0603040505020204" pitchFamily="18" charset="77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en-US" sz="3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 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 Type I error for </a:t>
            </a:r>
            <a:r>
              <a:rPr lang="en-US" altLang="en-US" sz="3000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</a:t>
            </a:r>
            <a:r>
              <a:rPr lang="en-US" altLang="en-US" sz="3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comparisons)</a:t>
            </a:r>
          </a:p>
          <a:p>
            <a:pPr lvl="4"/>
            <a:endParaRPr lang="en-US" altLang="en-US" sz="3000" b="1" dirty="0">
              <a:solidFill>
                <a:srgbClr val="7030A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Relationship between </a:t>
            </a:r>
            <a:r>
              <a:rPr lang="el-GR" altLang="en-US" sz="3000" b="1" i="1" u="sng" dirty="0">
                <a:solidFill>
                  <a:schemeClr val="accent6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PC</a:t>
            </a:r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 </a:t>
            </a:r>
          </a:p>
          <a:p>
            <a:r>
              <a:rPr lang="en-US" altLang="en-US" sz="3000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and </a:t>
            </a:r>
            <a:r>
              <a:rPr lang="el-GR" altLang="en-US" sz="3000" b="1" i="1" u="sng" dirty="0">
                <a:solidFill>
                  <a:schemeClr val="accent6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000" b="1" i="1" u="sng" baseline="-25000" dirty="0">
                <a:solidFill>
                  <a:schemeClr val="accent6"/>
                </a:solidFill>
                <a:latin typeface="PT Serif" panose="020A0603040505020204" pitchFamily="18" charset="77"/>
              </a:rPr>
              <a:t>EW</a:t>
            </a:r>
            <a:endParaRPr lang="en-US" altLang="en-US" sz="3000" b="1" u="sng" dirty="0">
              <a:solidFill>
                <a:schemeClr val="accent6"/>
              </a:solidFill>
              <a:latin typeface="PT Serif" panose="020A0603040505020204" pitchFamily="18" charset="77"/>
            </a:endParaRPr>
          </a:p>
          <a:p>
            <a:pPr lvl="1"/>
            <a:r>
              <a:rPr lang="el-GR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 – (1 – </a:t>
            </a:r>
            <a:r>
              <a:rPr lang="el-GR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6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</a:p>
          <a:p>
            <a:pPr lvl="1"/>
            <a:endParaRPr lang="en-US" altLang="en-US" sz="1200" i="1" baseline="30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6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Number of comparisons</a:t>
            </a:r>
          </a:p>
          <a:p>
            <a:pPr lvl="2"/>
            <a:endParaRPr lang="en-US" altLang="en-US" sz="12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(1 – </a:t>
            </a:r>
            <a:r>
              <a:rPr lang="el-GR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6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600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(NOT making Type I error over </a:t>
            </a:r>
            <a:r>
              <a:rPr lang="en-US" altLang="en-US" sz="26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9134" y="3313992"/>
            <a:ext cx="517474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comparison error rate (</a:t>
            </a:r>
            <a:r>
              <a:rPr lang="el-GR" altLang="en-US" sz="3200" b="1" i="1" u="sng" dirty="0">
                <a:solidFill>
                  <a:schemeClr val="accent1"/>
                </a:solidFill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sz="3200" b="1" i="1" u="sng" baseline="-25000" dirty="0">
                <a:solidFill>
                  <a:schemeClr val="accent1"/>
                </a:solidFill>
                <a:latin typeface="PT Serif" panose="020A0603040505020204" pitchFamily="18" charset="77"/>
              </a:rPr>
              <a:t>PC</a:t>
            </a:r>
            <a:r>
              <a:rPr lang="en-US" altLang="en-US" sz="3200" b="1" u="sng" dirty="0">
                <a:solidFill>
                  <a:schemeClr val="accent1"/>
                </a:solidFill>
                <a:latin typeface="PT Serif" panose="020A0603040505020204" pitchFamily="18" charset="77"/>
              </a:rPr>
              <a:t>)</a:t>
            </a:r>
          </a:p>
          <a:p>
            <a:pPr lvl="1"/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8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l-GR" altLang="en-US" sz="28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8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8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Error rate for any 1 comparison</a:t>
            </a:r>
          </a:p>
        </p:txBody>
      </p:sp>
    </p:spTree>
    <p:extLst>
      <p:ext uri="{BB962C8B-B14F-4D97-AF65-F5344CB8AC3E}">
        <p14:creationId xmlns:p14="http://schemas.microsoft.com/office/powerpoint/2010/main" val="289829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Error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u="sng" dirty="0">
                <a:latin typeface="PT Serif" panose="020A0603040505020204" pitchFamily="18" charset="77"/>
              </a:rPr>
              <a:t>ANOVA with 4 groups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is significant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Comparing each group with one another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6</a:t>
            </a: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.05</a:t>
            </a:r>
            <a:endParaRPr lang="en-US" altLang="en-US" sz="2000" baseline="-25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000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= _____</a:t>
            </a:r>
          </a:p>
          <a:p>
            <a:pPr lvl="2">
              <a:lnSpc>
                <a:spcPct val="80000"/>
              </a:lnSpc>
            </a:pP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000" baseline="-25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10?</a:t>
            </a:r>
          </a:p>
          <a:p>
            <a:pPr>
              <a:lnSpc>
                <a:spcPct val="80000"/>
              </a:lnSpc>
            </a:pPr>
            <a:endParaRPr lang="en-US" altLang="en-US" sz="1500" dirty="0">
              <a:latin typeface="PT Serif" panose="020A0603040505020204" pitchFamily="18" charset="77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latin typeface="PT Serif" panose="020A0603040505020204" pitchFamily="18" charset="77"/>
              </a:rPr>
              <a:t>3 Options…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Ignore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or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PC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Modify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α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EW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91185"/>
            <a:ext cx="1498997" cy="3958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BF8613-851B-4E4C-BAC1-0306AAB4B107}"/>
              </a:ext>
            </a:extLst>
          </p:cNvPr>
          <p:cNvCxnSpPr/>
          <p:nvPr/>
        </p:nvCxnSpPr>
        <p:spPr>
          <a:xfrm flipV="1">
            <a:off x="6583680" y="1870075"/>
            <a:ext cx="1840230" cy="3016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404386" cy="868027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PT Serif" panose="020A0603040505020204" pitchFamily="18" charset="77"/>
              </a:rPr>
              <a:t>Comparisons</a:t>
            </a:r>
            <a:endParaRPr lang="en-US" sz="3600" b="1" dirty="0">
              <a:latin typeface="PT Serif" panose="020A0603040505020204" pitchFamily="18" charset="77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26DFFE-FC4B-6A4B-87AC-BC333E10B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97810"/>
              </p:ext>
            </p:extLst>
          </p:nvPr>
        </p:nvGraphicFramePr>
        <p:xfrm>
          <a:off x="473528" y="1453243"/>
          <a:ext cx="11250386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25193">
                  <a:extLst>
                    <a:ext uri="{9D8B030D-6E8A-4147-A177-3AD203B41FA5}">
                      <a16:colId xmlns:a16="http://schemas.microsoft.com/office/drawing/2014/main" val="3092525418"/>
                    </a:ext>
                  </a:extLst>
                </a:gridCol>
                <a:gridCol w="5625193">
                  <a:extLst>
                    <a:ext uri="{9D8B030D-6E8A-4147-A177-3AD203B41FA5}">
                      <a16:colId xmlns:a16="http://schemas.microsoft.com/office/drawing/2014/main" val="3145062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u="sng" dirty="0"/>
                        <a:t>Post hoc</a:t>
                      </a:r>
                    </a:p>
                    <a:p>
                      <a:pPr algn="ctr"/>
                      <a:r>
                        <a:rPr lang="en-US" altLang="en-US" sz="3000" dirty="0"/>
                        <a:t>(a posteriori) </a:t>
                      </a:r>
                      <a:endParaRPr lang="en-US" sz="3000" b="1" dirty="0">
                        <a:solidFill>
                          <a:schemeClr val="accent6"/>
                        </a:solidFill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u="sng" dirty="0"/>
                        <a:t>Pre Planned</a:t>
                      </a:r>
                    </a:p>
                    <a:p>
                      <a:pPr algn="ctr"/>
                      <a:r>
                        <a:rPr lang="en-US" altLang="en-US" sz="3000" dirty="0"/>
                        <a:t>(a priori) 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0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en-US" sz="2600" dirty="0"/>
                        <a:t>Selected after data collection and analysis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600" dirty="0"/>
                        <a:t>Selected before data collection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6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Used in exploratory research</a:t>
                      </a: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Follow hypotheses and theory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3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Larger set of or </a:t>
                      </a:r>
                      <a:r>
                        <a:rPr lang="en-US" altLang="en-US" sz="2600" u="sng" dirty="0"/>
                        <a:t>all possible</a:t>
                      </a:r>
                      <a:r>
                        <a:rPr lang="en-US" altLang="en-US" sz="2600" dirty="0"/>
                        <a:t> comparisons</a:t>
                      </a: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600" dirty="0"/>
                        <a:t>Justified conducting ANY </a:t>
                      </a:r>
                      <a:r>
                        <a:rPr lang="en-US" altLang="en-US" sz="2600" u="sng" dirty="0"/>
                        <a:t>planned</a:t>
                      </a:r>
                      <a:r>
                        <a:rPr lang="en-US" altLang="en-US" sz="2600" dirty="0"/>
                        <a:t> comparison </a:t>
                      </a:r>
                      <a:r>
                        <a:rPr lang="en-US" altLang="en-US" sz="2000" dirty="0"/>
                        <a:t>(ANOVA doesn’t need to be significant)</a:t>
                      </a:r>
                      <a:endParaRPr lang="en-US" altLang="en-US" sz="26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0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600" dirty="0"/>
                        <a:t>Inflated </a:t>
                      </a:r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: Increased p(Type I error)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6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 is much smaller than alternatives</a:t>
                      </a:r>
                    </a:p>
                    <a:p>
                      <a:pPr algn="ctr"/>
                      <a:r>
                        <a:rPr lang="el-GR" altLang="en-US" sz="2600" dirty="0"/>
                        <a:t>α</a:t>
                      </a:r>
                      <a:r>
                        <a:rPr lang="en-US" altLang="en-US" sz="2600" baseline="-25000" dirty="0"/>
                        <a:t>EW</a:t>
                      </a:r>
                      <a:r>
                        <a:rPr lang="en-US" altLang="en-US" sz="2600" dirty="0"/>
                        <a:t> can slightly exceed </a:t>
                      </a:r>
                      <a:r>
                        <a:rPr lang="el-GR" altLang="en-US" sz="2600" dirty="0"/>
                        <a:t>α</a:t>
                      </a:r>
                      <a:r>
                        <a:rPr lang="en-US" altLang="en-US" sz="2600" dirty="0"/>
                        <a:t> when planned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Adjust when c is large or includes all possible comparisons?</a:t>
                      </a:r>
                      <a:endParaRPr lang="en-US" altLang="en-US" sz="1800" dirty="0">
                        <a:latin typeface="PT Serif" panose="020A0603040505020204" pitchFamily="18" charset="77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70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46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3" y="13696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Problems with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7" y="1871022"/>
            <a:ext cx="10559143" cy="3501078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PT Serif" panose="020A0603040505020204" pitchFamily="18" charset="77"/>
              </a:rPr>
              <a:t>Decision to statistically test certain post hoc comparisons made </a:t>
            </a:r>
            <a:r>
              <a:rPr lang="en-US" altLang="en-US" sz="2800" b="1" u="sng" dirty="0">
                <a:latin typeface="PT Serif" panose="020A0603040505020204" pitchFamily="18" charset="77"/>
              </a:rPr>
              <a:t>after</a:t>
            </a:r>
            <a:r>
              <a:rPr lang="en-US" altLang="en-US" sz="2800" dirty="0">
                <a:latin typeface="PT Serif" panose="020A0603040505020204" pitchFamily="18" charset="77"/>
              </a:rPr>
              <a:t> examining data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only ‘most-promising’ comparisons are selected, need to correct for inflated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(Type I error)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Biased sample data often deviates from population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latin typeface="PT Serif" panose="020A0603040505020204" pitchFamily="18" charset="77"/>
              </a:rPr>
              <a:t>When </a:t>
            </a:r>
            <a:r>
              <a:rPr lang="en-US" altLang="en-US" sz="2800" u="sng" dirty="0">
                <a:latin typeface="PT Serif" panose="020A0603040505020204" pitchFamily="18" charset="77"/>
              </a:rPr>
              <a:t>all</a:t>
            </a:r>
            <a:r>
              <a:rPr lang="en-US" altLang="en-US" sz="2800" dirty="0">
                <a:latin typeface="PT Serif" panose="020A0603040505020204" pitchFamily="18" charset="77"/>
              </a:rPr>
              <a:t> possible pairwise comparisons are conducted, </a:t>
            </a:r>
            <a:r>
              <a:rPr lang="en-US" altLang="en-US" sz="2800" i="1" dirty="0">
                <a:latin typeface="PT Serif" panose="020A0603040505020204" pitchFamily="18" charset="77"/>
              </a:rPr>
              <a:t>p</a:t>
            </a:r>
            <a:r>
              <a:rPr lang="en-US" altLang="en-US" sz="2800" dirty="0">
                <a:latin typeface="PT Serif" panose="020A0603040505020204" pitchFamily="18" charset="77"/>
              </a:rPr>
              <a:t>(Type I error) or </a:t>
            </a:r>
            <a:r>
              <a:rPr lang="el-GR" alt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altLang="en-US" i="1" baseline="-25000" dirty="0">
                <a:latin typeface="PT Serif" panose="020A0603040505020204" pitchFamily="18" charset="77"/>
              </a:rPr>
              <a:t>EW</a:t>
            </a:r>
            <a:r>
              <a:rPr lang="en-US" altLang="en-US" dirty="0">
                <a:latin typeface="PT Serif" panose="020A0603040505020204" pitchFamily="18" charset="77"/>
              </a:rPr>
              <a:t> </a:t>
            </a:r>
            <a:r>
              <a:rPr lang="en-US" altLang="en-US" sz="2800" dirty="0">
                <a:latin typeface="PT Serif" panose="020A0603040505020204" pitchFamily="18" charset="77"/>
              </a:rPr>
              <a:t>is same for </a:t>
            </a:r>
            <a:r>
              <a:rPr lang="en-US" altLang="en-US" sz="2800" i="1" dirty="0">
                <a:latin typeface="PT Serif" panose="020A0603040505020204" pitchFamily="18" charset="77"/>
              </a:rPr>
              <a:t>a priori </a:t>
            </a:r>
            <a:r>
              <a:rPr lang="en-US" altLang="en-US" sz="2800" dirty="0">
                <a:latin typeface="PT Serif" panose="020A0603040505020204" pitchFamily="18" charset="77"/>
              </a:rPr>
              <a:t>and </a:t>
            </a:r>
            <a:r>
              <a:rPr lang="en-US" altLang="en-US" sz="2800" i="1" dirty="0">
                <a:latin typeface="PT Serif" panose="020A0603040505020204" pitchFamily="18" charset="77"/>
              </a:rPr>
              <a:t>post hoc </a:t>
            </a:r>
            <a:r>
              <a:rPr lang="en-US" altLang="en-US" sz="2800" dirty="0">
                <a:latin typeface="PT Serif" panose="020A0603040505020204" pitchFamily="18" charset="77"/>
              </a:rPr>
              <a:t>comparisons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Cohen Chap 13 - Multiple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4634</TotalTime>
  <Words>2889</Words>
  <Application>Microsoft Macintosh PowerPoint</Application>
  <PresentationFormat>Widescreen</PresentationFormat>
  <Paragraphs>592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Cambria Math</vt:lpstr>
      <vt:lpstr>PT Serif</vt:lpstr>
      <vt:lpstr>Tahoma</vt:lpstr>
      <vt:lpstr>Times New Roman</vt:lpstr>
      <vt:lpstr>Tw Cen MT</vt:lpstr>
      <vt:lpstr>Wingdings</vt:lpstr>
      <vt:lpstr>Wingdings 3</vt:lpstr>
      <vt:lpstr>Office Theme</vt:lpstr>
      <vt:lpstr>Equation</vt:lpstr>
      <vt:lpstr>Multiple Comparison Procedures Cohen Chapter 13</vt:lpstr>
      <vt:lpstr>PowerPoint Presentation</vt:lpstr>
      <vt:lpstr>ANOVA Omnibus: Significant F-ratio </vt:lpstr>
      <vt:lpstr>Multiple Comparison Procedure</vt:lpstr>
      <vt:lpstr>PowerPoint Presentation</vt:lpstr>
      <vt:lpstr>Error Rates</vt:lpstr>
      <vt:lpstr>Error rates</vt:lpstr>
      <vt:lpstr>Comparisons</vt:lpstr>
      <vt:lpstr>Problems with comparisons</vt:lpstr>
      <vt:lpstr>For example, a significant F-statistic is obtained:</vt:lpstr>
      <vt:lpstr>Common techniques</vt:lpstr>
      <vt:lpstr>Common techniques</vt:lpstr>
      <vt:lpstr>A Priori procedures: multiple t-tests</vt:lpstr>
      <vt:lpstr>A Priori procedures: Bonferroni (Dunn) t-test</vt:lpstr>
      <vt:lpstr>A Priori procedures: Bonferroni (Dunn) t-test</vt:lpstr>
      <vt:lpstr>A Priori procedures: linear contrasts - idea</vt:lpstr>
      <vt:lpstr>A Priori procedures: linear contrasts - SS</vt:lpstr>
      <vt:lpstr>A Priori procedures: linear contrasts - example</vt:lpstr>
      <vt:lpstr>A Priori procedures: linear contrasts - example</vt:lpstr>
      <vt:lpstr>A Priori procedures: linear contrasts - Orthogonal</vt:lpstr>
      <vt:lpstr>A Priori procedures: linear contrasts - Orthogonal</vt:lpstr>
      <vt:lpstr>A Priori procedures: recommendations</vt:lpstr>
      <vt:lpstr>Post hoc procedures: Fisher’s LSD Test</vt:lpstr>
      <vt:lpstr>Post hoc procedures: studentized range q</vt:lpstr>
      <vt:lpstr>Post hoc procedures: studentized range q</vt:lpstr>
      <vt:lpstr>Post hoc procedures: studentized range q</vt:lpstr>
      <vt:lpstr>Post Hoc Procedures: Tukey’s HSD test</vt:lpstr>
      <vt:lpstr>Post Hoc Procedures: Tukey’s HSD test</vt:lpstr>
      <vt:lpstr>Post hoc: Confidence  intervals: HSD</vt:lpstr>
      <vt:lpstr>Post hoc procedures: Scheffé Test</vt:lpstr>
      <vt:lpstr>Post hoc procedures: recommendations</vt:lpstr>
      <vt:lpstr>Analysis of trend components</vt:lpstr>
      <vt:lpstr>Conclusion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145</cp:revision>
  <dcterms:created xsi:type="dcterms:W3CDTF">2015-07-08T09:52:47Z</dcterms:created>
  <dcterms:modified xsi:type="dcterms:W3CDTF">2018-03-22T21:54:36Z</dcterms:modified>
</cp:coreProperties>
</file>