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0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9856-EF81-D148-831E-304F3D7715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C1C1-4EB1-D24E-9AAD-5AEB7CE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9856-EF81-D148-831E-304F3D7715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C1C1-4EB1-D24E-9AAD-5AEB7CE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9856-EF81-D148-831E-304F3D7715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C1C1-4EB1-D24E-9AAD-5AEB7CE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9856-EF81-D148-831E-304F3D7715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C1C1-4EB1-D24E-9AAD-5AEB7CE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9856-EF81-D148-831E-304F3D7715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C1C1-4EB1-D24E-9AAD-5AEB7CE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5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9856-EF81-D148-831E-304F3D7715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C1C1-4EB1-D24E-9AAD-5AEB7CE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7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9856-EF81-D148-831E-304F3D7715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C1C1-4EB1-D24E-9AAD-5AEB7CE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7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9856-EF81-D148-831E-304F3D7715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C1C1-4EB1-D24E-9AAD-5AEB7CE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9856-EF81-D148-831E-304F3D7715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C1C1-4EB1-D24E-9AAD-5AEB7CE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7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9856-EF81-D148-831E-304F3D7715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C1C1-4EB1-D24E-9AAD-5AEB7CE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9856-EF81-D148-831E-304F3D7715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C1C1-4EB1-D24E-9AAD-5AEB7CE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9856-EF81-D148-831E-304F3D7715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C1C1-4EB1-D24E-9AAD-5AEB7CE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3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88BB20-9AFB-3848-B4F8-5A1686418E25}"/>
              </a:ext>
            </a:extLst>
          </p:cNvPr>
          <p:cNvSpPr/>
          <p:nvPr/>
        </p:nvSpPr>
        <p:spPr>
          <a:xfrm>
            <a:off x="725214" y="136635"/>
            <a:ext cx="4719145" cy="4414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Fira Code" panose="020B0509050000020004" pitchFamily="49" charset="0"/>
                <a:ea typeface="Fira Code" panose="020B0509050000020004" pitchFamily="49" charset="0"/>
              </a:rPr>
              <a:t>Null Hypothesis Significance Testing (NHST)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4CF30-247E-4343-8645-D58CE2D2C325}"/>
              </a:ext>
            </a:extLst>
          </p:cNvPr>
          <p:cNvSpPr/>
          <p:nvPr/>
        </p:nvSpPr>
        <p:spPr>
          <a:xfrm>
            <a:off x="6747643" y="136635"/>
            <a:ext cx="4719145" cy="4414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Fira Code" panose="020B0509050000020004" pitchFamily="49" charset="0"/>
                <a:ea typeface="Fira Code" panose="020B0509050000020004" pitchFamily="49" charset="0"/>
              </a:rPr>
              <a:t>Parameter Estimation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940147-3642-0345-A50D-505518A7B6BD}"/>
              </a:ext>
            </a:extLst>
          </p:cNvPr>
          <p:cNvCxnSpPr/>
          <p:nvPr/>
        </p:nvCxnSpPr>
        <p:spPr>
          <a:xfrm>
            <a:off x="6096000" y="220717"/>
            <a:ext cx="0" cy="60960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6F0446-5222-E549-8ADB-4683D00EC71B}"/>
              </a:ext>
            </a:extLst>
          </p:cNvPr>
          <p:cNvSpPr txBox="1"/>
          <p:nvPr/>
        </p:nvSpPr>
        <p:spPr>
          <a:xfrm>
            <a:off x="613596" y="693682"/>
            <a:ext cx="4942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Fira Code" panose="020B0509050000020004" pitchFamily="49" charset="0"/>
                <a:ea typeface="Fira Code" panose="020B0509050000020004" pitchFamily="49" charset="0"/>
              </a:rPr>
              <a:t>Research Question: Is there an effect </a:t>
            </a:r>
            <a:r>
              <a:rPr lang="en-US" sz="1100" i="1" dirty="0">
                <a:latin typeface="Fira Code" panose="020B0509050000020004" pitchFamily="49" charset="0"/>
                <a:ea typeface="Fira Code" panose="020B0509050000020004" pitchFamily="49" charset="0"/>
              </a:rPr>
              <a:t>in the population</a:t>
            </a:r>
            <a:r>
              <a:rPr lang="en-US" sz="1100" dirty="0">
                <a:latin typeface="Fira Code" panose="020B0509050000020004" pitchFamily="49" charset="0"/>
                <a:ea typeface="Fira Code" panose="020B0509050000020004" pitchFamily="49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FD6BC-9DFC-844E-9430-C605A35F0544}"/>
              </a:ext>
            </a:extLst>
          </p:cNvPr>
          <p:cNvSpPr txBox="1"/>
          <p:nvPr/>
        </p:nvSpPr>
        <p:spPr>
          <a:xfrm>
            <a:off x="329817" y="109262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C1B1C-948B-8146-A07E-56389D898753}"/>
              </a:ext>
            </a:extLst>
          </p:cNvPr>
          <p:cNvCxnSpPr/>
          <p:nvPr/>
        </p:nvCxnSpPr>
        <p:spPr>
          <a:xfrm>
            <a:off x="1341632" y="1279417"/>
            <a:ext cx="1008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D7B301-5D01-4E4C-9B63-DDFDCFE1872D}"/>
              </a:ext>
            </a:extLst>
          </p:cNvPr>
          <p:cNvSpPr txBox="1"/>
          <p:nvPr/>
        </p:nvSpPr>
        <p:spPr>
          <a:xfrm>
            <a:off x="1684867" y="10947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C11E9-BA54-6343-8792-EF8AFC21084A}"/>
              </a:ext>
            </a:extLst>
          </p:cNvPr>
          <p:cNvSpPr txBox="1"/>
          <p:nvPr/>
        </p:nvSpPr>
        <p:spPr>
          <a:xfrm>
            <a:off x="2340028" y="109262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Population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545751-A2DB-6C4F-8325-4CE2DEBBA07F}"/>
              </a:ext>
            </a:extLst>
          </p:cNvPr>
          <p:cNvSpPr txBox="1"/>
          <p:nvPr/>
        </p:nvSpPr>
        <p:spPr>
          <a:xfrm>
            <a:off x="436325" y="2258811"/>
            <a:ext cx="52565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 Hypotheses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 Statistical Test &amp; Significance Level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 Random Sample and Collect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 the Region of Rejection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Calculate the Test Statistic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Write the Conclusion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01CEAB-BE63-9D47-B496-69A9F2FAFE2C}"/>
              </a:ext>
            </a:extLst>
          </p:cNvPr>
          <p:cNvSpPr txBox="1"/>
          <p:nvPr/>
        </p:nvSpPr>
        <p:spPr>
          <a:xfrm>
            <a:off x="339600" y="4682156"/>
            <a:ext cx="5486388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P-value</a:t>
            </a: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 probability of observing a test statistic as extreme or more extreme given the null hypothesis is true.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683F60-DEF1-F347-B41A-373AF78C362C}"/>
              </a:ext>
            </a:extLst>
          </p:cNvPr>
          <p:cNvSpPr txBox="1"/>
          <p:nvPr/>
        </p:nvSpPr>
        <p:spPr>
          <a:xfrm>
            <a:off x="298287" y="192630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General Steps: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D0428A-8185-4A49-A5FD-2D61582E9027}"/>
              </a:ext>
            </a:extLst>
          </p:cNvPr>
          <p:cNvCxnSpPr/>
          <p:nvPr/>
        </p:nvCxnSpPr>
        <p:spPr>
          <a:xfrm flipV="1">
            <a:off x="2627503" y="2110967"/>
            <a:ext cx="1093161" cy="2748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8B5F0B-9DCA-0A4D-859A-610B3C5E9888}"/>
              </a:ext>
            </a:extLst>
          </p:cNvPr>
          <p:cNvSpPr txBox="1"/>
          <p:nvPr/>
        </p:nvSpPr>
        <p:spPr>
          <a:xfrm>
            <a:off x="3655918" y="1695007"/>
            <a:ext cx="21146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Null = no effect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Alternative = effect</a:t>
            </a:r>
          </a:p>
          <a:p>
            <a:endParaRPr lang="en-US" sz="200" b="1" dirty="0">
              <a:solidFill>
                <a:schemeClr val="accent6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Hypothesis is for population, not sample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9D841D-BE14-2643-93B5-5BF5A556F280}"/>
              </a:ext>
            </a:extLst>
          </p:cNvPr>
          <p:cNvCxnSpPr>
            <a:cxnSpLocks/>
          </p:cNvCxnSpPr>
          <p:nvPr/>
        </p:nvCxnSpPr>
        <p:spPr>
          <a:xfrm>
            <a:off x="5238883" y="2721434"/>
            <a:ext cx="205475" cy="32964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08CB76-BBC2-E547-9BF3-B61FABAF1049}"/>
              </a:ext>
            </a:extLst>
          </p:cNvPr>
          <p:cNvSpPr txBox="1"/>
          <p:nvPr/>
        </p:nvSpPr>
        <p:spPr>
          <a:xfrm>
            <a:off x="4881068" y="3069497"/>
            <a:ext cx="1259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arbitrary, usually .05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6E266D-CAA8-0E4E-AFB6-70C07E650339}"/>
              </a:ext>
            </a:extLst>
          </p:cNvPr>
          <p:cNvCxnSpPr>
            <a:cxnSpLocks/>
          </p:cNvCxnSpPr>
          <p:nvPr/>
        </p:nvCxnSpPr>
        <p:spPr>
          <a:xfrm>
            <a:off x="3909851" y="3051076"/>
            <a:ext cx="549859" cy="5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18E340-2F0C-344B-BC0A-3BDBC4D35FD7}"/>
              </a:ext>
            </a:extLst>
          </p:cNvPr>
          <p:cNvSpPr txBox="1"/>
          <p:nvPr/>
        </p:nvSpPr>
        <p:spPr>
          <a:xfrm>
            <a:off x="4320842" y="3573002"/>
            <a:ext cx="1006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where is p &lt; .05?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A0669E-3A34-CD4A-8A20-9188F3894CDC}"/>
              </a:ext>
            </a:extLst>
          </p:cNvPr>
          <p:cNvCxnSpPr>
            <a:cxnSpLocks/>
          </p:cNvCxnSpPr>
          <p:nvPr/>
        </p:nvCxnSpPr>
        <p:spPr>
          <a:xfrm>
            <a:off x="3639839" y="3414239"/>
            <a:ext cx="5507" cy="56207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2A4DFE2-A85F-E04A-9B00-4BEA9A93B34D}"/>
              </a:ext>
            </a:extLst>
          </p:cNvPr>
          <p:cNvSpPr txBox="1"/>
          <p:nvPr/>
        </p:nvSpPr>
        <p:spPr>
          <a:xfrm>
            <a:off x="2985431" y="3957289"/>
            <a:ext cx="1361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z, t, F, etc.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7DE7C5-726E-7F45-B23B-9C9778943F38}"/>
              </a:ext>
            </a:extLst>
          </p:cNvPr>
          <p:cNvCxnSpPr>
            <a:cxnSpLocks/>
          </p:cNvCxnSpPr>
          <p:nvPr/>
        </p:nvCxnSpPr>
        <p:spPr>
          <a:xfrm>
            <a:off x="1084121" y="3624773"/>
            <a:ext cx="0" cy="16367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80EC26A-2AC6-6F48-A628-ED5AAE90DB07}"/>
              </a:ext>
            </a:extLst>
          </p:cNvPr>
          <p:cNvSpPr txBox="1"/>
          <p:nvPr/>
        </p:nvSpPr>
        <p:spPr>
          <a:xfrm>
            <a:off x="116392" y="3788445"/>
            <a:ext cx="21601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Reject the null? What does it mean in context?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90880A-071E-4348-B85B-6DC86D154467}"/>
              </a:ext>
            </a:extLst>
          </p:cNvPr>
          <p:cNvSpPr txBox="1"/>
          <p:nvPr/>
        </p:nvSpPr>
        <p:spPr>
          <a:xfrm>
            <a:off x="329817" y="1386908"/>
            <a:ext cx="3631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Fira Code" panose="020B0509050000020004" pitchFamily="49" charset="0"/>
                <a:ea typeface="Fira Code" panose="020B0509050000020004" pitchFamily="49" charset="0"/>
              </a:rPr>
              <a:t>what does the sample tell us about the population?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2C1ABA-63E2-DA4F-94BF-61FAF1437B23}"/>
              </a:ext>
            </a:extLst>
          </p:cNvPr>
          <p:cNvSpPr txBox="1"/>
          <p:nvPr/>
        </p:nvSpPr>
        <p:spPr>
          <a:xfrm>
            <a:off x="1750744" y="4425867"/>
            <a:ext cx="4182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Fira Code" panose="020B0509050000020004" pitchFamily="49" charset="0"/>
                <a:ea typeface="Fira Code" panose="020B0509050000020004" pitchFamily="49" charset="0"/>
              </a:rPr>
              <a:t>Non-significance (p &gt; alpha) = inconclusive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4CC47C-D1A3-5B4C-8D41-DD66513BD2D2}"/>
              </a:ext>
            </a:extLst>
          </p:cNvPr>
          <p:cNvSpPr txBox="1"/>
          <p:nvPr/>
        </p:nvSpPr>
        <p:spPr>
          <a:xfrm>
            <a:off x="6636026" y="693682"/>
            <a:ext cx="4942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Fira Code" panose="020B0509050000020004" pitchFamily="49" charset="0"/>
                <a:ea typeface="Fira Code" panose="020B0509050000020004" pitchFamily="49" charset="0"/>
              </a:rPr>
              <a:t>Research Question: What is the effect </a:t>
            </a:r>
            <a:r>
              <a:rPr lang="en-US" sz="1100" i="1" dirty="0">
                <a:latin typeface="Fira Code" panose="020B0509050000020004" pitchFamily="49" charset="0"/>
                <a:ea typeface="Fira Code" panose="020B0509050000020004" pitchFamily="49" charset="0"/>
              </a:rPr>
              <a:t>in the population</a:t>
            </a:r>
            <a:r>
              <a:rPr lang="en-US" sz="1100" dirty="0">
                <a:latin typeface="Fira Code" panose="020B0509050000020004" pitchFamily="49" charset="0"/>
                <a:ea typeface="Fira Code" panose="020B0509050000020004" pitchFamily="49" charset="0"/>
              </a:rPr>
              <a:t>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CB92B0-0617-7B44-8BBF-8A8D18FCC894}"/>
              </a:ext>
            </a:extLst>
          </p:cNvPr>
          <p:cNvSpPr txBox="1"/>
          <p:nvPr/>
        </p:nvSpPr>
        <p:spPr>
          <a:xfrm>
            <a:off x="322941" y="6181865"/>
            <a:ext cx="3810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Fira Code" panose="020B0509050000020004" pitchFamily="49" charset="0"/>
                <a:ea typeface="Fira Code" panose="020B0509050000020004" pitchFamily="49" charset="0"/>
              </a:rPr>
              <a:t>Always risk of </a:t>
            </a:r>
            <a:r>
              <a:rPr lang="en-US" sz="1200" b="1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Type-I</a:t>
            </a:r>
            <a:r>
              <a:rPr lang="en-US" sz="1200" b="1" dirty="0">
                <a:latin typeface="Fira Code" panose="020B0509050000020004" pitchFamily="49" charset="0"/>
                <a:ea typeface="Fira Code" panose="020B0509050000020004" pitchFamily="49" charset="0"/>
              </a:rPr>
              <a:t> or </a:t>
            </a:r>
            <a:r>
              <a:rPr lang="en-US" sz="1200" b="1" dirty="0">
                <a:solidFill>
                  <a:schemeClr val="tx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Type-II</a:t>
            </a:r>
            <a:r>
              <a:rPr lang="en-US" sz="1200" b="1" dirty="0">
                <a:latin typeface="Fira Code" panose="020B0509050000020004" pitchFamily="49" charset="0"/>
                <a:ea typeface="Fira Code" panose="020B0509050000020004" pitchFamily="49" charset="0"/>
              </a:rPr>
              <a:t> errors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115B6D-5258-9C4B-8FA3-EBF87E8DCB77}"/>
              </a:ext>
            </a:extLst>
          </p:cNvPr>
          <p:cNvSpPr txBox="1"/>
          <p:nvPr/>
        </p:nvSpPr>
        <p:spPr>
          <a:xfrm>
            <a:off x="1355627" y="6410048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 positive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AE96E4-DE6E-8646-A7FB-D26DBA5973AF}"/>
              </a:ext>
            </a:extLst>
          </p:cNvPr>
          <p:cNvSpPr txBox="1"/>
          <p:nvPr/>
        </p:nvSpPr>
        <p:spPr>
          <a:xfrm>
            <a:off x="2412968" y="5972169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 negative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086BB8-E82E-304D-A4EE-1F7D63614C14}"/>
              </a:ext>
            </a:extLst>
          </p:cNvPr>
          <p:cNvSpPr txBox="1"/>
          <p:nvPr/>
        </p:nvSpPr>
        <p:spPr>
          <a:xfrm>
            <a:off x="4184437" y="6064989"/>
            <a:ext cx="1626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You usually never know if you commit one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EC958D-6652-4F4F-A974-766DEE9C50C9}"/>
              </a:ext>
            </a:extLst>
          </p:cNvPr>
          <p:cNvSpPr/>
          <p:nvPr/>
        </p:nvSpPr>
        <p:spPr>
          <a:xfrm>
            <a:off x="6366014" y="1070905"/>
            <a:ext cx="5573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E6868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Statistics are </a:t>
            </a:r>
            <a:r>
              <a:rPr lang="en-US" sz="1200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point estimates</a:t>
            </a:r>
            <a:r>
              <a:rPr lang="en-US" sz="1200" dirty="0">
                <a:solidFill>
                  <a:srgbClr val="5E6868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or population parameters, </a:t>
            </a:r>
            <a:r>
              <a:rPr lang="en-US" sz="12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 error </a:t>
            </a:r>
            <a:endParaRPr lang="en-US" sz="1200" dirty="0">
              <a:solidFill>
                <a:schemeClr val="accent6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51E739-EF5F-D442-8DAA-5AB705101D4E}"/>
              </a:ext>
            </a:extLst>
          </p:cNvPr>
          <p:cNvCxnSpPr/>
          <p:nvPr/>
        </p:nvCxnSpPr>
        <p:spPr>
          <a:xfrm>
            <a:off x="8797159" y="1301737"/>
            <a:ext cx="451944" cy="30809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154FED4-98E3-8246-B53F-E1E7CEDE0B56}"/>
              </a:ext>
            </a:extLst>
          </p:cNvPr>
          <p:cNvSpPr txBox="1"/>
          <p:nvPr/>
        </p:nvSpPr>
        <p:spPr>
          <a:xfrm>
            <a:off x="8008229" y="1625101"/>
            <a:ext cx="3163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What is our best estimate of what the effect is?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A8133D-8F51-CC43-A805-C8F613480349}"/>
              </a:ext>
            </a:extLst>
          </p:cNvPr>
          <p:cNvSpPr txBox="1"/>
          <p:nvPr/>
        </p:nvSpPr>
        <p:spPr>
          <a:xfrm>
            <a:off x="8008229" y="2064800"/>
            <a:ext cx="3163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Usually it is the mean (of the group, of the difference, etc.)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17716E-397F-DF4F-AA74-3E31E77DA4B9}"/>
              </a:ext>
            </a:extLst>
          </p:cNvPr>
          <p:cNvCxnSpPr>
            <a:cxnSpLocks/>
          </p:cNvCxnSpPr>
          <p:nvPr/>
        </p:nvCxnSpPr>
        <p:spPr>
          <a:xfrm>
            <a:off x="6826143" y="1547834"/>
            <a:ext cx="0" cy="11736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430E070-B402-F94C-93D8-42651F263BE6}"/>
              </a:ext>
            </a:extLst>
          </p:cNvPr>
          <p:cNvSpPr txBox="1"/>
          <p:nvPr/>
        </p:nvSpPr>
        <p:spPr>
          <a:xfrm>
            <a:off x="6439903" y="2722847"/>
            <a:ext cx="316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We know our sample is unlikely to be perfectly representative of the population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B5AD55-3C37-B849-8F7C-3FEB5A490F90}"/>
              </a:ext>
            </a:extLst>
          </p:cNvPr>
          <p:cNvSpPr txBox="1"/>
          <p:nvPr/>
        </p:nvSpPr>
        <p:spPr>
          <a:xfrm>
            <a:off x="6636025" y="3301161"/>
            <a:ext cx="2963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We can account for how much error there likely 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15D57D-DDB1-064E-BC94-3B220E376C2C}"/>
              </a:ext>
            </a:extLst>
          </p:cNvPr>
          <p:cNvSpPr txBox="1"/>
          <p:nvPr/>
        </p:nvSpPr>
        <p:spPr>
          <a:xfrm>
            <a:off x="6567339" y="5426854"/>
            <a:ext cx="5171088" cy="5232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“We are 95% confident that the true population parameter is between [lower] and [upper].”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128831D-482D-4F4B-8727-D15344778D39}"/>
                  </a:ext>
                </a:extLst>
              </p:cNvPr>
              <p:cNvSpPr txBox="1"/>
              <p:nvPr/>
            </p:nvSpPr>
            <p:spPr>
              <a:xfrm>
                <a:off x="7250787" y="3941030"/>
                <a:ext cx="3544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𝐸𝑠𝑡𝑖𝑚𝑎𝑡𝑒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±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𝐸𝑠𝑡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𝐸𝑠𝑡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128831D-482D-4F4B-8727-D15344778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87" y="3941030"/>
                <a:ext cx="3544688" cy="369332"/>
              </a:xfrm>
              <a:prstGeom prst="rect">
                <a:avLst/>
              </a:prstGeom>
              <a:blipFill>
                <a:blip r:embed="rId2"/>
                <a:stretch>
                  <a:fillRect l="-1429"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90C69BC-3ABC-354F-AAE3-325BDBD92C1A}"/>
                  </a:ext>
                </a:extLst>
              </p:cNvPr>
              <p:cNvSpPr txBox="1"/>
              <p:nvPr/>
            </p:nvSpPr>
            <p:spPr>
              <a:xfrm>
                <a:off x="6672908" y="4499600"/>
                <a:ext cx="48043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𝑈𝑝𝑝𝑒𝑟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𝐸𝑠𝑡𝑖𝑚𝑎𝑡𝑒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𝐸𝑠𝑡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𝐸𝑠𝑡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90C69BC-3ABC-354F-AAE3-325BDBD92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08" y="4499600"/>
                <a:ext cx="4804392" cy="369332"/>
              </a:xfrm>
              <a:prstGeom prst="rect">
                <a:avLst/>
              </a:prstGeom>
              <a:blipFill>
                <a:blip r:embed="rId3"/>
                <a:stretch>
                  <a:fillRect l="-789" t="-333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81BD107-19F9-DD4E-AB2B-FADCB4F524FC}"/>
                  </a:ext>
                </a:extLst>
              </p:cNvPr>
              <p:cNvSpPr txBox="1"/>
              <p:nvPr/>
            </p:nvSpPr>
            <p:spPr>
              <a:xfrm>
                <a:off x="6672908" y="4958957"/>
                <a:ext cx="4737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𝐸𝑠𝑡𝑖𝑚𝑎𝑡𝑒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𝐸𝑠𝑡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𝐸𝑠𝑡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81BD107-19F9-DD4E-AB2B-FADCB4F52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08" y="4958957"/>
                <a:ext cx="4737066" cy="369332"/>
              </a:xfrm>
              <a:prstGeom prst="rect">
                <a:avLst/>
              </a:prstGeom>
              <a:blipFill>
                <a:blip r:embed="rId4"/>
                <a:stretch>
                  <a:fillRect l="-802" t="-3226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293A8D8E-EBF5-0C48-9D37-E6C0F22A1243}"/>
              </a:ext>
            </a:extLst>
          </p:cNvPr>
          <p:cNvSpPr txBox="1"/>
          <p:nvPr/>
        </p:nvSpPr>
        <p:spPr>
          <a:xfrm>
            <a:off x="6747643" y="6441958"/>
            <a:ext cx="548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latin typeface="Fira Code" panose="020B0509050000020004" pitchFamily="49" charset="0"/>
                <a:ea typeface="Fira Code" panose="020B0509050000020004" pitchFamily="49" charset="0"/>
              </a:rPr>
              <a:t>Note: Both NHST and Parameter Estimation use the same information, just present it differently</a:t>
            </a:r>
          </a:p>
        </p:txBody>
      </p:sp>
    </p:spTree>
    <p:extLst>
      <p:ext uri="{BB962C8B-B14F-4D97-AF65-F5344CB8AC3E}">
        <p14:creationId xmlns:p14="http://schemas.microsoft.com/office/powerpoint/2010/main" val="381958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284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Fira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7</cp:revision>
  <dcterms:created xsi:type="dcterms:W3CDTF">2019-09-18T19:52:24Z</dcterms:created>
  <dcterms:modified xsi:type="dcterms:W3CDTF">2019-09-18T21:28:00Z</dcterms:modified>
</cp:coreProperties>
</file>