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null)"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sldIdLst>
    <p:sldId id="257" r:id="rId2"/>
    <p:sldId id="271" r:id="rId3"/>
    <p:sldId id="259" r:id="rId4"/>
    <p:sldId id="261" r:id="rId5"/>
    <p:sldId id="272" r:id="rId6"/>
    <p:sldId id="265" r:id="rId7"/>
    <p:sldId id="273" r:id="rId8"/>
    <p:sldId id="274" r:id="rId9"/>
    <p:sldId id="275" r:id="rId10"/>
    <p:sldId id="266" r:id="rId11"/>
    <p:sldId id="260" r:id="rId12"/>
    <p:sldId id="262" r:id="rId13"/>
    <p:sldId id="263" r:id="rId14"/>
    <p:sldId id="264" r:id="rId15"/>
    <p:sldId id="269" r:id="rId16"/>
    <p:sldId id="268" r:id="rId17"/>
    <p:sldId id="258" r:id="rId18"/>
    <p:sldId id="267"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E9B2046-FB26-4DA1-B887-05F2AC999270}">
          <p14:sldIdLst>
            <p14:sldId id="257"/>
            <p14:sldId id="271"/>
            <p14:sldId id="259"/>
            <p14:sldId id="261"/>
            <p14:sldId id="272"/>
            <p14:sldId id="265"/>
            <p14:sldId id="273"/>
            <p14:sldId id="274"/>
            <p14:sldId id="275"/>
            <p14:sldId id="266"/>
            <p14:sldId id="260"/>
            <p14:sldId id="262"/>
            <p14:sldId id="263"/>
            <p14:sldId id="264"/>
            <p14:sldId id="269"/>
            <p14:sldId id="268"/>
            <p14:sldId id="258"/>
            <p14:sldId id="267"/>
            <p14:sldId id="276"/>
            <p14:sldId id="27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ah Schwartz" initials="SS" lastIdx="1" clrIdx="0">
    <p:extLst>
      <p:ext uri="{19B8F6BF-5375-455C-9EA6-DF929625EA0E}">
        <p15:presenceInfo xmlns:p15="http://schemas.microsoft.com/office/powerpoint/2012/main" userId="81bb3b139124cde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6" autoAdjust="0"/>
    <p:restoredTop sz="94660"/>
  </p:normalViewPr>
  <p:slideViewPr>
    <p:cSldViewPr snapToGrid="0">
      <p:cViewPr varScale="1">
        <p:scale>
          <a:sx n="156" d="100"/>
          <a:sy n="156" d="100"/>
        </p:scale>
        <p:origin x="208"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7-13T01:41:51.266" idx="1">
    <p:pos x="10" y="10"/>
    <p:text/>
    <p:extLst>
      <p:ext uri="{C676402C-5697-4E1C-873F-D02D1690AC5C}">
        <p15:threadingInfo xmlns:p15="http://schemas.microsoft.com/office/powerpoint/2012/main" timeZoneBias="3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07-13T01:41:51.266" idx="1">
    <p:pos x="10" y="10"/>
    <p:text/>
    <p:extLst>
      <p:ext uri="{C676402C-5697-4E1C-873F-D02D1690AC5C}">
        <p15:threadingInfo xmlns:p15="http://schemas.microsoft.com/office/powerpoint/2012/main" timeZoneBias="3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3B2355-98C8-451F-BE71-5FA915B2B77F}" type="datetimeFigureOut">
              <a:rPr lang="en-US" smtClean="0"/>
              <a:t>2/8/18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8AD8C3-A8D3-403F-8C66-5048C8CDEC52}" type="slidenum">
              <a:rPr lang="en-US" smtClean="0"/>
              <a:t>‹#›</a:t>
            </a:fld>
            <a:endParaRPr lang="en-US"/>
          </a:p>
        </p:txBody>
      </p:sp>
    </p:spTree>
    <p:extLst>
      <p:ext uri="{BB962C8B-B14F-4D97-AF65-F5344CB8AC3E}">
        <p14:creationId xmlns:p14="http://schemas.microsoft.com/office/powerpoint/2010/main" val="469157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a:t>
            </a:fld>
            <a:endParaRPr lang="en-US"/>
          </a:p>
        </p:txBody>
      </p:sp>
    </p:spTree>
    <p:extLst>
      <p:ext uri="{BB962C8B-B14F-4D97-AF65-F5344CB8AC3E}">
        <p14:creationId xmlns:p14="http://schemas.microsoft.com/office/powerpoint/2010/main" val="3261072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11</a:t>
            </a:fld>
            <a:endParaRPr lang="en-US"/>
          </a:p>
        </p:txBody>
      </p:sp>
    </p:spTree>
    <p:extLst>
      <p:ext uri="{BB962C8B-B14F-4D97-AF65-F5344CB8AC3E}">
        <p14:creationId xmlns:p14="http://schemas.microsoft.com/office/powerpoint/2010/main" val="2698638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12</a:t>
            </a:fld>
            <a:endParaRPr lang="en-US"/>
          </a:p>
        </p:txBody>
      </p:sp>
    </p:spTree>
    <p:extLst>
      <p:ext uri="{BB962C8B-B14F-4D97-AF65-F5344CB8AC3E}">
        <p14:creationId xmlns:p14="http://schemas.microsoft.com/office/powerpoint/2010/main" val="907557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13</a:t>
            </a:fld>
            <a:endParaRPr lang="en-US"/>
          </a:p>
        </p:txBody>
      </p:sp>
    </p:spTree>
    <p:extLst>
      <p:ext uri="{BB962C8B-B14F-4D97-AF65-F5344CB8AC3E}">
        <p14:creationId xmlns:p14="http://schemas.microsoft.com/office/powerpoint/2010/main" val="3275482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14</a:t>
            </a:fld>
            <a:endParaRPr lang="en-US"/>
          </a:p>
        </p:txBody>
      </p:sp>
    </p:spTree>
    <p:extLst>
      <p:ext uri="{BB962C8B-B14F-4D97-AF65-F5344CB8AC3E}">
        <p14:creationId xmlns:p14="http://schemas.microsoft.com/office/powerpoint/2010/main" val="114574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15</a:t>
            </a:fld>
            <a:endParaRPr lang="en-US"/>
          </a:p>
        </p:txBody>
      </p:sp>
    </p:spTree>
    <p:extLst>
      <p:ext uri="{BB962C8B-B14F-4D97-AF65-F5344CB8AC3E}">
        <p14:creationId xmlns:p14="http://schemas.microsoft.com/office/powerpoint/2010/main" val="3336317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16</a:t>
            </a:fld>
            <a:endParaRPr lang="en-US"/>
          </a:p>
        </p:txBody>
      </p:sp>
    </p:spTree>
    <p:extLst>
      <p:ext uri="{BB962C8B-B14F-4D97-AF65-F5344CB8AC3E}">
        <p14:creationId xmlns:p14="http://schemas.microsoft.com/office/powerpoint/2010/main" val="1484861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17</a:t>
            </a:fld>
            <a:endParaRPr lang="en-US"/>
          </a:p>
        </p:txBody>
      </p:sp>
    </p:spTree>
    <p:extLst>
      <p:ext uri="{BB962C8B-B14F-4D97-AF65-F5344CB8AC3E}">
        <p14:creationId xmlns:p14="http://schemas.microsoft.com/office/powerpoint/2010/main" val="2163764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18</a:t>
            </a:fld>
            <a:endParaRPr lang="en-US"/>
          </a:p>
        </p:txBody>
      </p:sp>
    </p:spTree>
    <p:extLst>
      <p:ext uri="{BB962C8B-B14F-4D97-AF65-F5344CB8AC3E}">
        <p14:creationId xmlns:p14="http://schemas.microsoft.com/office/powerpoint/2010/main" val="21036433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19</a:t>
            </a:fld>
            <a:endParaRPr lang="en-US"/>
          </a:p>
        </p:txBody>
      </p:sp>
    </p:spTree>
    <p:extLst>
      <p:ext uri="{BB962C8B-B14F-4D97-AF65-F5344CB8AC3E}">
        <p14:creationId xmlns:p14="http://schemas.microsoft.com/office/powerpoint/2010/main" val="15765494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20</a:t>
            </a:fld>
            <a:endParaRPr lang="en-US"/>
          </a:p>
        </p:txBody>
      </p:sp>
    </p:spTree>
    <p:extLst>
      <p:ext uri="{BB962C8B-B14F-4D97-AF65-F5344CB8AC3E}">
        <p14:creationId xmlns:p14="http://schemas.microsoft.com/office/powerpoint/2010/main" val="1698628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3</a:t>
            </a:fld>
            <a:endParaRPr lang="en-US"/>
          </a:p>
        </p:txBody>
      </p:sp>
    </p:spTree>
    <p:extLst>
      <p:ext uri="{BB962C8B-B14F-4D97-AF65-F5344CB8AC3E}">
        <p14:creationId xmlns:p14="http://schemas.microsoft.com/office/powerpoint/2010/main" val="3349260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4</a:t>
            </a:fld>
            <a:endParaRPr lang="en-US"/>
          </a:p>
        </p:txBody>
      </p:sp>
    </p:spTree>
    <p:extLst>
      <p:ext uri="{BB962C8B-B14F-4D97-AF65-F5344CB8AC3E}">
        <p14:creationId xmlns:p14="http://schemas.microsoft.com/office/powerpoint/2010/main" val="1319011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5</a:t>
            </a:fld>
            <a:endParaRPr lang="en-US"/>
          </a:p>
        </p:txBody>
      </p:sp>
    </p:spTree>
    <p:extLst>
      <p:ext uri="{BB962C8B-B14F-4D97-AF65-F5344CB8AC3E}">
        <p14:creationId xmlns:p14="http://schemas.microsoft.com/office/powerpoint/2010/main" val="1636281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6</a:t>
            </a:fld>
            <a:endParaRPr lang="en-US"/>
          </a:p>
        </p:txBody>
      </p:sp>
    </p:spTree>
    <p:extLst>
      <p:ext uri="{BB962C8B-B14F-4D97-AF65-F5344CB8AC3E}">
        <p14:creationId xmlns:p14="http://schemas.microsoft.com/office/powerpoint/2010/main" val="3752111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7</a:t>
            </a:fld>
            <a:endParaRPr lang="en-US"/>
          </a:p>
        </p:txBody>
      </p:sp>
    </p:spTree>
    <p:extLst>
      <p:ext uri="{BB962C8B-B14F-4D97-AF65-F5344CB8AC3E}">
        <p14:creationId xmlns:p14="http://schemas.microsoft.com/office/powerpoint/2010/main" val="3340545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8</a:t>
            </a:fld>
            <a:endParaRPr lang="en-US"/>
          </a:p>
        </p:txBody>
      </p:sp>
    </p:spTree>
    <p:extLst>
      <p:ext uri="{BB962C8B-B14F-4D97-AF65-F5344CB8AC3E}">
        <p14:creationId xmlns:p14="http://schemas.microsoft.com/office/powerpoint/2010/main" val="2672284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9</a:t>
            </a:fld>
            <a:endParaRPr lang="en-US"/>
          </a:p>
        </p:txBody>
      </p:sp>
    </p:spTree>
    <p:extLst>
      <p:ext uri="{BB962C8B-B14F-4D97-AF65-F5344CB8AC3E}">
        <p14:creationId xmlns:p14="http://schemas.microsoft.com/office/powerpoint/2010/main" val="454614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10</a:t>
            </a:fld>
            <a:endParaRPr lang="en-US"/>
          </a:p>
        </p:txBody>
      </p:sp>
    </p:spTree>
    <p:extLst>
      <p:ext uri="{BB962C8B-B14F-4D97-AF65-F5344CB8AC3E}">
        <p14:creationId xmlns:p14="http://schemas.microsoft.com/office/powerpoint/2010/main" val="3619517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1BB906-E02A-4631-A9D3-1A444BC6FB91}" type="datetime1">
              <a:rPr lang="en-US" smtClean="0"/>
              <a:t>2/8/18</a:t>
            </a:fld>
            <a:endParaRPr lang="en-US"/>
          </a:p>
        </p:txBody>
      </p:sp>
      <p:sp>
        <p:nvSpPr>
          <p:cNvPr id="5" name="Footer Placeholder 4"/>
          <p:cNvSpPr>
            <a:spLocks noGrp="1"/>
          </p:cNvSpPr>
          <p:nvPr>
            <p:ph type="ftr" sz="quarter" idx="11"/>
          </p:nvPr>
        </p:nvSpPr>
        <p:spPr/>
        <p:txBody>
          <a:bodyPr/>
          <a:lstStyle/>
          <a:p>
            <a:r>
              <a:rPr lang="en-US"/>
              <a:t>Cohen Chap 7 – t-test for Independent sample means</a:t>
            </a:r>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532894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85551E2-6DF5-4122-94D6-E9F52ADDD658}" type="datetime1">
              <a:rPr lang="en-US" smtClean="0"/>
              <a:t>2/8/18</a:t>
            </a:fld>
            <a:endParaRPr lang="en-US"/>
          </a:p>
        </p:txBody>
      </p:sp>
      <p:sp>
        <p:nvSpPr>
          <p:cNvPr id="6" name="Footer Placeholder 5"/>
          <p:cNvSpPr>
            <a:spLocks noGrp="1"/>
          </p:cNvSpPr>
          <p:nvPr>
            <p:ph type="ftr" sz="quarter" idx="11"/>
          </p:nvPr>
        </p:nvSpPr>
        <p:spPr/>
        <p:txBody>
          <a:bodyPr/>
          <a:lstStyle/>
          <a:p>
            <a:r>
              <a:rPr lang="en-US"/>
              <a:t>Cohen Chap 7 – t-test for Independent sample means</a:t>
            </a:r>
          </a:p>
        </p:txBody>
      </p:sp>
      <p:sp>
        <p:nvSpPr>
          <p:cNvPr id="7" name="Slide Number Placeholder 6"/>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377782096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5551E2-6DF5-4122-94D6-E9F52ADDD658}" type="datetime1">
              <a:rPr lang="en-US" smtClean="0"/>
              <a:t>2/8/18</a:t>
            </a:fld>
            <a:endParaRPr lang="en-US"/>
          </a:p>
        </p:txBody>
      </p:sp>
      <p:sp>
        <p:nvSpPr>
          <p:cNvPr id="5" name="Footer Placeholder 4"/>
          <p:cNvSpPr>
            <a:spLocks noGrp="1"/>
          </p:cNvSpPr>
          <p:nvPr>
            <p:ph type="ftr" sz="quarter" idx="11"/>
          </p:nvPr>
        </p:nvSpPr>
        <p:spPr/>
        <p:txBody>
          <a:bodyPr/>
          <a:lstStyle/>
          <a:p>
            <a:r>
              <a:rPr lang="en-US"/>
              <a:t>Cohen Chap 7 – t-test for Independent sample means</a:t>
            </a:r>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3403734998"/>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5551E2-6DF5-4122-94D6-E9F52ADDD658}" type="datetime1">
              <a:rPr lang="en-US" smtClean="0"/>
              <a:t>2/8/18</a:t>
            </a:fld>
            <a:endParaRPr lang="en-US"/>
          </a:p>
        </p:txBody>
      </p:sp>
      <p:sp>
        <p:nvSpPr>
          <p:cNvPr id="5" name="Footer Placeholder 4"/>
          <p:cNvSpPr>
            <a:spLocks noGrp="1"/>
          </p:cNvSpPr>
          <p:nvPr>
            <p:ph type="ftr" sz="quarter" idx="11"/>
          </p:nvPr>
        </p:nvSpPr>
        <p:spPr/>
        <p:txBody>
          <a:bodyPr/>
          <a:lstStyle/>
          <a:p>
            <a:r>
              <a:rPr lang="en-US"/>
              <a:t>Cohen Chap 7 – t-test for Independent sample means</a:t>
            </a:r>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65371232"/>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5551E2-6DF5-4122-94D6-E9F52ADDD658}" type="datetime1">
              <a:rPr lang="en-US" smtClean="0"/>
              <a:t>2/8/18</a:t>
            </a:fld>
            <a:endParaRPr lang="en-US"/>
          </a:p>
        </p:txBody>
      </p:sp>
      <p:sp>
        <p:nvSpPr>
          <p:cNvPr id="5" name="Footer Placeholder 4"/>
          <p:cNvSpPr>
            <a:spLocks noGrp="1"/>
          </p:cNvSpPr>
          <p:nvPr>
            <p:ph type="ftr" sz="quarter" idx="11"/>
          </p:nvPr>
        </p:nvSpPr>
        <p:spPr/>
        <p:txBody>
          <a:bodyPr/>
          <a:lstStyle/>
          <a:p>
            <a:r>
              <a:rPr lang="en-US"/>
              <a:t>Cohen Chap 7 – t-test for Independent sample means</a:t>
            </a:r>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473905061"/>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85551E2-6DF5-4122-94D6-E9F52ADDD658}" type="datetime1">
              <a:rPr lang="en-US" smtClean="0"/>
              <a:t>2/8/18</a:t>
            </a:fld>
            <a:endParaRPr lang="en-US"/>
          </a:p>
        </p:txBody>
      </p:sp>
      <p:sp>
        <p:nvSpPr>
          <p:cNvPr id="4" name="Footer Placeholder 4"/>
          <p:cNvSpPr>
            <a:spLocks noGrp="1"/>
          </p:cNvSpPr>
          <p:nvPr>
            <p:ph type="ftr" sz="quarter" idx="11"/>
          </p:nvPr>
        </p:nvSpPr>
        <p:spPr/>
        <p:txBody>
          <a:bodyPr/>
          <a:lstStyle/>
          <a:p>
            <a:r>
              <a:rPr lang="en-US"/>
              <a:t>Cohen Chap 7 – t-test for Independent sample means</a:t>
            </a:r>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3496228502"/>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85551E2-6DF5-4122-94D6-E9F52ADDD658}" type="datetime1">
              <a:rPr lang="en-US" smtClean="0"/>
              <a:t>2/8/18</a:t>
            </a:fld>
            <a:endParaRPr lang="en-US"/>
          </a:p>
        </p:txBody>
      </p:sp>
      <p:sp>
        <p:nvSpPr>
          <p:cNvPr id="4" name="Footer Placeholder 4"/>
          <p:cNvSpPr>
            <a:spLocks noGrp="1"/>
          </p:cNvSpPr>
          <p:nvPr>
            <p:ph type="ftr" sz="quarter" idx="11"/>
          </p:nvPr>
        </p:nvSpPr>
        <p:spPr/>
        <p:txBody>
          <a:bodyPr/>
          <a:lstStyle/>
          <a:p>
            <a:r>
              <a:rPr lang="en-US"/>
              <a:t>Cohen Chap 7 – t-test for Independent sample means</a:t>
            </a:r>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180500899"/>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8BFCD5-0679-4AAE-9E88-72689E290DC0}" type="datetime1">
              <a:rPr lang="en-US" smtClean="0"/>
              <a:t>2/8/18</a:t>
            </a:fld>
            <a:endParaRPr lang="en-US"/>
          </a:p>
        </p:txBody>
      </p:sp>
      <p:sp>
        <p:nvSpPr>
          <p:cNvPr id="5" name="Footer Placeholder 4"/>
          <p:cNvSpPr>
            <a:spLocks noGrp="1"/>
          </p:cNvSpPr>
          <p:nvPr>
            <p:ph type="ftr" sz="quarter" idx="11"/>
          </p:nvPr>
        </p:nvSpPr>
        <p:spPr/>
        <p:txBody>
          <a:bodyPr/>
          <a:lstStyle/>
          <a:p>
            <a:r>
              <a:rPr lang="en-US"/>
              <a:t>Cohen Chap 7 – t-test for Independent sample means</a:t>
            </a:r>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4238874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5A6AAE-B8FC-4895-A6C3-B664F53991E4}" type="datetime1">
              <a:rPr lang="en-US" smtClean="0"/>
              <a:t>2/8/18</a:t>
            </a:fld>
            <a:endParaRPr lang="en-US"/>
          </a:p>
        </p:txBody>
      </p:sp>
      <p:sp>
        <p:nvSpPr>
          <p:cNvPr id="5" name="Footer Placeholder 4"/>
          <p:cNvSpPr>
            <a:spLocks noGrp="1"/>
          </p:cNvSpPr>
          <p:nvPr>
            <p:ph type="ftr" sz="quarter" idx="11"/>
          </p:nvPr>
        </p:nvSpPr>
        <p:spPr/>
        <p:txBody>
          <a:bodyPr/>
          <a:lstStyle/>
          <a:p>
            <a:r>
              <a:rPr lang="en-US"/>
              <a:t>Cohen Chap 7 – t-test for Independent sample means</a:t>
            </a:r>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232063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C347EB5-8B41-468D-855C-7A1A5286B8FB}" type="datetime1">
              <a:rPr lang="en-US" smtClean="0"/>
              <a:t>2/8/18</a:t>
            </a:fld>
            <a:endParaRPr lang="en-US"/>
          </a:p>
        </p:txBody>
      </p:sp>
      <p:sp>
        <p:nvSpPr>
          <p:cNvPr id="5" name="Footer Placeholder 4"/>
          <p:cNvSpPr>
            <a:spLocks noGrp="1"/>
          </p:cNvSpPr>
          <p:nvPr>
            <p:ph type="ftr" sz="quarter" idx="11"/>
          </p:nvPr>
        </p:nvSpPr>
        <p:spPr/>
        <p:txBody>
          <a:bodyPr/>
          <a:lstStyle/>
          <a:p>
            <a:r>
              <a:rPr lang="en-US"/>
              <a:t>Cohen Chap 7 – t-test for Independent sample means</a:t>
            </a:r>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2194055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50FAE3-40EF-4F10-A0DC-55C541DD861E}" type="datetime1">
              <a:rPr lang="en-US" smtClean="0"/>
              <a:t>2/8/18</a:t>
            </a:fld>
            <a:endParaRPr lang="en-US"/>
          </a:p>
        </p:txBody>
      </p:sp>
      <p:sp>
        <p:nvSpPr>
          <p:cNvPr id="5" name="Footer Placeholder 4"/>
          <p:cNvSpPr>
            <a:spLocks noGrp="1"/>
          </p:cNvSpPr>
          <p:nvPr>
            <p:ph type="ftr" sz="quarter" idx="11"/>
          </p:nvPr>
        </p:nvSpPr>
        <p:spPr/>
        <p:txBody>
          <a:bodyPr/>
          <a:lstStyle/>
          <a:p>
            <a:r>
              <a:rPr lang="en-US"/>
              <a:t>Cohen Chap 7 – t-test for Independent sample means</a:t>
            </a:r>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401457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FEED5-1FD6-4A4E-8D44-68E614897E6E}" type="datetime1">
              <a:rPr lang="en-US" smtClean="0"/>
              <a:t>2/8/18</a:t>
            </a:fld>
            <a:endParaRPr lang="en-US"/>
          </a:p>
        </p:txBody>
      </p:sp>
      <p:sp>
        <p:nvSpPr>
          <p:cNvPr id="6" name="Footer Placeholder 5"/>
          <p:cNvSpPr>
            <a:spLocks noGrp="1"/>
          </p:cNvSpPr>
          <p:nvPr>
            <p:ph type="ftr" sz="quarter" idx="11"/>
          </p:nvPr>
        </p:nvSpPr>
        <p:spPr/>
        <p:txBody>
          <a:bodyPr/>
          <a:lstStyle/>
          <a:p>
            <a:r>
              <a:rPr lang="en-US"/>
              <a:t>Cohen Chap 7 – t-test for Independent sample means</a:t>
            </a:r>
          </a:p>
        </p:txBody>
      </p:sp>
      <p:sp>
        <p:nvSpPr>
          <p:cNvPr id="7" name="Slide Number Placeholder 6"/>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3865368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2C4B72-6149-40A2-A1DC-D316C1EC3829}" type="datetime1">
              <a:rPr lang="en-US" smtClean="0"/>
              <a:t>2/8/18</a:t>
            </a:fld>
            <a:endParaRPr lang="en-US"/>
          </a:p>
        </p:txBody>
      </p:sp>
      <p:sp>
        <p:nvSpPr>
          <p:cNvPr id="8" name="Footer Placeholder 7"/>
          <p:cNvSpPr>
            <a:spLocks noGrp="1"/>
          </p:cNvSpPr>
          <p:nvPr>
            <p:ph type="ftr" sz="quarter" idx="11"/>
          </p:nvPr>
        </p:nvSpPr>
        <p:spPr/>
        <p:txBody>
          <a:bodyPr/>
          <a:lstStyle/>
          <a:p>
            <a:r>
              <a:rPr lang="en-US"/>
              <a:t>Cohen Chap 7 – t-test for Independent sample means</a:t>
            </a:r>
          </a:p>
        </p:txBody>
      </p:sp>
      <p:sp>
        <p:nvSpPr>
          <p:cNvPr id="9" name="Slide Number Placeholder 8"/>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4031731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E7FFDD-1CCC-4145-9D82-0C7680E3E6DE}" type="datetime1">
              <a:rPr lang="en-US" smtClean="0"/>
              <a:t>2/8/18</a:t>
            </a:fld>
            <a:endParaRPr lang="en-US"/>
          </a:p>
        </p:txBody>
      </p:sp>
      <p:sp>
        <p:nvSpPr>
          <p:cNvPr id="5" name="Footer Placeholder 3"/>
          <p:cNvSpPr>
            <a:spLocks noGrp="1"/>
          </p:cNvSpPr>
          <p:nvPr>
            <p:ph type="ftr" sz="quarter" idx="11"/>
          </p:nvPr>
        </p:nvSpPr>
        <p:spPr/>
        <p:txBody>
          <a:bodyPr/>
          <a:lstStyle/>
          <a:p>
            <a:r>
              <a:rPr lang="en-US"/>
              <a:t>Cohen Chap 7 – t-test for Independent sample means</a:t>
            </a:r>
          </a:p>
        </p:txBody>
      </p:sp>
      <p:sp>
        <p:nvSpPr>
          <p:cNvPr id="6" name="Slide Number Placeholder 4"/>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2635758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FD32983-8B80-44D7-AAFB-C9F81FB6A331}" type="datetime1">
              <a:rPr lang="en-US" smtClean="0"/>
              <a:t>2/8/18</a:t>
            </a:fld>
            <a:endParaRPr lang="en-US"/>
          </a:p>
        </p:txBody>
      </p:sp>
      <p:sp>
        <p:nvSpPr>
          <p:cNvPr id="5" name="Footer Placeholder 2"/>
          <p:cNvSpPr>
            <a:spLocks noGrp="1"/>
          </p:cNvSpPr>
          <p:nvPr>
            <p:ph type="ftr" sz="quarter" idx="11"/>
          </p:nvPr>
        </p:nvSpPr>
        <p:spPr/>
        <p:txBody>
          <a:bodyPr/>
          <a:lstStyle/>
          <a:p>
            <a:r>
              <a:rPr lang="en-US"/>
              <a:t>Cohen Chap 7 – t-test for Independent sample means</a:t>
            </a:r>
          </a:p>
        </p:txBody>
      </p:sp>
      <p:sp>
        <p:nvSpPr>
          <p:cNvPr id="6" name="Slide Number Placeholder 3"/>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1620154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2AFC3D92-FF80-40B0-ADD3-B34BA87CDC2B}" type="datetime1">
              <a:rPr lang="en-US" smtClean="0"/>
              <a:t>2/8/18</a:t>
            </a:fld>
            <a:endParaRPr lang="en-US"/>
          </a:p>
        </p:txBody>
      </p:sp>
      <p:sp>
        <p:nvSpPr>
          <p:cNvPr id="5" name="Footer Placeholder 5"/>
          <p:cNvSpPr>
            <a:spLocks noGrp="1"/>
          </p:cNvSpPr>
          <p:nvPr>
            <p:ph type="ftr" sz="quarter" idx="11"/>
          </p:nvPr>
        </p:nvSpPr>
        <p:spPr/>
        <p:txBody>
          <a:bodyPr/>
          <a:lstStyle/>
          <a:p>
            <a:r>
              <a:rPr lang="en-US"/>
              <a:t>Cohen Chap 7 – t-test for Independent sample means</a:t>
            </a:r>
          </a:p>
        </p:txBody>
      </p:sp>
      <p:sp>
        <p:nvSpPr>
          <p:cNvPr id="6" name="Slide Number Placeholder 6"/>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1416150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EBED78B-DAEA-4ACD-AC41-E7F2D3DEA04A}" type="datetime1">
              <a:rPr lang="en-US" smtClean="0"/>
              <a:t>2/8/18</a:t>
            </a:fld>
            <a:endParaRPr lang="en-US"/>
          </a:p>
        </p:txBody>
      </p:sp>
      <p:sp>
        <p:nvSpPr>
          <p:cNvPr id="6" name="Footer Placeholder 5"/>
          <p:cNvSpPr>
            <a:spLocks noGrp="1"/>
          </p:cNvSpPr>
          <p:nvPr>
            <p:ph type="ftr" sz="quarter" idx="11"/>
          </p:nvPr>
        </p:nvSpPr>
        <p:spPr/>
        <p:txBody>
          <a:bodyPr/>
          <a:lstStyle/>
          <a:p>
            <a:r>
              <a:rPr lang="en-US"/>
              <a:t>Cohen Chap 7 – t-test for Independent sample means</a:t>
            </a:r>
          </a:p>
        </p:txBody>
      </p:sp>
      <p:sp>
        <p:nvSpPr>
          <p:cNvPr id="7" name="Slide Number Placeholder 6"/>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52232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85551E2-6DF5-4122-94D6-E9F52ADDD658}" type="datetime1">
              <a:rPr lang="en-US" smtClean="0"/>
              <a:t>2/8/18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Cohen Chap 7 – t-test for Independent sample means</a:t>
            </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2EF8E80-928C-4D02-8039-2537AA9D5938}" type="slidenum">
              <a:rPr lang="en-US" smtClean="0"/>
              <a:t>‹#›</a:t>
            </a:fld>
            <a:endParaRPr lang="en-US"/>
          </a:p>
        </p:txBody>
      </p:sp>
    </p:spTree>
    <p:extLst>
      <p:ext uri="{BB962C8B-B14F-4D97-AF65-F5344CB8AC3E}">
        <p14:creationId xmlns:p14="http://schemas.microsoft.com/office/powerpoint/2010/main" val="234661778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nul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nul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563254" y="515566"/>
            <a:ext cx="9271409" cy="4289898"/>
          </a:xfrm>
        </p:spPr>
        <p:txBody>
          <a:bodyPr>
            <a:normAutofit/>
          </a:bodyPr>
          <a:lstStyle/>
          <a:p>
            <a:r>
              <a:rPr lang="en-US" b="1" dirty="0"/>
              <a:t>T-test for 2 Independent Sample Means</a:t>
            </a:r>
          </a:p>
        </p:txBody>
      </p:sp>
      <p:sp>
        <p:nvSpPr>
          <p:cNvPr id="3" name="Subtitle 2"/>
          <p:cNvSpPr>
            <a:spLocks noGrp="1"/>
          </p:cNvSpPr>
          <p:nvPr>
            <p:ph type="subTitle" idx="1"/>
          </p:nvPr>
        </p:nvSpPr>
        <p:spPr>
          <a:xfrm>
            <a:off x="8638309" y="4960137"/>
            <a:ext cx="3200400" cy="1463040"/>
          </a:xfrm>
        </p:spPr>
        <p:txBody>
          <a:bodyPr/>
          <a:lstStyle/>
          <a:p>
            <a:endParaRPr lang="en-US" dirty="0"/>
          </a:p>
          <a:p>
            <a:endParaRPr lang="en-US" dirty="0"/>
          </a:p>
          <a:p>
            <a:r>
              <a:rPr lang="en-US" dirty="0"/>
              <a:t>For EDUC/PSY 6600</a:t>
            </a:r>
          </a:p>
        </p:txBody>
      </p:sp>
      <p:sp>
        <p:nvSpPr>
          <p:cNvPr id="8" name="Footer Placeholder 7"/>
          <p:cNvSpPr>
            <a:spLocks noGrp="1"/>
          </p:cNvSpPr>
          <p:nvPr>
            <p:ph type="ftr" sz="quarter" idx="11"/>
          </p:nvPr>
        </p:nvSpPr>
        <p:spPr/>
        <p:txBody>
          <a:bodyPr/>
          <a:lstStyle/>
          <a:p>
            <a:r>
              <a:rPr lang="fr-FR" dirty="0"/>
              <a:t>Cohen </a:t>
            </a:r>
            <a:r>
              <a:rPr lang="fr-FR" dirty="0" err="1"/>
              <a:t>Chap</a:t>
            </a:r>
            <a:r>
              <a:rPr lang="fr-FR" dirty="0"/>
              <a:t> 7 – t-test for Independent </a:t>
            </a:r>
            <a:r>
              <a:rPr lang="fr-FR" dirty="0" err="1"/>
              <a:t>sample</a:t>
            </a:r>
            <a:r>
              <a:rPr lang="fr-FR" dirty="0"/>
              <a:t> </a:t>
            </a:r>
            <a:r>
              <a:rPr lang="fr-FR" dirty="0" err="1"/>
              <a:t>means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380852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30237" y="278571"/>
            <a:ext cx="9720072" cy="1499616"/>
          </a:xfrm>
        </p:spPr>
        <p:txBody>
          <a:bodyPr/>
          <a:lstStyle/>
          <a:p>
            <a:r>
              <a:rPr lang="en-US" dirty="0"/>
              <a:t>Example 1</a:t>
            </a:r>
          </a:p>
        </p:txBody>
      </p:sp>
      <p:sp>
        <p:nvSpPr>
          <p:cNvPr id="3" name="Content Placeholder 2"/>
          <p:cNvSpPr>
            <a:spLocks noGrp="1"/>
          </p:cNvSpPr>
          <p:nvPr>
            <p:ph idx="1"/>
          </p:nvPr>
        </p:nvSpPr>
        <p:spPr>
          <a:xfrm>
            <a:off x="530203" y="3741072"/>
            <a:ext cx="11416869" cy="3063924"/>
          </a:xfrm>
        </p:spPr>
        <p:txBody>
          <a:bodyPr>
            <a:normAutofit/>
          </a:bodyPr>
          <a:lstStyle/>
          <a:p>
            <a:pPr>
              <a:lnSpc>
                <a:spcPct val="110000"/>
              </a:lnSpc>
            </a:pPr>
            <a:r>
              <a:rPr lang="en-US" altLang="en-US" sz="1600" dirty="0">
                <a:latin typeface="Times New Roman" panose="02020603050405020304" pitchFamily="18" charset="0"/>
                <a:cs typeface="Times New Roman" panose="02020603050405020304" pitchFamily="18" charset="0"/>
              </a:rPr>
              <a:t>After 6 months, the five participants taking the drug scored </a:t>
            </a:r>
            <a:r>
              <a:rPr lang="en-US" altLang="en-US" sz="1600" b="1" dirty="0">
                <a:latin typeface="Times New Roman" panose="02020603050405020304" pitchFamily="18" charset="0"/>
                <a:cs typeface="Times New Roman" panose="02020603050405020304" pitchFamily="18" charset="0"/>
              </a:rPr>
              <a:t>numerically lower </a:t>
            </a:r>
            <a:r>
              <a:rPr lang="en-US" altLang="en-US" sz="1600" dirty="0">
                <a:latin typeface="Times New Roman" panose="02020603050405020304" pitchFamily="18" charset="0"/>
                <a:cs typeface="Times New Roman" panose="02020603050405020304" pitchFamily="18" charset="0"/>
              </a:rPr>
              <a:t>on the depression scale (M = 2.80, SD = 4.66), compared their five counter parts taking placebo (M = 7.80, SD = 3.27).  </a:t>
            </a:r>
          </a:p>
          <a:p>
            <a:pPr>
              <a:lnSpc>
                <a:spcPct val="110000"/>
              </a:lnSpc>
            </a:pPr>
            <a:r>
              <a:rPr lang="en-US" altLang="en-US" sz="1600" dirty="0">
                <a:latin typeface="Times New Roman" panose="02020603050405020304" pitchFamily="18" charset="0"/>
                <a:cs typeface="Times New Roman" panose="02020603050405020304" pitchFamily="18" charset="0"/>
              </a:rPr>
              <a:t>To test the effectiveness of the drug at reducing depression, an </a:t>
            </a:r>
            <a:r>
              <a:rPr lang="en-US" altLang="en-US" sz="1600" b="1" dirty="0">
                <a:latin typeface="Times New Roman" panose="02020603050405020304" pitchFamily="18" charset="0"/>
                <a:cs typeface="Times New Roman" panose="02020603050405020304" pitchFamily="18" charset="0"/>
              </a:rPr>
              <a:t>independent samples </a:t>
            </a:r>
            <a:r>
              <a:rPr lang="en-US" altLang="en-US" sz="1600" b="1" i="1" dirty="0">
                <a:latin typeface="Times New Roman" panose="02020603050405020304" pitchFamily="18" charset="0"/>
                <a:cs typeface="Times New Roman" panose="02020603050405020304" pitchFamily="18" charset="0"/>
              </a:rPr>
              <a:t>t-</a:t>
            </a:r>
            <a:r>
              <a:rPr lang="en-US" altLang="en-US" sz="1600" b="1" dirty="0">
                <a:latin typeface="Times New Roman" panose="02020603050405020304" pitchFamily="18" charset="0"/>
                <a:cs typeface="Times New Roman" panose="02020603050405020304" pitchFamily="18" charset="0"/>
              </a:rPr>
              <a:t>test </a:t>
            </a:r>
            <a:r>
              <a:rPr lang="en-US" altLang="en-US" sz="1600" dirty="0">
                <a:latin typeface="Times New Roman" panose="02020603050405020304" pitchFamily="18" charset="0"/>
                <a:cs typeface="Times New Roman" panose="02020603050405020304" pitchFamily="18" charset="0"/>
              </a:rPr>
              <a:t>was performed. </a:t>
            </a:r>
          </a:p>
          <a:p>
            <a:pPr>
              <a:lnSpc>
                <a:spcPct val="110000"/>
              </a:lnSpc>
            </a:pPr>
            <a:r>
              <a:rPr lang="en-US" altLang="en-US" sz="1600" dirty="0">
                <a:solidFill>
                  <a:srgbClr val="0070C0"/>
                </a:solidFill>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The distribution of depression scores were </a:t>
            </a:r>
            <a:r>
              <a:rPr lang="en-US" altLang="en-US" sz="1600" b="1" dirty="0">
                <a:latin typeface="Times New Roman" panose="02020603050405020304" pitchFamily="18" charset="0"/>
                <a:cs typeface="Times New Roman" panose="02020603050405020304" pitchFamily="18" charset="0"/>
              </a:rPr>
              <a:t>sufficiently normal </a:t>
            </a:r>
            <a:r>
              <a:rPr lang="en-US" altLang="en-US" sz="1600" dirty="0">
                <a:latin typeface="Times New Roman" panose="02020603050405020304" pitchFamily="18" charset="0"/>
                <a:cs typeface="Times New Roman" panose="02020603050405020304" pitchFamily="18" charset="0"/>
              </a:rPr>
              <a:t>for the purposes of conducting a t-test (i.e. skew &lt; |2.0| and kurtosis &lt; |9.0|; </a:t>
            </a:r>
            <a:r>
              <a:rPr lang="en-US" altLang="en-US" sz="1600" dirty="0" err="1">
                <a:latin typeface="Times New Roman" panose="02020603050405020304" pitchFamily="18" charset="0"/>
                <a:cs typeface="Times New Roman" panose="02020603050405020304" pitchFamily="18" charset="0"/>
              </a:rPr>
              <a:t>Schmider</a:t>
            </a:r>
            <a:r>
              <a:rPr lang="en-US" altLang="en-US" sz="1600" dirty="0">
                <a:latin typeface="Times New Roman" panose="02020603050405020304" pitchFamily="18" charset="0"/>
                <a:cs typeface="Times New Roman" panose="02020603050405020304" pitchFamily="18" charset="0"/>
              </a:rPr>
              <a:t>, Sigler, </a:t>
            </a:r>
            <a:r>
              <a:rPr lang="en-US" altLang="en-US" sz="1600" dirty="0" err="1">
                <a:latin typeface="Times New Roman" panose="02020603050405020304" pitchFamily="18" charset="0"/>
                <a:cs typeface="Times New Roman" panose="02020603050405020304" pitchFamily="18" charset="0"/>
              </a:rPr>
              <a:t>Danay</a:t>
            </a:r>
            <a:r>
              <a:rPr lang="en-US" altLang="en-US" sz="1600" dirty="0">
                <a:latin typeface="Times New Roman" panose="02020603050405020304" pitchFamily="18" charset="0"/>
                <a:cs typeface="Times New Roman" panose="02020603050405020304" pitchFamily="18" charset="0"/>
              </a:rPr>
              <a:t>, Beyer, &amp; Buhner, 2010).  </a:t>
            </a:r>
          </a:p>
          <a:p>
            <a:pPr>
              <a:lnSpc>
                <a:spcPct val="110000"/>
              </a:lnSpc>
            </a:pPr>
            <a:r>
              <a:rPr lang="en-US" altLang="en-US" sz="1600" dirty="0">
                <a:latin typeface="Times New Roman" panose="02020603050405020304" pitchFamily="18" charset="0"/>
                <a:cs typeface="Times New Roman" panose="02020603050405020304" pitchFamily="18" charset="0"/>
              </a:rPr>
              <a:t>Additionally, the assumption of </a:t>
            </a:r>
            <a:r>
              <a:rPr lang="en-US" altLang="en-US" sz="1600" b="1" dirty="0">
                <a:latin typeface="Times New Roman" panose="02020603050405020304" pitchFamily="18" charset="0"/>
                <a:cs typeface="Times New Roman" panose="02020603050405020304" pitchFamily="18" charset="0"/>
              </a:rPr>
              <a:t>homogeneity of variances </a:t>
            </a:r>
            <a:r>
              <a:rPr lang="en-US" altLang="en-US" sz="1600" dirty="0">
                <a:latin typeface="Times New Roman" panose="02020603050405020304" pitchFamily="18" charset="0"/>
                <a:cs typeface="Times New Roman" panose="02020603050405020304" pitchFamily="18" charset="0"/>
              </a:rPr>
              <a:t>was tested and </a:t>
            </a:r>
            <a:r>
              <a:rPr lang="en-US" altLang="en-US" sz="1600" dirty="0">
                <a:solidFill>
                  <a:schemeClr val="accent2"/>
                </a:solidFill>
                <a:latin typeface="Times New Roman" panose="02020603050405020304" pitchFamily="18" charset="0"/>
                <a:cs typeface="Times New Roman" panose="02020603050405020304" pitchFamily="18" charset="0"/>
              </a:rPr>
              <a:t>satisfied</a:t>
            </a:r>
            <a:r>
              <a:rPr lang="en-US" altLang="en-US" sz="1600" dirty="0">
                <a:latin typeface="Times New Roman" panose="02020603050405020304" pitchFamily="18" charset="0"/>
                <a:cs typeface="Times New Roman" panose="02020603050405020304" pitchFamily="18" charset="0"/>
              </a:rPr>
              <a:t> via </a:t>
            </a:r>
            <a:r>
              <a:rPr lang="en-US" altLang="en-US" sz="1600" dirty="0" err="1">
                <a:latin typeface="Times New Roman" panose="02020603050405020304" pitchFamily="18" charset="0"/>
                <a:cs typeface="Times New Roman" panose="02020603050405020304" pitchFamily="18" charset="0"/>
              </a:rPr>
              <a:t>Levene’s</a:t>
            </a:r>
            <a:r>
              <a:rPr lang="en-US" altLang="en-US" sz="1600" dirty="0">
                <a:latin typeface="Times New Roman" panose="02020603050405020304" pitchFamily="18" charset="0"/>
                <a:cs typeface="Times New Roman" panose="02020603050405020304" pitchFamily="18" charset="0"/>
              </a:rPr>
              <a:t> </a:t>
            </a:r>
            <a:r>
              <a:rPr lang="en-US" altLang="en-US" sz="1600" i="1" dirty="0">
                <a:latin typeface="Times New Roman" panose="02020603050405020304" pitchFamily="18" charset="0"/>
                <a:cs typeface="Times New Roman" panose="02020603050405020304" pitchFamily="18" charset="0"/>
              </a:rPr>
              <a:t>F</a:t>
            </a:r>
            <a:r>
              <a:rPr lang="en-US" altLang="en-US" sz="1600" dirty="0">
                <a:latin typeface="Times New Roman" panose="02020603050405020304" pitchFamily="18" charset="0"/>
                <a:cs typeface="Times New Roman" panose="02020603050405020304" pitchFamily="18" charset="0"/>
              </a:rPr>
              <a:t>-test, </a:t>
            </a:r>
            <a:r>
              <a:rPr lang="en-US" altLang="en-US" sz="1600" i="1" dirty="0">
                <a:latin typeface="Times New Roman" panose="02020603050405020304" pitchFamily="18" charset="0"/>
                <a:cs typeface="Times New Roman" panose="02020603050405020304" pitchFamily="18" charset="0"/>
              </a:rPr>
              <a:t>F</a:t>
            </a:r>
            <a:r>
              <a:rPr lang="en-US" altLang="en-US" sz="1600" dirty="0">
                <a:latin typeface="Times New Roman" panose="02020603050405020304" pitchFamily="18" charset="0"/>
                <a:cs typeface="Times New Roman" panose="02020603050405020304" pitchFamily="18" charset="0"/>
              </a:rPr>
              <a:t>(4, 4) = .20, p = .667.  </a:t>
            </a:r>
          </a:p>
          <a:p>
            <a:pPr>
              <a:lnSpc>
                <a:spcPct val="110000"/>
              </a:lnSpc>
            </a:pPr>
            <a:r>
              <a:rPr lang="en-US" altLang="en-US" sz="1600" dirty="0">
                <a:latin typeface="Times New Roman" panose="02020603050405020304" pitchFamily="18" charset="0"/>
                <a:cs typeface="Times New Roman" panose="02020603050405020304" pitchFamily="18" charset="0"/>
              </a:rPr>
              <a:t>The </a:t>
            </a:r>
            <a:r>
              <a:rPr lang="en-US" altLang="en-US" sz="1600" b="1" dirty="0">
                <a:latin typeface="Times New Roman" panose="02020603050405020304" pitchFamily="18" charset="0"/>
                <a:cs typeface="Times New Roman" panose="02020603050405020304" pitchFamily="18" charset="0"/>
              </a:rPr>
              <a:t>independent samples </a:t>
            </a:r>
            <a:r>
              <a:rPr lang="en-US" altLang="en-US" sz="1600" b="1" i="1" dirty="0">
                <a:latin typeface="Times New Roman" panose="02020603050405020304" pitchFamily="18" charset="0"/>
                <a:cs typeface="Times New Roman" panose="02020603050405020304" pitchFamily="18" charset="0"/>
              </a:rPr>
              <a:t>t</a:t>
            </a:r>
            <a:r>
              <a:rPr lang="en-US" altLang="en-US" sz="1600" b="1" dirty="0">
                <a:latin typeface="Times New Roman" panose="02020603050405020304" pitchFamily="18" charset="0"/>
                <a:cs typeface="Times New Roman" panose="02020603050405020304" pitchFamily="18" charset="0"/>
              </a:rPr>
              <a:t>-test </a:t>
            </a:r>
            <a:r>
              <a:rPr lang="en-US" altLang="en-US" sz="1600" dirty="0">
                <a:latin typeface="Times New Roman" panose="02020603050405020304" pitchFamily="18" charset="0"/>
                <a:cs typeface="Times New Roman" panose="02020603050405020304" pitchFamily="18" charset="0"/>
              </a:rPr>
              <a:t>did </a:t>
            </a:r>
            <a:r>
              <a:rPr lang="en-US" altLang="en-US" sz="1600" b="1" u="sng" dirty="0">
                <a:solidFill>
                  <a:srgbClr val="FF00FF"/>
                </a:solidFill>
                <a:latin typeface="Times New Roman" panose="02020603050405020304" pitchFamily="18" charset="0"/>
                <a:cs typeface="Times New Roman" panose="02020603050405020304" pitchFamily="18" charset="0"/>
              </a:rPr>
              <a:t>not</a:t>
            </a:r>
            <a:r>
              <a:rPr lang="en-US" altLang="en-US" sz="1600" dirty="0">
                <a:solidFill>
                  <a:srgbClr val="FF00FF"/>
                </a:solidFill>
                <a:latin typeface="Times New Roman" panose="02020603050405020304" pitchFamily="18" charset="0"/>
                <a:cs typeface="Times New Roman" panose="02020603050405020304" pitchFamily="18" charset="0"/>
              </a:rPr>
              <a:t> find a statistically significant </a:t>
            </a:r>
            <a:r>
              <a:rPr lang="en-US" altLang="en-US" sz="1600" dirty="0">
                <a:latin typeface="Times New Roman" panose="02020603050405020304" pitchFamily="18" charset="0"/>
                <a:cs typeface="Times New Roman" panose="02020603050405020304" pitchFamily="18" charset="0"/>
              </a:rPr>
              <a:t>effect, </a:t>
            </a:r>
            <a:r>
              <a:rPr lang="en-US" altLang="en-US" sz="1600" i="1" dirty="0">
                <a:latin typeface="Times New Roman" panose="02020603050405020304" pitchFamily="18" charset="0"/>
                <a:cs typeface="Times New Roman" panose="02020603050405020304" pitchFamily="18" charset="0"/>
              </a:rPr>
              <a:t>t</a:t>
            </a:r>
            <a:r>
              <a:rPr lang="en-US" altLang="en-US" sz="1600" dirty="0">
                <a:latin typeface="Times New Roman" panose="02020603050405020304" pitchFamily="18" charset="0"/>
                <a:cs typeface="Times New Roman" panose="02020603050405020304" pitchFamily="18" charset="0"/>
              </a:rPr>
              <a:t>(8) = -1.964, p = .085.  </a:t>
            </a:r>
          </a:p>
          <a:p>
            <a:pPr>
              <a:lnSpc>
                <a:spcPct val="110000"/>
              </a:lnSpc>
            </a:pPr>
            <a:r>
              <a:rPr lang="en-US" altLang="en-US" sz="1600" dirty="0">
                <a:latin typeface="Times New Roman" panose="02020603050405020304" pitchFamily="18" charset="0"/>
                <a:cs typeface="Times New Roman" panose="02020603050405020304" pitchFamily="18" charset="0"/>
              </a:rPr>
              <a:t>Thus, there is </a:t>
            </a:r>
            <a:r>
              <a:rPr lang="en-US" altLang="en-US" sz="1600" b="1" dirty="0">
                <a:latin typeface="Times New Roman" panose="02020603050405020304" pitchFamily="18" charset="0"/>
                <a:cs typeface="Times New Roman" panose="02020603050405020304" pitchFamily="18" charset="0"/>
              </a:rPr>
              <a:t>no evidence </a:t>
            </a:r>
            <a:r>
              <a:rPr lang="en-US" altLang="en-US" sz="1600" dirty="0">
                <a:latin typeface="Times New Roman" panose="02020603050405020304" pitchFamily="18" charset="0"/>
                <a:cs typeface="Times New Roman" panose="02020603050405020304" pitchFamily="18" charset="0"/>
              </a:rPr>
              <a:t>this drug reduces depression.</a:t>
            </a:r>
            <a:endParaRPr lang="en-US" sz="1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2EF8E80-928C-4D02-8039-2537AA9D5938}" type="slidenum">
              <a:rPr lang="en-US" smtClean="0"/>
              <a:t>10</a:t>
            </a:fld>
            <a:endParaRPr lang="en-US"/>
          </a:p>
        </p:txBody>
      </p:sp>
      <p:sp>
        <p:nvSpPr>
          <p:cNvPr id="9" name="Rectangle 8">
            <a:extLst>
              <a:ext uri="{FF2B5EF4-FFF2-40B4-BE49-F238E27FC236}">
                <a16:creationId xmlns:a16="http://schemas.microsoft.com/office/drawing/2014/main" id="{8BCF32BC-8B17-C04E-994A-C48725B635A1}"/>
              </a:ext>
            </a:extLst>
          </p:cNvPr>
          <p:cNvSpPr/>
          <p:nvPr/>
        </p:nvSpPr>
        <p:spPr>
          <a:xfrm>
            <a:off x="930237" y="1028379"/>
            <a:ext cx="9422303" cy="2677656"/>
          </a:xfrm>
          <a:prstGeom prst="rect">
            <a:avLst/>
          </a:prstGeom>
          <a:solidFill>
            <a:schemeClr val="accent5">
              <a:lumMod val="20000"/>
              <a:lumOff val="80000"/>
            </a:schemeClr>
          </a:solidFill>
        </p:spPr>
        <p:txBody>
          <a:bodyPr wrap="square">
            <a:spAutoFit/>
          </a:bodyPr>
          <a:lstStyle/>
          <a:p>
            <a:r>
              <a:rPr lang="en-US" sz="1200" dirty="0">
                <a:solidFill>
                  <a:schemeClr val="accent5">
                    <a:lumMod val="50000"/>
                  </a:schemeClr>
                </a:solidFill>
                <a:latin typeface="Consolas" panose="020B0609020204030204" pitchFamily="49" charset="0"/>
                <a:cs typeface="Consolas" panose="020B0609020204030204" pitchFamily="49" charset="0"/>
              </a:rPr>
              <a:t>#&gt; </a:t>
            </a:r>
            <a:r>
              <a:rPr lang="en-US" sz="1200" dirty="0" err="1">
                <a:solidFill>
                  <a:schemeClr val="accent5">
                    <a:lumMod val="50000"/>
                  </a:schemeClr>
                </a:solidFill>
                <a:latin typeface="Consolas" panose="020B0609020204030204" pitchFamily="49" charset="0"/>
                <a:cs typeface="Consolas" panose="020B0609020204030204" pitchFamily="49" charset="0"/>
              </a:rPr>
              <a:t>Levene's</a:t>
            </a:r>
            <a:r>
              <a:rPr lang="en-US" sz="1200" dirty="0">
                <a:solidFill>
                  <a:schemeClr val="accent5">
                    <a:lumMod val="50000"/>
                  </a:schemeClr>
                </a:solidFill>
                <a:latin typeface="Consolas" panose="020B0609020204030204" pitchFamily="49" charset="0"/>
                <a:cs typeface="Consolas" panose="020B0609020204030204" pitchFamily="49" charset="0"/>
              </a:rPr>
              <a:t> Test for Homogeneity of Variance (center = median)</a:t>
            </a:r>
          </a:p>
          <a:p>
            <a:r>
              <a:rPr lang="en-US" sz="1200" dirty="0">
                <a:solidFill>
                  <a:schemeClr val="accent5">
                    <a:lumMod val="50000"/>
                  </a:schemeClr>
                </a:solidFill>
                <a:latin typeface="Consolas" panose="020B0609020204030204" pitchFamily="49" charset="0"/>
                <a:cs typeface="Consolas" panose="020B0609020204030204" pitchFamily="49" charset="0"/>
              </a:rPr>
              <a:t>#&gt;       </a:t>
            </a:r>
            <a:r>
              <a:rPr lang="en-US" sz="1200" dirty="0" err="1">
                <a:solidFill>
                  <a:schemeClr val="accent5">
                    <a:lumMod val="50000"/>
                  </a:schemeClr>
                </a:solidFill>
                <a:latin typeface="Consolas" panose="020B0609020204030204" pitchFamily="49" charset="0"/>
                <a:cs typeface="Consolas" panose="020B0609020204030204" pitchFamily="49" charset="0"/>
              </a:rPr>
              <a:t>Df</a:t>
            </a:r>
            <a:r>
              <a:rPr lang="en-US" sz="1200" dirty="0">
                <a:solidFill>
                  <a:schemeClr val="accent5">
                    <a:lumMod val="50000"/>
                  </a:schemeClr>
                </a:solidFill>
                <a:latin typeface="Consolas" panose="020B0609020204030204" pitchFamily="49" charset="0"/>
                <a:cs typeface="Consolas" panose="020B0609020204030204" pitchFamily="49" charset="0"/>
              </a:rPr>
              <a:t> F value </a:t>
            </a:r>
            <a:r>
              <a:rPr lang="en-US" sz="1200" dirty="0" err="1">
                <a:solidFill>
                  <a:schemeClr val="accent5">
                    <a:lumMod val="50000"/>
                  </a:schemeClr>
                </a:solidFill>
                <a:latin typeface="Consolas" panose="020B0609020204030204" pitchFamily="49" charset="0"/>
                <a:cs typeface="Consolas" panose="020B0609020204030204" pitchFamily="49" charset="0"/>
              </a:rPr>
              <a:t>Pr</a:t>
            </a:r>
            <a:r>
              <a:rPr lang="en-US" sz="1200" dirty="0">
                <a:solidFill>
                  <a:schemeClr val="accent5">
                    <a:lumMod val="50000"/>
                  </a:schemeClr>
                </a:solidFill>
                <a:latin typeface="Consolas" panose="020B0609020204030204" pitchFamily="49" charset="0"/>
                <a:cs typeface="Consolas" panose="020B0609020204030204" pitchFamily="49" charset="0"/>
              </a:rPr>
              <a:t>(&gt;F)</a:t>
            </a:r>
          </a:p>
          <a:p>
            <a:r>
              <a:rPr lang="en-US" sz="1200" dirty="0">
                <a:solidFill>
                  <a:schemeClr val="accent5">
                    <a:lumMod val="50000"/>
                  </a:schemeClr>
                </a:solidFill>
                <a:latin typeface="Consolas" panose="020B0609020204030204" pitchFamily="49" charset="0"/>
                <a:cs typeface="Consolas" panose="020B0609020204030204" pitchFamily="49" charset="0"/>
              </a:rPr>
              <a:t>#&gt; group  1       0      1</a:t>
            </a:r>
          </a:p>
          <a:p>
            <a:r>
              <a:rPr lang="en-US" sz="1200" dirty="0">
                <a:solidFill>
                  <a:schemeClr val="accent5">
                    <a:lumMod val="50000"/>
                  </a:schemeClr>
                </a:solidFill>
                <a:latin typeface="Consolas" panose="020B0609020204030204" pitchFamily="49" charset="0"/>
                <a:cs typeface="Consolas" panose="020B0609020204030204" pitchFamily="49" charset="0"/>
              </a:rPr>
              <a:t>#&gt;        8 </a:t>
            </a:r>
          </a:p>
          <a:p>
            <a:endParaRPr lang="en-US" sz="1200" dirty="0">
              <a:solidFill>
                <a:schemeClr val="accent5">
                  <a:lumMod val="50000"/>
                </a:schemeClr>
              </a:solidFill>
              <a:latin typeface="Consolas" panose="020B0609020204030204" pitchFamily="49" charset="0"/>
              <a:cs typeface="Consolas" panose="020B0609020204030204" pitchFamily="49" charset="0"/>
            </a:endParaRPr>
          </a:p>
          <a:p>
            <a:r>
              <a:rPr lang="en-US" sz="1200" dirty="0">
                <a:solidFill>
                  <a:schemeClr val="accent5">
                    <a:lumMod val="50000"/>
                  </a:schemeClr>
                </a:solidFill>
                <a:latin typeface="Consolas" panose="020B0609020204030204" pitchFamily="49" charset="0"/>
                <a:cs typeface="Consolas" panose="020B0609020204030204" pitchFamily="49" charset="0"/>
              </a:rPr>
              <a:t>#&gt; 	Welch Two Sample t-test</a:t>
            </a:r>
          </a:p>
          <a:p>
            <a:r>
              <a:rPr lang="en-US" sz="1200" dirty="0">
                <a:solidFill>
                  <a:schemeClr val="accent5">
                    <a:lumMod val="50000"/>
                  </a:schemeClr>
                </a:solidFill>
                <a:latin typeface="Consolas" panose="020B0609020204030204" pitchFamily="49" charset="0"/>
                <a:cs typeface="Consolas" panose="020B0609020204030204" pitchFamily="49" charset="0"/>
              </a:rPr>
              <a:t>#&gt; data:  value by group</a:t>
            </a:r>
          </a:p>
          <a:p>
            <a:r>
              <a:rPr lang="en-US" sz="1200" dirty="0">
                <a:solidFill>
                  <a:schemeClr val="accent5">
                    <a:lumMod val="50000"/>
                  </a:schemeClr>
                </a:solidFill>
                <a:latin typeface="Consolas" panose="020B0609020204030204" pitchFamily="49" charset="0"/>
                <a:cs typeface="Consolas" panose="020B0609020204030204" pitchFamily="49" charset="0"/>
              </a:rPr>
              <a:t>#&gt; t = -1.9642, </a:t>
            </a:r>
            <a:r>
              <a:rPr lang="en-US" sz="1200" dirty="0" err="1">
                <a:solidFill>
                  <a:schemeClr val="accent5">
                    <a:lumMod val="50000"/>
                  </a:schemeClr>
                </a:solidFill>
                <a:latin typeface="Consolas" panose="020B0609020204030204" pitchFamily="49" charset="0"/>
                <a:cs typeface="Consolas" panose="020B0609020204030204" pitchFamily="49" charset="0"/>
              </a:rPr>
              <a:t>df</a:t>
            </a:r>
            <a:r>
              <a:rPr lang="en-US" sz="1200" dirty="0">
                <a:solidFill>
                  <a:schemeClr val="accent5">
                    <a:lumMod val="50000"/>
                  </a:schemeClr>
                </a:solidFill>
                <a:latin typeface="Consolas" panose="020B0609020204030204" pitchFamily="49" charset="0"/>
                <a:cs typeface="Consolas" panose="020B0609020204030204" pitchFamily="49" charset="0"/>
              </a:rPr>
              <a:t> = 8, p-value = 0.08511</a:t>
            </a:r>
          </a:p>
          <a:p>
            <a:r>
              <a:rPr lang="en-US" sz="1200" dirty="0">
                <a:solidFill>
                  <a:schemeClr val="accent5">
                    <a:lumMod val="50000"/>
                  </a:schemeClr>
                </a:solidFill>
                <a:latin typeface="Consolas" panose="020B0609020204030204" pitchFamily="49" charset="0"/>
                <a:cs typeface="Consolas" panose="020B0609020204030204" pitchFamily="49" charset="0"/>
              </a:rPr>
              <a:t>#&gt; alternative hypothesis: true difference in means is not equal to 0</a:t>
            </a:r>
          </a:p>
          <a:p>
            <a:r>
              <a:rPr lang="en-US" sz="1200" dirty="0">
                <a:solidFill>
                  <a:schemeClr val="accent5">
                    <a:lumMod val="50000"/>
                  </a:schemeClr>
                </a:solidFill>
                <a:latin typeface="Consolas" panose="020B0609020204030204" pitchFamily="49" charset="0"/>
                <a:cs typeface="Consolas" panose="020B0609020204030204" pitchFamily="49" charset="0"/>
              </a:rPr>
              <a:t>#&gt; 95 percent confidence interval:  </a:t>
            </a:r>
          </a:p>
          <a:p>
            <a:r>
              <a:rPr lang="en-US" sz="1200" dirty="0">
                <a:solidFill>
                  <a:schemeClr val="accent5">
                    <a:lumMod val="50000"/>
                  </a:schemeClr>
                </a:solidFill>
                <a:latin typeface="Consolas" panose="020B0609020204030204" pitchFamily="49" charset="0"/>
                <a:cs typeface="Consolas" panose="020B0609020204030204" pitchFamily="49" charset="0"/>
              </a:rPr>
              <a:t>#&gt; -10.8701282   0.8701282</a:t>
            </a:r>
          </a:p>
          <a:p>
            <a:r>
              <a:rPr lang="en-US" sz="1200" dirty="0">
                <a:solidFill>
                  <a:schemeClr val="accent5">
                    <a:lumMod val="50000"/>
                  </a:schemeClr>
                </a:solidFill>
                <a:latin typeface="Consolas" panose="020B0609020204030204" pitchFamily="49" charset="0"/>
                <a:cs typeface="Consolas" panose="020B0609020204030204" pitchFamily="49" charset="0"/>
              </a:rPr>
              <a:t>#&gt; sample estimates:</a:t>
            </a:r>
          </a:p>
          <a:p>
            <a:r>
              <a:rPr lang="en-US" sz="1200" dirty="0">
                <a:solidFill>
                  <a:schemeClr val="accent5">
                    <a:lumMod val="50000"/>
                  </a:schemeClr>
                </a:solidFill>
                <a:latin typeface="Consolas" panose="020B0609020204030204" pitchFamily="49" charset="0"/>
                <a:cs typeface="Consolas" panose="020B0609020204030204" pitchFamily="49" charset="0"/>
              </a:rPr>
              <a:t>#&gt; mean in group group1  mean in group group2</a:t>
            </a:r>
          </a:p>
          <a:p>
            <a:r>
              <a:rPr lang="en-US" sz="1200" dirty="0">
                <a:solidFill>
                  <a:schemeClr val="accent5">
                    <a:lumMod val="50000"/>
                  </a:schemeClr>
                </a:solidFill>
                <a:latin typeface="Consolas" panose="020B0609020204030204" pitchFamily="49" charset="0"/>
                <a:cs typeface="Consolas" panose="020B0609020204030204" pitchFamily="49" charset="0"/>
              </a:rPr>
              <a:t>#&gt;                  2.8                   7.8 </a:t>
            </a:r>
          </a:p>
        </p:txBody>
      </p:sp>
    </p:spTree>
    <p:extLst>
      <p:ext uri="{BB962C8B-B14F-4D97-AF65-F5344CB8AC3E}">
        <p14:creationId xmlns:p14="http://schemas.microsoft.com/office/powerpoint/2010/main" val="14882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62203" y="328041"/>
            <a:ext cx="9720072" cy="1499616"/>
          </a:xfrm>
        </p:spPr>
        <p:txBody>
          <a:bodyPr/>
          <a:lstStyle/>
          <a:p>
            <a:r>
              <a:rPr lang="en-US" sz="3600" b="1" dirty="0"/>
              <a:t>Assumptions</a:t>
            </a:r>
            <a:r>
              <a:rPr lang="en-US" sz="3600" dirty="0"/>
              <a:t> (similar to 1-sample t-tests)</a:t>
            </a:r>
          </a:p>
        </p:txBody>
      </p:sp>
      <p:sp>
        <p:nvSpPr>
          <p:cNvPr id="3" name="Content Placeholder 2"/>
          <p:cNvSpPr>
            <a:spLocks noGrp="1"/>
          </p:cNvSpPr>
          <p:nvPr>
            <p:ph idx="1"/>
          </p:nvPr>
        </p:nvSpPr>
        <p:spPr>
          <a:xfrm>
            <a:off x="862203" y="1673110"/>
            <a:ext cx="11282966" cy="5071913"/>
          </a:xfrm>
        </p:spPr>
        <p:txBody>
          <a:bodyPr>
            <a:normAutofit/>
          </a:bodyPr>
          <a:lstStyle/>
          <a:p>
            <a:pPr marL="457200" indent="-457200">
              <a:buFont typeface="+mj-lt"/>
              <a:buAutoNum type="arabicPeriod"/>
            </a:pPr>
            <a:r>
              <a:rPr lang="en-US" u="sng" dirty="0"/>
              <a:t>BOTH</a:t>
            </a:r>
            <a:r>
              <a:rPr lang="en-US" dirty="0"/>
              <a:t> Samples were drawn </a:t>
            </a:r>
            <a:r>
              <a:rPr lang="en-US" b="1" u="sng" dirty="0"/>
              <a:t>INDEPENDENTLY</a:t>
            </a:r>
            <a:r>
              <a:rPr lang="en-US" dirty="0"/>
              <a:t> at </a:t>
            </a:r>
            <a:r>
              <a:rPr lang="en-US" b="1" u="sng" dirty="0"/>
              <a:t>random</a:t>
            </a:r>
            <a:r>
              <a:rPr lang="en-US" dirty="0"/>
              <a:t> (at least as representative as possible)</a:t>
            </a:r>
          </a:p>
          <a:p>
            <a:pPr marL="173736" lvl="1" indent="0">
              <a:buNone/>
            </a:pPr>
            <a:r>
              <a:rPr lang="en-US" dirty="0"/>
              <a:t>		Nothing can be done to fix NON-representative samples!</a:t>
            </a:r>
          </a:p>
          <a:p>
            <a:pPr marL="173736" lvl="1" indent="0">
              <a:buNone/>
            </a:pPr>
            <a:r>
              <a:rPr lang="en-US" dirty="0">
                <a:solidFill>
                  <a:schemeClr val="accent2"/>
                </a:solidFill>
              </a:rPr>
              <a:t>		Can not statistically test…violation: paired-samples t-test </a:t>
            </a:r>
          </a:p>
          <a:p>
            <a:pPr marL="457200" indent="-457200">
              <a:buFont typeface="+mj-lt"/>
              <a:buAutoNum type="arabicPeriod"/>
            </a:pPr>
            <a:r>
              <a:rPr lang="en-US" dirty="0"/>
              <a:t>The variable has a </a:t>
            </a:r>
            <a:r>
              <a:rPr lang="en-US" b="1" u="sng" dirty="0"/>
              <a:t>NORMAL</a:t>
            </a:r>
            <a:r>
              <a:rPr lang="en-US" dirty="0"/>
              <a:t> distribution, for </a:t>
            </a:r>
            <a:r>
              <a:rPr lang="en-US" u="sng" dirty="0"/>
              <a:t>BOTH</a:t>
            </a:r>
            <a:r>
              <a:rPr lang="en-US" dirty="0"/>
              <a:t> population</a:t>
            </a:r>
          </a:p>
          <a:p>
            <a:pPr marL="173736" lvl="1" indent="0">
              <a:buNone/>
            </a:pPr>
            <a:r>
              <a:rPr lang="en-US" dirty="0"/>
              <a:t>		Not as important if the sample is large (Central Limit Theorem)</a:t>
            </a:r>
          </a:p>
          <a:p>
            <a:pPr marL="173736" lvl="1" indent="0">
              <a:buNone/>
            </a:pPr>
            <a:r>
              <a:rPr lang="en-US" dirty="0"/>
              <a:t>		IF the sample is far from normal &amp;/or small n, might want to transform variables</a:t>
            </a:r>
          </a:p>
          <a:p>
            <a:pPr marL="173736" lvl="1" indent="0">
              <a:buNone/>
            </a:pPr>
            <a:r>
              <a:rPr lang="en-US" b="1" dirty="0">
                <a:solidFill>
                  <a:schemeClr val="accent2"/>
                </a:solidFill>
              </a:rPr>
              <a:t>		</a:t>
            </a:r>
            <a:r>
              <a:rPr lang="en-US" b="1" u="sng" dirty="0">
                <a:solidFill>
                  <a:schemeClr val="accent2"/>
                </a:solidFill>
              </a:rPr>
              <a:t>Look at plots:</a:t>
            </a:r>
            <a:r>
              <a:rPr lang="en-US" b="1" dirty="0">
                <a:solidFill>
                  <a:schemeClr val="accent2"/>
                </a:solidFill>
              </a:rPr>
              <a:t> </a:t>
            </a:r>
            <a:r>
              <a:rPr lang="en-US" dirty="0">
                <a:solidFill>
                  <a:schemeClr val="accent2"/>
                </a:solidFill>
              </a:rPr>
              <a:t>histogram, boxplot, &amp; QQ plot (straight 45º line) </a:t>
            </a:r>
            <a:r>
              <a:rPr lang="en-US" dirty="0">
                <a:solidFill>
                  <a:schemeClr val="accent2"/>
                </a:solidFill>
                <a:sym typeface="Wingdings" panose="05000000000000000000" pitchFamily="2" charset="2"/>
              </a:rPr>
              <a:t> sensitive to outliers!!!</a:t>
            </a:r>
            <a:endParaRPr lang="en-US" dirty="0">
              <a:solidFill>
                <a:schemeClr val="accent2"/>
              </a:solidFill>
            </a:endParaRPr>
          </a:p>
          <a:p>
            <a:pPr lvl="3">
              <a:lnSpc>
                <a:spcPct val="80000"/>
              </a:lnSpc>
            </a:pPr>
            <a:r>
              <a:rPr lang="en-US" altLang="en-US" b="1" u="sng" dirty="0">
                <a:solidFill>
                  <a:schemeClr val="accent2"/>
                </a:solidFill>
                <a:ea typeface="ＭＳ Ｐゴシック" panose="020B0600070205080204" pitchFamily="34" charset="-128"/>
              </a:rPr>
              <a:t>Skewness &amp; Kurtosis: </a:t>
            </a:r>
            <a:r>
              <a:rPr lang="en-US" altLang="en-US" dirty="0">
                <a:solidFill>
                  <a:schemeClr val="accent2"/>
                </a:solidFill>
                <a:ea typeface="ＭＳ Ｐゴシック" panose="020B0600070205080204" pitchFamily="34" charset="-128"/>
              </a:rPr>
              <a:t>Divided value by its </a:t>
            </a:r>
            <a:r>
              <a:rPr lang="en-US" altLang="en-US" i="1" dirty="0">
                <a:solidFill>
                  <a:schemeClr val="accent2"/>
                </a:solidFill>
                <a:ea typeface="ＭＳ Ｐゴシック" panose="020B0600070205080204" pitchFamily="34" charset="-128"/>
              </a:rPr>
              <a:t>SE</a:t>
            </a:r>
            <a:r>
              <a:rPr lang="en-US" altLang="en-US" dirty="0">
                <a:solidFill>
                  <a:schemeClr val="accent2"/>
                </a:solidFill>
                <a:ea typeface="ＭＳ Ｐゴシック" panose="020B0600070205080204" pitchFamily="34" charset="-128"/>
              </a:rPr>
              <a:t> &amp; &gt; </a:t>
            </a:r>
            <a:r>
              <a:rPr lang="en-US" altLang="en-US" dirty="0">
                <a:solidFill>
                  <a:schemeClr val="accent2"/>
                </a:solidFill>
                <a:ea typeface="ＭＳ Ｐゴシック" panose="020B0600070205080204" pitchFamily="34" charset="-128"/>
                <a:cs typeface="Arial" panose="020B0604020202020204" pitchFamily="34" charset="0"/>
              </a:rPr>
              <a:t>± 2 indicates issues</a:t>
            </a:r>
          </a:p>
          <a:p>
            <a:pPr lvl="3">
              <a:lnSpc>
                <a:spcPct val="80000"/>
              </a:lnSpc>
            </a:pPr>
            <a:r>
              <a:rPr lang="en-US" altLang="en-US" b="1" u="sng" dirty="0">
                <a:solidFill>
                  <a:schemeClr val="accent2"/>
                </a:solidFill>
                <a:ea typeface="ＭＳ Ｐゴシック" panose="020B0600070205080204" pitchFamily="34" charset="-128"/>
                <a:cs typeface="Arial" panose="020B0604020202020204" pitchFamily="34" charset="0"/>
              </a:rPr>
              <a:t>Shapiro-Wilks test </a:t>
            </a:r>
            <a:r>
              <a:rPr lang="en-US" altLang="en-US" dirty="0">
                <a:solidFill>
                  <a:schemeClr val="accent2"/>
                </a:solidFill>
                <a:ea typeface="ＭＳ Ｐゴシック" panose="020B0600070205080204" pitchFamily="34" charset="-128"/>
                <a:cs typeface="Arial" panose="020B0604020202020204" pitchFamily="34" charset="0"/>
              </a:rPr>
              <a:t>(small N): p &lt; .05 </a:t>
            </a:r>
            <a:r>
              <a:rPr lang="en-US" altLang="en-US" dirty="0">
                <a:solidFill>
                  <a:schemeClr val="accent2"/>
                </a:solidFill>
                <a:ea typeface="ＭＳ Ｐゴシック" panose="020B0600070205080204" pitchFamily="34" charset="-128"/>
                <a:cs typeface="Arial" panose="020B0604020202020204" pitchFamily="34" charset="0"/>
                <a:sym typeface="Wingdings" panose="05000000000000000000" pitchFamily="2" charset="2"/>
              </a:rPr>
              <a:t> not normal</a:t>
            </a:r>
          </a:p>
          <a:p>
            <a:pPr lvl="3">
              <a:lnSpc>
                <a:spcPct val="80000"/>
              </a:lnSpc>
            </a:pPr>
            <a:r>
              <a:rPr lang="en-US" altLang="en-US" b="1" u="sng" dirty="0">
                <a:solidFill>
                  <a:schemeClr val="accent2"/>
                </a:solidFill>
                <a:ea typeface="ＭＳ Ｐゴシック" panose="020B0600070205080204" pitchFamily="34" charset="-128"/>
                <a:cs typeface="Arial" panose="020B0604020202020204" pitchFamily="34" charset="0"/>
                <a:sym typeface="Wingdings" panose="05000000000000000000" pitchFamily="2" charset="2"/>
              </a:rPr>
              <a:t>Kolmogorov-Smirnov test</a:t>
            </a:r>
            <a:r>
              <a:rPr lang="en-US" altLang="en-US" dirty="0">
                <a:solidFill>
                  <a:schemeClr val="accent2"/>
                </a:solidFill>
                <a:ea typeface="ＭＳ Ｐゴシック" panose="020B0600070205080204" pitchFamily="34" charset="-128"/>
                <a:cs typeface="Arial" panose="020B0604020202020204" pitchFamily="34" charset="0"/>
                <a:sym typeface="Wingdings" panose="05000000000000000000" pitchFamily="2" charset="2"/>
              </a:rPr>
              <a:t> (large N): </a:t>
            </a:r>
            <a:endParaRPr lang="en-US" altLang="en-US" dirty="0">
              <a:solidFill>
                <a:schemeClr val="accent2"/>
              </a:solidFill>
              <a:ea typeface="ＭＳ Ｐゴシック" panose="020B0600070205080204" pitchFamily="34" charset="-128"/>
              <a:cs typeface="Arial" panose="020B0604020202020204" pitchFamily="34" charset="0"/>
            </a:endParaRPr>
          </a:p>
          <a:p>
            <a:pPr marL="457200" indent="-457200">
              <a:buFont typeface="+mj-lt"/>
              <a:buAutoNum type="arabicPeriod" startAt="3"/>
            </a:pPr>
            <a:r>
              <a:rPr lang="en-US" dirty="0"/>
              <a:t>HOV = </a:t>
            </a:r>
            <a:r>
              <a:rPr lang="en-US" b="1" u="sng" dirty="0"/>
              <a:t>Homogeneity of Variance</a:t>
            </a:r>
            <a:r>
              <a:rPr lang="en-US" dirty="0"/>
              <a:t>: BOTH populations have the sample spread</a:t>
            </a:r>
          </a:p>
          <a:p>
            <a:pPr marL="0" indent="0">
              <a:buNone/>
            </a:pPr>
            <a:r>
              <a:rPr lang="en-US" dirty="0">
                <a:solidFill>
                  <a:schemeClr val="accent2"/>
                </a:solidFill>
              </a:rPr>
              <a:t>		use </a:t>
            </a:r>
            <a:r>
              <a:rPr lang="en-US" dirty="0" err="1">
                <a:solidFill>
                  <a:schemeClr val="accent2"/>
                </a:solidFill>
              </a:rPr>
              <a:t>Levene’s</a:t>
            </a:r>
            <a:r>
              <a:rPr lang="en-US" dirty="0">
                <a:solidFill>
                  <a:schemeClr val="accent2"/>
                </a:solidFill>
              </a:rPr>
              <a:t> F-test (null= HOV)</a:t>
            </a:r>
          </a:p>
        </p:txBody>
      </p:sp>
      <p:sp>
        <p:nvSpPr>
          <p:cNvPr id="5" name="Slide Number Placeholder 4"/>
          <p:cNvSpPr>
            <a:spLocks noGrp="1"/>
          </p:cNvSpPr>
          <p:nvPr>
            <p:ph type="sldNum" sz="quarter" idx="12"/>
          </p:nvPr>
        </p:nvSpPr>
        <p:spPr/>
        <p:txBody>
          <a:bodyPr/>
          <a:lstStyle/>
          <a:p>
            <a:fld id="{42EF8E80-928C-4D02-8039-2537AA9D5938}" type="slidenum">
              <a:rPr lang="en-US" smtClean="0"/>
              <a:t>11</a:t>
            </a:fld>
            <a:endParaRPr lang="en-US"/>
          </a:p>
        </p:txBody>
      </p:sp>
    </p:spTree>
    <p:extLst>
      <p:ext uri="{BB962C8B-B14F-4D97-AF65-F5344CB8AC3E}">
        <p14:creationId xmlns:p14="http://schemas.microsoft.com/office/powerpoint/2010/main" val="3212336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8" y="314759"/>
            <a:ext cx="9720072" cy="1499616"/>
          </a:xfrm>
        </p:spPr>
        <p:txBody>
          <a:bodyPr/>
          <a:lstStyle/>
          <a:p>
            <a:r>
              <a:rPr lang="en-US" dirty="0"/>
              <a:t>Random Assignment</a:t>
            </a:r>
          </a:p>
        </p:txBody>
      </p:sp>
      <p:sp>
        <p:nvSpPr>
          <p:cNvPr id="3" name="Content Placeholder 2"/>
          <p:cNvSpPr>
            <a:spLocks noGrp="1"/>
          </p:cNvSpPr>
          <p:nvPr>
            <p:ph idx="1"/>
          </p:nvPr>
        </p:nvSpPr>
        <p:spPr>
          <a:xfrm>
            <a:off x="1024129" y="1526505"/>
            <a:ext cx="9704942" cy="4944199"/>
          </a:xfrm>
        </p:spPr>
        <p:txBody>
          <a:bodyPr>
            <a:normAutofit fontScale="92500" lnSpcReduction="20000"/>
          </a:bodyPr>
          <a:lstStyle/>
          <a:p>
            <a:r>
              <a:rPr lang="en-US" altLang="en-US" sz="2400" dirty="0"/>
              <a:t>Random assignment to groups </a:t>
            </a:r>
            <a:r>
              <a:rPr lang="en-US" altLang="en-US" sz="2400" dirty="0">
                <a:cs typeface="Arial" panose="020B0604020202020204" pitchFamily="34" charset="0"/>
              </a:rPr>
              <a:t>↓</a:t>
            </a:r>
            <a:r>
              <a:rPr lang="en-US" altLang="en-US" sz="2400" dirty="0"/>
              <a:t> experimenter biases</a:t>
            </a:r>
          </a:p>
          <a:p>
            <a:pPr lvl="1"/>
            <a:r>
              <a:rPr lang="en-US" altLang="en-US" sz="2000" dirty="0">
                <a:ea typeface="ＭＳ Ｐゴシック" panose="020B0600070205080204" pitchFamily="34" charset="-128"/>
              </a:rPr>
              <a:t>Cases are enumerated</a:t>
            </a:r>
          </a:p>
          <a:p>
            <a:pPr lvl="1"/>
            <a:r>
              <a:rPr lang="en-US" altLang="en-US" sz="2000" dirty="0">
                <a:ea typeface="ＭＳ Ｐゴシック" panose="020B0600070205080204" pitchFamily="34" charset="-128"/>
              </a:rPr>
              <a:t>Numbers drawn and assigned to group in any of several ways</a:t>
            </a:r>
          </a:p>
          <a:p>
            <a:pPr lvl="4"/>
            <a:endParaRPr lang="en-US" altLang="en-US" sz="1600" dirty="0">
              <a:ea typeface="ＭＳ Ｐゴシック" panose="020B0600070205080204" pitchFamily="34" charset="-128"/>
            </a:endParaRPr>
          </a:p>
          <a:p>
            <a:r>
              <a:rPr lang="en-US" altLang="en-US" sz="2400" dirty="0"/>
              <a:t>Does not ensure equality of group characteristics</a:t>
            </a:r>
          </a:p>
          <a:p>
            <a:pPr lvl="4"/>
            <a:endParaRPr lang="en-US" altLang="en-US" sz="1600" dirty="0">
              <a:ea typeface="ＭＳ Ｐゴシック" panose="020B0600070205080204" pitchFamily="34" charset="-128"/>
            </a:endParaRPr>
          </a:p>
          <a:p>
            <a:r>
              <a:rPr lang="en-US" altLang="en-US" sz="2400" dirty="0"/>
              <a:t>Experiment: Random assignment &amp; manipulation of IV</a:t>
            </a:r>
          </a:p>
          <a:p>
            <a:pPr lvl="1"/>
            <a:r>
              <a:rPr lang="en-US" altLang="en-US" sz="2000" dirty="0">
                <a:ea typeface="ＭＳ Ｐゴシック" panose="020B0600070205080204" pitchFamily="34" charset="-128"/>
              </a:rPr>
              <a:t>Treatment vs. control or 2 treatment groups</a:t>
            </a:r>
          </a:p>
          <a:p>
            <a:pPr lvl="4"/>
            <a:endParaRPr lang="en-US" altLang="en-US" sz="1600" dirty="0">
              <a:ea typeface="ＭＳ Ｐゴシック" panose="020B0600070205080204" pitchFamily="34" charset="-128"/>
              <a:cs typeface="Arial" panose="020B0604020202020204" pitchFamily="34" charset="0"/>
            </a:endParaRPr>
          </a:p>
          <a:p>
            <a:r>
              <a:rPr lang="en-US" altLang="en-US" sz="2400" dirty="0">
                <a:cs typeface="Arial" panose="020B0604020202020204" pitchFamily="34" charset="0"/>
              </a:rPr>
              <a:t>Quasi-experiment: </a:t>
            </a:r>
            <a:r>
              <a:rPr lang="en-US" altLang="en-US" sz="2400" dirty="0">
                <a:cs typeface="Arial" panose="020B0604020202020204" pitchFamily="34" charset="0"/>
                <a:sym typeface="Wingdings" panose="05000000000000000000" pitchFamily="2" charset="2"/>
              </a:rPr>
              <a:t>Either randomization or manipulation</a:t>
            </a:r>
            <a:endParaRPr lang="en-US" altLang="en-US" sz="2400" dirty="0">
              <a:cs typeface="Arial" panose="020B0604020202020204" pitchFamily="34" charset="0"/>
            </a:endParaRPr>
          </a:p>
          <a:p>
            <a:pPr lvl="4"/>
            <a:endParaRPr lang="en-US" altLang="en-US" sz="1600" dirty="0">
              <a:ea typeface="ＭＳ Ｐゴシック" panose="020B0600070205080204" pitchFamily="34" charset="-128"/>
              <a:cs typeface="Arial" panose="020B0604020202020204" pitchFamily="34" charset="0"/>
            </a:endParaRPr>
          </a:p>
          <a:p>
            <a:r>
              <a:rPr lang="en-US" altLang="en-US" sz="2400" dirty="0">
                <a:cs typeface="Arial" panose="020B0604020202020204" pitchFamily="34" charset="0"/>
              </a:rPr>
              <a:t>Non-experiment: Neither </a:t>
            </a:r>
            <a:r>
              <a:rPr lang="en-US" altLang="en-US" sz="2400" dirty="0">
                <a:cs typeface="Arial" panose="020B0604020202020204" pitchFamily="34" charset="0"/>
                <a:sym typeface="Wingdings" panose="05000000000000000000" pitchFamily="2" charset="2"/>
              </a:rPr>
              <a:t>randomization or manipulation</a:t>
            </a:r>
            <a:endParaRPr lang="en-US" altLang="en-US" sz="2400" dirty="0">
              <a:cs typeface="Arial" panose="020B0604020202020204" pitchFamily="34" charset="0"/>
            </a:endParaRPr>
          </a:p>
          <a:p>
            <a:pPr lvl="1"/>
            <a:r>
              <a:rPr lang="en-US" altLang="en-US" sz="2000" dirty="0">
                <a:ea typeface="ＭＳ Ｐゴシック" panose="020B0600070205080204" pitchFamily="34" charset="-128"/>
                <a:cs typeface="Arial" panose="020B0604020202020204" pitchFamily="34" charset="0"/>
              </a:rPr>
              <a:t>Participants self-select or form naturally occurring groups</a:t>
            </a:r>
          </a:p>
          <a:p>
            <a:endParaRPr lang="en-US" dirty="0"/>
          </a:p>
        </p:txBody>
      </p:sp>
      <p:sp>
        <p:nvSpPr>
          <p:cNvPr id="4" name="Footer Placeholder 3"/>
          <p:cNvSpPr>
            <a:spLocks noGrp="1"/>
          </p:cNvSpPr>
          <p:nvPr>
            <p:ph type="ftr" sz="quarter" idx="11"/>
          </p:nvPr>
        </p:nvSpPr>
        <p:spPr/>
        <p:txBody>
          <a:bodyPr/>
          <a:lstStyle/>
          <a:p>
            <a:r>
              <a:rPr lang="en-US"/>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12</a:t>
            </a:fld>
            <a:endParaRPr lang="en-US"/>
          </a:p>
        </p:txBody>
      </p:sp>
    </p:spTree>
    <p:extLst>
      <p:ext uri="{BB962C8B-B14F-4D97-AF65-F5344CB8AC3E}">
        <p14:creationId xmlns:p14="http://schemas.microsoft.com/office/powerpoint/2010/main" val="3414135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7" y="237486"/>
            <a:ext cx="9720072" cy="1499616"/>
          </a:xfrm>
        </p:spPr>
        <p:txBody>
          <a:bodyPr/>
          <a:lstStyle/>
          <a:p>
            <a:r>
              <a:rPr lang="en-US" dirty="0"/>
              <a:t>Violations of assumptions</a:t>
            </a:r>
          </a:p>
        </p:txBody>
      </p:sp>
      <p:sp>
        <p:nvSpPr>
          <p:cNvPr id="3" name="Content Placeholder 2"/>
          <p:cNvSpPr>
            <a:spLocks noGrp="1"/>
          </p:cNvSpPr>
          <p:nvPr>
            <p:ph idx="1"/>
          </p:nvPr>
        </p:nvSpPr>
        <p:spPr>
          <a:xfrm>
            <a:off x="1024128" y="1532586"/>
            <a:ext cx="10579737" cy="4776774"/>
          </a:xfrm>
        </p:spPr>
        <p:txBody>
          <a:bodyPr/>
          <a:lstStyle/>
          <a:p>
            <a:r>
              <a:rPr lang="en-US" altLang="en-US" sz="2800" b="1" dirty="0"/>
              <a:t>Equal groups: Violations ‘hurt’ less</a:t>
            </a:r>
          </a:p>
          <a:p>
            <a:pPr lvl="1"/>
            <a:r>
              <a:rPr lang="en-US" altLang="en-US" sz="2400" dirty="0">
                <a:ea typeface="ＭＳ Ｐゴシック" panose="020B0600070205080204" pitchFamily="34" charset="-128"/>
              </a:rPr>
              <a:t>Heterogeneity of variance</a:t>
            </a:r>
          </a:p>
          <a:p>
            <a:pPr lvl="2"/>
            <a:r>
              <a:rPr lang="en-US" altLang="en-US" sz="2000" dirty="0">
                <a:ea typeface="ＭＳ Ｐゴシック" panose="020B0600070205080204" pitchFamily="34" charset="-128"/>
              </a:rPr>
              <a:t>Small effects, </a:t>
            </a:r>
            <a:r>
              <a:rPr lang="en-US" altLang="en-US" sz="2000" i="1" dirty="0">
                <a:latin typeface="Times New Roman" panose="02020603050405020304" pitchFamily="18" charset="0"/>
                <a:ea typeface="ＭＳ Ｐゴシック" panose="020B0600070205080204" pitchFamily="34" charset="-128"/>
              </a:rPr>
              <a:t>p</a:t>
            </a:r>
            <a:r>
              <a:rPr lang="en-US" altLang="en-US" sz="2000" dirty="0">
                <a:ea typeface="ＭＳ Ｐゴシック" panose="020B0600070205080204" pitchFamily="34" charset="-128"/>
              </a:rPr>
              <a:t>-value inaccurate ± .02</a:t>
            </a:r>
          </a:p>
          <a:p>
            <a:pPr lvl="1"/>
            <a:r>
              <a:rPr lang="en-US" altLang="en-US" sz="2400" dirty="0">
                <a:ea typeface="ＭＳ Ｐゴシック" panose="020B0600070205080204" pitchFamily="34" charset="-128"/>
              </a:rPr>
              <a:t>Non-normality</a:t>
            </a:r>
          </a:p>
          <a:p>
            <a:pPr lvl="2"/>
            <a:r>
              <a:rPr lang="en-US" altLang="en-US" sz="2000" dirty="0">
                <a:ea typeface="ＭＳ Ｐゴシック" panose="020B0600070205080204" pitchFamily="34" charset="-128"/>
              </a:rPr>
              <a:t>Small effects, </a:t>
            </a:r>
            <a:r>
              <a:rPr lang="en-US" altLang="en-US" sz="2000" i="1" dirty="0">
                <a:latin typeface="Times New Roman" panose="02020603050405020304" pitchFamily="18" charset="0"/>
                <a:ea typeface="ＭＳ Ｐゴシック" panose="020B0600070205080204" pitchFamily="34" charset="-128"/>
              </a:rPr>
              <a:t>p</a:t>
            </a:r>
            <a:r>
              <a:rPr lang="en-US" altLang="en-US" sz="2000" dirty="0">
                <a:ea typeface="ＭＳ Ｐゴシック" panose="020B0600070205080204" pitchFamily="34" charset="-128"/>
              </a:rPr>
              <a:t>-value inaccurate ± .02</a:t>
            </a:r>
          </a:p>
          <a:p>
            <a:pPr lvl="2"/>
            <a:r>
              <a:rPr lang="en-US" altLang="en-US" sz="2000" dirty="0">
                <a:ea typeface="ＭＳ Ｐゴシック" panose="020B0600070205080204" pitchFamily="34" charset="-128"/>
              </a:rPr>
              <a:t>However: If samples are highly skewed or are skewed in opposite directions </a:t>
            </a:r>
            <a:r>
              <a:rPr lang="en-US" altLang="en-US" sz="2000" i="1" dirty="0">
                <a:latin typeface="Times New Roman" panose="02020603050405020304" pitchFamily="18" charset="0"/>
                <a:ea typeface="ＭＳ Ｐゴシック" panose="020B0600070205080204" pitchFamily="34" charset="-128"/>
              </a:rPr>
              <a:t>p</a:t>
            </a:r>
            <a:r>
              <a:rPr lang="en-US" altLang="en-US" sz="2000" dirty="0">
                <a:ea typeface="ＭＳ Ｐゴシック" panose="020B0600070205080204" pitchFamily="34" charset="-128"/>
              </a:rPr>
              <a:t>-values can be *very* inaccurate</a:t>
            </a:r>
          </a:p>
          <a:p>
            <a:pPr lvl="1"/>
            <a:r>
              <a:rPr lang="en-US" altLang="en-US" sz="2400" dirty="0">
                <a:ea typeface="ＭＳ Ｐゴシック" panose="020B0600070205080204" pitchFamily="34" charset="-128"/>
              </a:rPr>
              <a:t>Both</a:t>
            </a:r>
          </a:p>
          <a:p>
            <a:pPr lvl="2"/>
            <a:r>
              <a:rPr lang="en-US" altLang="en-US" sz="2000" dirty="0">
                <a:ea typeface="ＭＳ Ｐゴシック" panose="020B0600070205080204" pitchFamily="34" charset="-128"/>
              </a:rPr>
              <a:t>Moderate effects if </a:t>
            </a:r>
            <a:r>
              <a:rPr lang="en-US" altLang="en-US" sz="2000" i="1" dirty="0">
                <a:latin typeface="Times New Roman" panose="02020603050405020304" pitchFamily="18" charset="0"/>
                <a:ea typeface="ＭＳ Ｐゴシック" panose="020B0600070205080204" pitchFamily="34" charset="-128"/>
              </a:rPr>
              <a:t>N</a:t>
            </a:r>
            <a:r>
              <a:rPr lang="en-US" altLang="en-US" sz="2000" i="1" dirty="0">
                <a:ea typeface="ＭＳ Ｐゴシック" panose="020B0600070205080204" pitchFamily="34" charset="-128"/>
              </a:rPr>
              <a:t> </a:t>
            </a:r>
            <a:r>
              <a:rPr lang="en-US" altLang="en-US" sz="2000" dirty="0">
                <a:ea typeface="ＭＳ Ｐゴシック" panose="020B0600070205080204" pitchFamily="34" charset="-128"/>
              </a:rPr>
              <a:t>is large, </a:t>
            </a:r>
            <a:r>
              <a:rPr lang="en-US" altLang="en-US" sz="2000" i="1" dirty="0">
                <a:latin typeface="Times New Roman" panose="02020603050405020304" pitchFamily="18" charset="0"/>
                <a:ea typeface="ＭＳ Ｐゴシック" panose="020B0600070205080204" pitchFamily="34" charset="-128"/>
              </a:rPr>
              <a:t>p</a:t>
            </a:r>
            <a:r>
              <a:rPr lang="en-US" altLang="en-US" sz="2000" dirty="0">
                <a:ea typeface="ＭＳ Ｐゴシック" panose="020B0600070205080204" pitchFamily="34" charset="-128"/>
              </a:rPr>
              <a:t>-value can be inaccurate</a:t>
            </a:r>
          </a:p>
          <a:p>
            <a:pPr lvl="2"/>
            <a:r>
              <a:rPr lang="en-US" altLang="en-US" sz="2000" dirty="0">
                <a:ea typeface="ＭＳ Ｐゴシック" panose="020B0600070205080204" pitchFamily="34" charset="-128"/>
              </a:rPr>
              <a:t>Large effects if </a:t>
            </a:r>
            <a:r>
              <a:rPr lang="en-US" altLang="en-US" sz="2000" i="1" dirty="0">
                <a:latin typeface="Times New Roman" panose="02020603050405020304" pitchFamily="18" charset="0"/>
                <a:ea typeface="ＭＳ Ｐゴシック" panose="020B0600070205080204" pitchFamily="34" charset="-128"/>
              </a:rPr>
              <a:t>N</a:t>
            </a:r>
            <a:r>
              <a:rPr lang="en-US" altLang="en-US" sz="2000" i="1" dirty="0">
                <a:ea typeface="ＭＳ Ｐゴシック" panose="020B0600070205080204" pitchFamily="34" charset="-128"/>
              </a:rPr>
              <a:t> </a:t>
            </a:r>
            <a:r>
              <a:rPr lang="en-US" altLang="en-US" sz="2000" dirty="0">
                <a:ea typeface="ＭＳ Ｐゴシック" panose="020B0600070205080204" pitchFamily="34" charset="-128"/>
              </a:rPr>
              <a:t>is small, </a:t>
            </a:r>
            <a:r>
              <a:rPr lang="en-US" altLang="en-US" sz="2000" i="1" dirty="0">
                <a:latin typeface="Times New Roman" panose="02020603050405020304" pitchFamily="18" charset="0"/>
                <a:ea typeface="ＭＳ Ｐゴシック" panose="020B0600070205080204" pitchFamily="34" charset="-128"/>
              </a:rPr>
              <a:t>p</a:t>
            </a:r>
            <a:r>
              <a:rPr lang="en-US" altLang="en-US" sz="2000" dirty="0">
                <a:ea typeface="ＭＳ Ｐゴシック" panose="020B0600070205080204" pitchFamily="34" charset="-128"/>
              </a:rPr>
              <a:t>-value can be *very* inaccurate</a:t>
            </a:r>
          </a:p>
          <a:p>
            <a:endParaRPr lang="en-US" dirty="0"/>
          </a:p>
        </p:txBody>
      </p:sp>
      <p:sp>
        <p:nvSpPr>
          <p:cNvPr id="4" name="Footer Placeholder 3"/>
          <p:cNvSpPr>
            <a:spLocks noGrp="1"/>
          </p:cNvSpPr>
          <p:nvPr>
            <p:ph type="ftr" sz="quarter" idx="11"/>
          </p:nvPr>
        </p:nvSpPr>
        <p:spPr/>
        <p:txBody>
          <a:bodyPr/>
          <a:lstStyle/>
          <a:p>
            <a:r>
              <a:rPr lang="en-US"/>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13</a:t>
            </a:fld>
            <a:endParaRPr lang="en-US"/>
          </a:p>
        </p:txBody>
      </p:sp>
    </p:spTree>
    <p:extLst>
      <p:ext uri="{BB962C8B-B14F-4D97-AF65-F5344CB8AC3E}">
        <p14:creationId xmlns:p14="http://schemas.microsoft.com/office/powerpoint/2010/main" val="2336792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7" y="237486"/>
            <a:ext cx="9720072" cy="1499616"/>
          </a:xfrm>
        </p:spPr>
        <p:txBody>
          <a:bodyPr/>
          <a:lstStyle/>
          <a:p>
            <a:r>
              <a:rPr lang="en-US" dirty="0"/>
              <a:t>Violations of assumptions</a:t>
            </a:r>
          </a:p>
        </p:txBody>
      </p:sp>
      <p:sp>
        <p:nvSpPr>
          <p:cNvPr id="3" name="Content Placeholder 2"/>
          <p:cNvSpPr>
            <a:spLocks noGrp="1"/>
          </p:cNvSpPr>
          <p:nvPr>
            <p:ph idx="1"/>
          </p:nvPr>
        </p:nvSpPr>
        <p:spPr>
          <a:xfrm>
            <a:off x="1024128" y="1532586"/>
            <a:ext cx="10579737" cy="4776774"/>
          </a:xfrm>
        </p:spPr>
        <p:txBody>
          <a:bodyPr>
            <a:normAutofit/>
          </a:bodyPr>
          <a:lstStyle/>
          <a:p>
            <a:pPr>
              <a:lnSpc>
                <a:spcPct val="80000"/>
              </a:lnSpc>
            </a:pPr>
            <a:r>
              <a:rPr lang="en-US" altLang="en-US" sz="3200" b="1" dirty="0"/>
              <a:t>Unequal groups: Violations ‘hurt’ more</a:t>
            </a:r>
          </a:p>
          <a:p>
            <a:pPr lvl="1">
              <a:lnSpc>
                <a:spcPct val="80000"/>
              </a:lnSpc>
            </a:pPr>
            <a:r>
              <a:rPr lang="en-US" altLang="en-US" sz="2800" dirty="0">
                <a:ea typeface="ＭＳ Ｐゴシック" panose="020B0600070205080204" pitchFamily="34" charset="-128"/>
              </a:rPr>
              <a:t>Heterogeneity of variance</a:t>
            </a:r>
          </a:p>
          <a:p>
            <a:pPr lvl="2">
              <a:lnSpc>
                <a:spcPct val="80000"/>
              </a:lnSpc>
            </a:pPr>
            <a:r>
              <a:rPr lang="en-US" altLang="en-US" sz="2000" dirty="0">
                <a:ea typeface="ＭＳ Ｐゴシック" panose="020B0600070205080204" pitchFamily="34" charset="-128"/>
              </a:rPr>
              <a:t>Large effects</a:t>
            </a:r>
          </a:p>
          <a:p>
            <a:pPr lvl="1">
              <a:lnSpc>
                <a:spcPct val="80000"/>
              </a:lnSpc>
            </a:pPr>
            <a:r>
              <a:rPr lang="en-US" altLang="en-US" sz="2800" dirty="0">
                <a:ea typeface="ＭＳ Ｐゴシック" panose="020B0600070205080204" pitchFamily="34" charset="-128"/>
              </a:rPr>
              <a:t>Non-normality</a:t>
            </a:r>
          </a:p>
          <a:p>
            <a:pPr lvl="2">
              <a:lnSpc>
                <a:spcPct val="80000"/>
              </a:lnSpc>
            </a:pPr>
            <a:r>
              <a:rPr lang="en-US" altLang="en-US" sz="2000" dirty="0">
                <a:ea typeface="ＭＳ Ｐゴシック" panose="020B0600070205080204" pitchFamily="34" charset="-128"/>
              </a:rPr>
              <a:t>Large effects</a:t>
            </a:r>
          </a:p>
          <a:p>
            <a:pPr lvl="1">
              <a:lnSpc>
                <a:spcPct val="80000"/>
              </a:lnSpc>
            </a:pPr>
            <a:r>
              <a:rPr lang="en-US" altLang="en-US" sz="2800" dirty="0">
                <a:ea typeface="ＭＳ Ｐゴシック" panose="020B0600070205080204" pitchFamily="34" charset="-128"/>
              </a:rPr>
              <a:t>Both</a:t>
            </a:r>
          </a:p>
          <a:p>
            <a:pPr lvl="2">
              <a:lnSpc>
                <a:spcPct val="80000"/>
              </a:lnSpc>
            </a:pPr>
            <a:r>
              <a:rPr lang="en-US" altLang="en-US" sz="2000" u="sng" dirty="0">
                <a:ea typeface="ＭＳ Ｐゴシック" panose="020B0600070205080204" pitchFamily="34" charset="-128"/>
              </a:rPr>
              <a:t>Huge</a:t>
            </a:r>
            <a:r>
              <a:rPr lang="en-US" altLang="en-US" sz="2000" dirty="0">
                <a:ea typeface="ＭＳ Ｐゴシック" panose="020B0600070205080204" pitchFamily="34" charset="-128"/>
              </a:rPr>
              <a:t> effects</a:t>
            </a:r>
          </a:p>
          <a:p>
            <a:pPr lvl="4">
              <a:lnSpc>
                <a:spcPct val="60000"/>
              </a:lnSpc>
            </a:pPr>
            <a:endParaRPr lang="en-US" altLang="en-US" sz="2000" dirty="0">
              <a:ea typeface="ＭＳ Ｐゴシック" panose="020B0600070205080204" pitchFamily="34" charset="-128"/>
            </a:endParaRPr>
          </a:p>
          <a:p>
            <a:pPr lvl="1">
              <a:lnSpc>
                <a:spcPct val="80000"/>
              </a:lnSpc>
            </a:pPr>
            <a:r>
              <a:rPr lang="en-US" altLang="en-US" sz="2800" i="1" dirty="0">
                <a:latin typeface="Times New Roman" panose="02020603050405020304" pitchFamily="18" charset="0"/>
                <a:ea typeface="ＭＳ Ｐゴシック" panose="020B0600070205080204" pitchFamily="34" charset="-128"/>
              </a:rPr>
              <a:t>p</a:t>
            </a:r>
            <a:r>
              <a:rPr lang="en-US" altLang="en-US" sz="2800" dirty="0">
                <a:ea typeface="ＭＳ Ｐゴシック" panose="020B0600070205080204" pitchFamily="34" charset="-128"/>
              </a:rPr>
              <a:t>-values can be **very** inaccurate with unequal </a:t>
            </a:r>
            <a:r>
              <a:rPr lang="en-US" altLang="en-US" sz="2800" i="1" dirty="0">
                <a:latin typeface="Times New Roman" panose="02020603050405020304" pitchFamily="18" charset="0"/>
                <a:ea typeface="ＭＳ Ｐゴシック" panose="020B0600070205080204" pitchFamily="34" charset="-128"/>
              </a:rPr>
              <a:t>n</a:t>
            </a:r>
            <a:r>
              <a:rPr lang="en-US" altLang="en-US" sz="2800" dirty="0">
                <a:ea typeface="ＭＳ Ｐゴシック" panose="020B0600070205080204" pitchFamily="34" charset="-128"/>
              </a:rPr>
              <a:t>s and violations of assumptions, especially when </a:t>
            </a:r>
            <a:r>
              <a:rPr lang="en-US" altLang="en-US" sz="2800" i="1" dirty="0">
                <a:latin typeface="Times New Roman" panose="02020603050405020304" pitchFamily="18" charset="0"/>
                <a:ea typeface="ＭＳ Ｐゴシック" panose="020B0600070205080204" pitchFamily="34" charset="-128"/>
              </a:rPr>
              <a:t>N</a:t>
            </a:r>
            <a:r>
              <a:rPr lang="en-US" altLang="en-US" sz="2800" i="1" dirty="0">
                <a:ea typeface="ＭＳ Ｐゴシック" panose="020B0600070205080204" pitchFamily="34" charset="-128"/>
              </a:rPr>
              <a:t> </a:t>
            </a:r>
            <a:r>
              <a:rPr lang="en-US" altLang="en-US" sz="2800" dirty="0">
                <a:ea typeface="ＭＳ Ｐゴシック" panose="020B0600070205080204" pitchFamily="34" charset="-128"/>
              </a:rPr>
              <a:t>is small</a:t>
            </a:r>
            <a:endParaRPr lang="en-US" sz="2800" dirty="0"/>
          </a:p>
        </p:txBody>
      </p:sp>
      <p:sp>
        <p:nvSpPr>
          <p:cNvPr id="4" name="Footer Placeholder 3"/>
          <p:cNvSpPr>
            <a:spLocks noGrp="1"/>
          </p:cNvSpPr>
          <p:nvPr>
            <p:ph type="ftr" sz="quarter" idx="11"/>
          </p:nvPr>
        </p:nvSpPr>
        <p:spPr/>
        <p:txBody>
          <a:bodyPr/>
          <a:lstStyle/>
          <a:p>
            <a:r>
              <a:rPr lang="en-US"/>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14</a:t>
            </a:fld>
            <a:endParaRPr lang="en-US"/>
          </a:p>
        </p:txBody>
      </p:sp>
    </p:spTree>
    <p:extLst>
      <p:ext uri="{BB962C8B-B14F-4D97-AF65-F5344CB8AC3E}">
        <p14:creationId xmlns:p14="http://schemas.microsoft.com/office/powerpoint/2010/main" val="2501299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Alternatives (assumptions violated)</a:t>
            </a:r>
          </a:p>
        </p:txBody>
      </p:sp>
      <p:sp>
        <p:nvSpPr>
          <p:cNvPr id="3" name="Content Placeholder 2"/>
          <p:cNvSpPr>
            <a:spLocks noGrp="1"/>
          </p:cNvSpPr>
          <p:nvPr>
            <p:ph idx="1"/>
          </p:nvPr>
        </p:nvSpPr>
        <p:spPr/>
        <p:txBody>
          <a:bodyPr/>
          <a:lstStyle/>
          <a:p>
            <a:r>
              <a:rPr lang="en-US" altLang="en-US" sz="2400" dirty="0">
                <a:cs typeface="Arial" panose="020B0604020202020204" pitchFamily="34" charset="0"/>
              </a:rPr>
              <a:t>Violation of normality or ordinal DV </a:t>
            </a:r>
          </a:p>
          <a:p>
            <a:pPr lvl="1"/>
            <a:r>
              <a:rPr lang="en-US" altLang="en-US" sz="2000" dirty="0">
                <a:ea typeface="ＭＳ Ｐゴシック" panose="020B0600070205080204" pitchFamily="34" charset="-128"/>
              </a:rPr>
              <a:t>Two Sample Wilcoxon test (aka, </a:t>
            </a:r>
            <a:r>
              <a:rPr lang="en-US" altLang="en-US" sz="2000" u="sng" dirty="0">
                <a:ea typeface="ＭＳ Ｐゴシック" panose="020B0600070205080204" pitchFamily="34" charset="-128"/>
              </a:rPr>
              <a:t>Mann-Whitney </a:t>
            </a:r>
            <a:r>
              <a:rPr lang="en-US" altLang="en-US" sz="2000" i="1" u="sng" dirty="0">
                <a:ea typeface="ＭＳ Ｐゴシック" panose="020B0600070205080204" pitchFamily="34" charset="-128"/>
              </a:rPr>
              <a:t>U</a:t>
            </a:r>
            <a:r>
              <a:rPr lang="en-US" altLang="en-US" sz="2000" u="sng" dirty="0">
                <a:ea typeface="ＭＳ Ｐゴシック" panose="020B0600070205080204" pitchFamily="34" charset="-128"/>
              </a:rPr>
              <a:t> Test</a:t>
            </a:r>
            <a:r>
              <a:rPr lang="en-US" altLang="en-US" sz="2000" dirty="0">
                <a:ea typeface="ＭＳ Ｐゴシック" panose="020B0600070205080204" pitchFamily="34" charset="-128"/>
              </a:rPr>
              <a:t>)</a:t>
            </a:r>
          </a:p>
          <a:p>
            <a:pPr lvl="1"/>
            <a:endParaRPr lang="en-US" altLang="en-US" sz="1600" dirty="0">
              <a:ea typeface="ＭＳ Ｐゴシック" panose="020B0600070205080204" pitchFamily="34" charset="-128"/>
            </a:endParaRPr>
          </a:p>
          <a:p>
            <a:r>
              <a:rPr lang="en-US" altLang="en-US" sz="2400" dirty="0"/>
              <a:t>Sample re-use methods</a:t>
            </a:r>
          </a:p>
          <a:p>
            <a:pPr lvl="1"/>
            <a:r>
              <a:rPr lang="en-US" altLang="en-US" sz="2000" dirty="0">
                <a:ea typeface="ＭＳ Ｐゴシック" panose="020B0600070205080204" pitchFamily="34" charset="-128"/>
              </a:rPr>
              <a:t>Rely on empirical, rather than theoretical, probability distributions</a:t>
            </a:r>
          </a:p>
          <a:p>
            <a:pPr lvl="2"/>
            <a:r>
              <a:rPr lang="en-US" altLang="en-US" sz="1800" dirty="0">
                <a:ea typeface="ＭＳ Ｐゴシック" panose="020B0600070205080204" pitchFamily="34" charset="-128"/>
              </a:rPr>
              <a:t>Exact statistical methods </a:t>
            </a:r>
          </a:p>
          <a:p>
            <a:pPr lvl="2"/>
            <a:r>
              <a:rPr lang="en-US" altLang="en-US" sz="1800" dirty="0">
                <a:ea typeface="ＭＳ Ｐゴシック" panose="020B0600070205080204" pitchFamily="34" charset="-128"/>
              </a:rPr>
              <a:t>Permutation and randomization tests</a:t>
            </a:r>
          </a:p>
          <a:p>
            <a:pPr lvl="2"/>
            <a:r>
              <a:rPr lang="en-US" altLang="en-US" sz="1800" dirty="0">
                <a:ea typeface="ＭＳ Ｐゴシック" panose="020B0600070205080204" pitchFamily="34" charset="-128"/>
              </a:rPr>
              <a:t>Bootstrapping</a:t>
            </a:r>
            <a:endParaRPr lang="en-US" dirty="0"/>
          </a:p>
        </p:txBody>
      </p:sp>
      <p:sp>
        <p:nvSpPr>
          <p:cNvPr id="4" name="Footer Placeholder 3"/>
          <p:cNvSpPr>
            <a:spLocks noGrp="1"/>
          </p:cNvSpPr>
          <p:nvPr>
            <p:ph type="ftr" sz="quarter" idx="11"/>
          </p:nvPr>
        </p:nvSpPr>
        <p:spPr/>
        <p:txBody>
          <a:bodyPr/>
          <a:lstStyle/>
          <a:p>
            <a:r>
              <a:rPr lang="en-US"/>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15</a:t>
            </a:fld>
            <a:endParaRPr lang="en-US"/>
          </a:p>
        </p:txBody>
      </p:sp>
    </p:spTree>
    <p:extLst>
      <p:ext uri="{BB962C8B-B14F-4D97-AF65-F5344CB8AC3E}">
        <p14:creationId xmlns:p14="http://schemas.microsoft.com/office/powerpoint/2010/main" val="3202617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Confidence Intervals</a:t>
            </a:r>
          </a:p>
        </p:txBody>
      </p:sp>
      <p:sp>
        <p:nvSpPr>
          <p:cNvPr id="3" name="Content Placeholder 2"/>
          <p:cNvSpPr>
            <a:spLocks noGrp="1"/>
          </p:cNvSpPr>
          <p:nvPr>
            <p:ph idx="1"/>
          </p:nvPr>
        </p:nvSpPr>
        <p:spPr>
          <a:xfrm>
            <a:off x="1024128" y="1892300"/>
            <a:ext cx="9720071" cy="4417060"/>
          </a:xfrm>
        </p:spPr>
        <p:txBody>
          <a:bodyPr>
            <a:normAutofit fontScale="92500" lnSpcReduction="20000"/>
          </a:bodyPr>
          <a:lstStyle/>
          <a:p>
            <a:r>
              <a:rPr lang="en-US" altLang="en-US" sz="2800" dirty="0"/>
              <a:t>95% </a:t>
            </a:r>
            <a:r>
              <a:rPr lang="en-US" altLang="en-US" sz="2800" i="1" dirty="0"/>
              <a:t>CI</a:t>
            </a:r>
            <a:r>
              <a:rPr lang="en-US" altLang="en-US" sz="2800" dirty="0"/>
              <a:t> for </a:t>
            </a:r>
            <a:r>
              <a:rPr lang="en-US" altLang="en-US" sz="2800" u="sng" dirty="0"/>
              <a:t>difference</a:t>
            </a:r>
            <a:r>
              <a:rPr lang="en-US" altLang="en-US" sz="2800" dirty="0"/>
              <a:t> between means: </a:t>
            </a:r>
            <a:r>
              <a:rPr lang="el-GR" altLang="en-US" sz="2800" i="1" dirty="0">
                <a:latin typeface="Times New Roman" panose="02020603050405020304" pitchFamily="18" charset="0"/>
                <a:cs typeface="Arial" panose="020B0604020202020204" pitchFamily="34" charset="0"/>
              </a:rPr>
              <a:t>μ</a:t>
            </a:r>
            <a:r>
              <a:rPr lang="en-US" altLang="en-US" sz="2800" i="1" baseline="-25000" dirty="0">
                <a:latin typeface="Times New Roman" panose="02020603050405020304" pitchFamily="18" charset="0"/>
                <a:cs typeface="Arial" panose="020B0604020202020204" pitchFamily="34" charset="0"/>
              </a:rPr>
              <a:t>1</a:t>
            </a:r>
            <a:r>
              <a:rPr lang="en-US" altLang="en-US" sz="2800" dirty="0">
                <a:latin typeface="Times New Roman" panose="02020603050405020304" pitchFamily="18" charset="0"/>
                <a:cs typeface="Arial" panose="020B0604020202020204" pitchFamily="34" charset="0"/>
              </a:rPr>
              <a:t> - </a:t>
            </a:r>
            <a:r>
              <a:rPr lang="el-GR" altLang="en-US" sz="2800" i="1" dirty="0">
                <a:latin typeface="Times New Roman" panose="02020603050405020304" pitchFamily="18" charset="0"/>
                <a:cs typeface="Arial" panose="020B0604020202020204" pitchFamily="34" charset="0"/>
              </a:rPr>
              <a:t>μ</a:t>
            </a:r>
            <a:r>
              <a:rPr lang="en-US" altLang="en-US" sz="2800" i="1" baseline="-25000" dirty="0">
                <a:latin typeface="Times New Roman" panose="02020603050405020304" pitchFamily="18" charset="0"/>
                <a:cs typeface="Arial" panose="020B0604020202020204" pitchFamily="34" charset="0"/>
              </a:rPr>
              <a:t>2</a:t>
            </a:r>
          </a:p>
          <a:p>
            <a:pPr lvl="4"/>
            <a:endParaRPr lang="en-US" altLang="en-US" sz="1800" i="1" baseline="-25000" dirty="0">
              <a:ea typeface="ＭＳ Ｐゴシック" panose="020B0600070205080204" pitchFamily="34" charset="-128"/>
              <a:cs typeface="Arial" panose="020B0604020202020204" pitchFamily="34" charset="0"/>
            </a:endParaRPr>
          </a:p>
          <a:p>
            <a:r>
              <a:rPr lang="en-US" altLang="en-US" sz="2800" dirty="0">
                <a:cs typeface="Arial" panose="020B0604020202020204" pitchFamily="34" charset="0"/>
              </a:rPr>
              <a:t>Rearrange independent-samples </a:t>
            </a:r>
            <a:r>
              <a:rPr lang="en-US" altLang="en-US" sz="2800" i="1" dirty="0">
                <a:cs typeface="Arial" panose="020B0604020202020204" pitchFamily="34" charset="0"/>
              </a:rPr>
              <a:t>t</a:t>
            </a:r>
            <a:r>
              <a:rPr lang="en-US" altLang="en-US" sz="2800" dirty="0">
                <a:cs typeface="Arial" panose="020B0604020202020204" pitchFamily="34" charset="0"/>
              </a:rPr>
              <a:t>-test formula</a:t>
            </a:r>
          </a:p>
          <a:p>
            <a:endParaRPr lang="en-US" altLang="en-US" sz="2800" dirty="0">
              <a:cs typeface="Arial" panose="020B0604020202020204" pitchFamily="34" charset="0"/>
            </a:endParaRPr>
          </a:p>
          <a:p>
            <a:endParaRPr lang="en-US" altLang="en-US" sz="2800" dirty="0">
              <a:cs typeface="Arial" panose="020B0604020202020204" pitchFamily="34" charset="0"/>
            </a:endParaRPr>
          </a:p>
          <a:p>
            <a:r>
              <a:rPr lang="en-US" altLang="en-US" sz="2800" dirty="0"/>
              <a:t>Estimation as NHST (Null hypothesis Significance Test)</a:t>
            </a:r>
          </a:p>
          <a:p>
            <a:pPr lvl="1"/>
            <a:r>
              <a:rPr lang="en-US" altLang="en-US" sz="2400" dirty="0">
                <a:ea typeface="ＭＳ Ｐゴシック" panose="020B0600070205080204" pitchFamily="34" charset="-128"/>
              </a:rPr>
              <a:t>If </a:t>
            </a:r>
            <a:r>
              <a:rPr lang="en-US" altLang="en-US" sz="2400" i="1" dirty="0">
                <a:ea typeface="ＭＳ Ｐゴシック" panose="020B0600070205080204" pitchFamily="34" charset="-128"/>
              </a:rPr>
              <a:t>H</a:t>
            </a:r>
            <a:r>
              <a:rPr lang="en-US" altLang="en-US" sz="2400" i="1" baseline="-25000" dirty="0">
                <a:ea typeface="ＭＳ Ｐゴシック" panose="020B0600070205080204" pitchFamily="34" charset="-128"/>
              </a:rPr>
              <a:t>0</a:t>
            </a:r>
            <a:r>
              <a:rPr lang="en-US" altLang="en-US" sz="2400" dirty="0">
                <a:ea typeface="ＭＳ Ｐゴシック" panose="020B0600070205080204" pitchFamily="34" charset="-128"/>
              </a:rPr>
              <a:t>: </a:t>
            </a:r>
            <a:r>
              <a:rPr lang="el-GR" altLang="en-US" sz="2400" i="1" dirty="0">
                <a:latin typeface="Times New Roman" panose="02020603050405020304" pitchFamily="18" charset="0"/>
                <a:ea typeface="ＭＳ Ｐゴシック" panose="020B0600070205080204" pitchFamily="34" charset="-128"/>
                <a:cs typeface="Arial" panose="020B0604020202020204" pitchFamily="34" charset="0"/>
              </a:rPr>
              <a:t>μ</a:t>
            </a:r>
            <a:r>
              <a:rPr lang="en-US" altLang="en-US" sz="2400" i="1" baseline="-25000" dirty="0">
                <a:latin typeface="Times New Roman" panose="02020603050405020304" pitchFamily="18" charset="0"/>
                <a:ea typeface="ＭＳ Ｐゴシック" panose="020B0600070205080204" pitchFamily="34" charset="-128"/>
                <a:cs typeface="Arial" panose="020B0604020202020204" pitchFamily="34" charset="0"/>
              </a:rPr>
              <a:t>1 </a:t>
            </a:r>
            <a:r>
              <a:rPr lang="en-US" altLang="en-US" sz="2400" i="1" dirty="0">
                <a:latin typeface="Times New Roman" panose="02020603050405020304" pitchFamily="18" charset="0"/>
                <a:ea typeface="ＭＳ Ｐゴシック" panose="020B0600070205080204" pitchFamily="34" charset="-128"/>
                <a:cs typeface="Arial" panose="020B0604020202020204" pitchFamily="34" charset="0"/>
              </a:rPr>
              <a:t>= </a:t>
            </a:r>
            <a:r>
              <a:rPr lang="el-GR" altLang="en-US" sz="2400" i="1" dirty="0">
                <a:latin typeface="Times New Roman" panose="02020603050405020304" pitchFamily="18" charset="0"/>
                <a:ea typeface="ＭＳ Ｐゴシック" panose="020B0600070205080204" pitchFamily="34" charset="-128"/>
                <a:cs typeface="Arial" panose="020B0604020202020204" pitchFamily="34" charset="0"/>
              </a:rPr>
              <a:t>μ</a:t>
            </a:r>
            <a:r>
              <a:rPr lang="en-US" altLang="en-US" sz="2400" i="1" baseline="-25000" dirty="0">
                <a:latin typeface="Times New Roman" panose="02020603050405020304" pitchFamily="18" charset="0"/>
                <a:ea typeface="ＭＳ Ｐゴシック" panose="020B0600070205080204" pitchFamily="34" charset="-128"/>
                <a:cs typeface="Arial" panose="020B0604020202020204" pitchFamily="34" charset="0"/>
              </a:rPr>
              <a:t>2</a:t>
            </a:r>
            <a:r>
              <a:rPr lang="en-US" altLang="en-US" sz="2400" dirty="0">
                <a:latin typeface="Times New Roman" panose="02020603050405020304" pitchFamily="18" charset="0"/>
                <a:ea typeface="ＭＳ Ｐゴシック" panose="020B0600070205080204" pitchFamily="34" charset="-128"/>
                <a:cs typeface="Arial" panose="020B0604020202020204" pitchFamily="34" charset="0"/>
              </a:rPr>
              <a:t> </a:t>
            </a:r>
            <a:r>
              <a:rPr lang="en-US" altLang="en-US" sz="2400" dirty="0">
                <a:ea typeface="ＭＳ Ｐゴシック" panose="020B0600070205080204" pitchFamily="34" charset="-128"/>
                <a:cs typeface="Arial" panose="020B0604020202020204" pitchFamily="34" charset="0"/>
              </a:rPr>
              <a:t>and if </a:t>
            </a:r>
            <a:r>
              <a:rPr lang="en-US" altLang="en-US" sz="2400" i="1" dirty="0">
                <a:ea typeface="ＭＳ Ｐゴシック" panose="020B0600070205080204" pitchFamily="34" charset="-128"/>
                <a:cs typeface="Arial" panose="020B0604020202020204" pitchFamily="34" charset="0"/>
              </a:rPr>
              <a:t>CI </a:t>
            </a:r>
            <a:r>
              <a:rPr lang="en-US" altLang="en-US" sz="2400" dirty="0">
                <a:ea typeface="ＭＳ Ｐゴシック" panose="020B0600070205080204" pitchFamily="34" charset="-128"/>
                <a:cs typeface="Arial" panose="020B0604020202020204" pitchFamily="34" charset="0"/>
              </a:rPr>
              <a:t>does NOT contain 0, reject </a:t>
            </a:r>
            <a:r>
              <a:rPr lang="en-US" altLang="en-US" sz="2400" i="1" dirty="0">
                <a:ea typeface="ＭＳ Ｐゴシック" panose="020B0600070205080204" pitchFamily="34" charset="-128"/>
                <a:cs typeface="Arial" panose="020B0604020202020204" pitchFamily="34" charset="0"/>
              </a:rPr>
              <a:t>H</a:t>
            </a:r>
            <a:r>
              <a:rPr lang="en-US" altLang="en-US" sz="2400" i="1" baseline="-25000" dirty="0">
                <a:ea typeface="ＭＳ Ｐゴシック" panose="020B0600070205080204" pitchFamily="34" charset="-128"/>
                <a:cs typeface="Arial" panose="020B0604020202020204" pitchFamily="34" charset="0"/>
              </a:rPr>
              <a:t>0</a:t>
            </a:r>
            <a:endParaRPr lang="en-US" altLang="en-US" sz="2400" baseline="-25000" dirty="0">
              <a:ea typeface="ＭＳ Ｐゴシック" panose="020B0600070205080204" pitchFamily="34" charset="-128"/>
              <a:cs typeface="Arial" panose="020B0604020202020204" pitchFamily="34" charset="0"/>
            </a:endParaRPr>
          </a:p>
          <a:p>
            <a:pPr lvl="1"/>
            <a:r>
              <a:rPr lang="en-US" altLang="en-US" sz="2400" dirty="0">
                <a:ea typeface="ＭＳ Ｐゴシック" panose="020B0600070205080204" pitchFamily="34" charset="-128"/>
              </a:rPr>
              <a:t>If </a:t>
            </a:r>
            <a:r>
              <a:rPr lang="en-US" altLang="en-US" sz="2400" i="1" dirty="0">
                <a:ea typeface="ＭＳ Ｐゴシック" panose="020B0600070205080204" pitchFamily="34" charset="-128"/>
              </a:rPr>
              <a:t>H</a:t>
            </a:r>
            <a:r>
              <a:rPr lang="en-US" altLang="en-US" sz="2400" i="1" baseline="-25000" dirty="0">
                <a:ea typeface="ＭＳ Ｐゴシック" panose="020B0600070205080204" pitchFamily="34" charset="-128"/>
              </a:rPr>
              <a:t>0</a:t>
            </a:r>
            <a:r>
              <a:rPr lang="en-US" altLang="en-US" sz="2400" dirty="0">
                <a:ea typeface="ＭＳ Ｐゴシック" panose="020B0600070205080204" pitchFamily="34" charset="-128"/>
              </a:rPr>
              <a:t>: </a:t>
            </a:r>
            <a:r>
              <a:rPr lang="el-GR" altLang="en-US" sz="2400" i="1" dirty="0">
                <a:latin typeface="Times New Roman" panose="02020603050405020304" pitchFamily="18" charset="0"/>
                <a:ea typeface="ＭＳ Ｐゴシック" panose="020B0600070205080204" pitchFamily="34" charset="-128"/>
                <a:cs typeface="Arial" panose="020B0604020202020204" pitchFamily="34" charset="0"/>
              </a:rPr>
              <a:t>μ</a:t>
            </a:r>
            <a:r>
              <a:rPr lang="en-US" altLang="en-US" sz="2400" i="1" baseline="-25000" dirty="0">
                <a:latin typeface="Times New Roman" panose="02020603050405020304" pitchFamily="18" charset="0"/>
                <a:ea typeface="ＭＳ Ｐゴシック" panose="020B0600070205080204" pitchFamily="34" charset="-128"/>
                <a:cs typeface="Arial" panose="020B0604020202020204" pitchFamily="34" charset="0"/>
              </a:rPr>
              <a:t>1 </a:t>
            </a:r>
            <a:r>
              <a:rPr lang="en-US" altLang="en-US" sz="2400" i="1" dirty="0">
                <a:latin typeface="Times New Roman" panose="02020603050405020304" pitchFamily="18" charset="0"/>
                <a:ea typeface="ＭＳ Ｐゴシック" panose="020B0600070205080204" pitchFamily="34" charset="-128"/>
                <a:cs typeface="Arial" panose="020B0604020202020204" pitchFamily="34" charset="0"/>
              </a:rPr>
              <a:t>= </a:t>
            </a:r>
            <a:r>
              <a:rPr lang="el-GR" altLang="en-US" sz="2400" i="1" dirty="0">
                <a:latin typeface="Times New Roman" panose="02020603050405020304" pitchFamily="18" charset="0"/>
                <a:ea typeface="ＭＳ Ｐゴシック" panose="020B0600070205080204" pitchFamily="34" charset="-128"/>
                <a:cs typeface="Arial" panose="020B0604020202020204" pitchFamily="34" charset="0"/>
              </a:rPr>
              <a:t>μ</a:t>
            </a:r>
            <a:r>
              <a:rPr lang="en-US" altLang="en-US" sz="2400" i="1" baseline="-25000" dirty="0">
                <a:latin typeface="Times New Roman" panose="02020603050405020304" pitchFamily="18" charset="0"/>
                <a:ea typeface="ＭＳ Ｐゴシック" panose="020B0600070205080204" pitchFamily="34" charset="-128"/>
                <a:cs typeface="Arial" panose="020B0604020202020204" pitchFamily="34" charset="0"/>
              </a:rPr>
              <a:t>2</a:t>
            </a:r>
            <a:r>
              <a:rPr lang="en-US" altLang="en-US" sz="2400" dirty="0">
                <a:ea typeface="ＭＳ Ｐゴシック" panose="020B0600070205080204" pitchFamily="34" charset="-128"/>
                <a:cs typeface="Arial" panose="020B0604020202020204" pitchFamily="34" charset="0"/>
              </a:rPr>
              <a:t> and if </a:t>
            </a:r>
            <a:r>
              <a:rPr lang="en-US" altLang="en-US" sz="2400" i="1" dirty="0">
                <a:ea typeface="ＭＳ Ｐゴシック" panose="020B0600070205080204" pitchFamily="34" charset="-128"/>
                <a:cs typeface="Arial" panose="020B0604020202020204" pitchFamily="34" charset="0"/>
              </a:rPr>
              <a:t>CI </a:t>
            </a:r>
            <a:r>
              <a:rPr lang="en-US" altLang="en-US" sz="2400" dirty="0">
                <a:ea typeface="ＭＳ Ｐゴシック" panose="020B0600070205080204" pitchFamily="34" charset="-128"/>
                <a:cs typeface="Arial" panose="020B0604020202020204" pitchFamily="34" charset="0"/>
              </a:rPr>
              <a:t>does contain 0, fail to reject </a:t>
            </a:r>
            <a:r>
              <a:rPr lang="en-US" altLang="en-US" sz="2400" i="1" dirty="0">
                <a:ea typeface="ＭＳ Ｐゴシック" panose="020B0600070205080204" pitchFamily="34" charset="-128"/>
                <a:cs typeface="Arial" panose="020B0604020202020204" pitchFamily="34" charset="0"/>
              </a:rPr>
              <a:t>H</a:t>
            </a:r>
            <a:r>
              <a:rPr lang="en-US" altLang="en-US" sz="2400" i="1" baseline="-25000" dirty="0">
                <a:ea typeface="ＭＳ Ｐゴシック" panose="020B0600070205080204" pitchFamily="34" charset="-128"/>
                <a:cs typeface="Arial" panose="020B0604020202020204" pitchFamily="34" charset="0"/>
              </a:rPr>
              <a:t>0</a:t>
            </a:r>
          </a:p>
          <a:p>
            <a:pPr lvl="1"/>
            <a:endParaRPr lang="en-US" altLang="en-US" sz="2400" i="1" baseline="-25000" dirty="0">
              <a:ea typeface="ＭＳ Ｐゴシック" panose="020B0600070205080204" pitchFamily="34" charset="-128"/>
              <a:cs typeface="Arial" panose="020B0604020202020204" pitchFamily="34" charset="0"/>
            </a:endParaRPr>
          </a:p>
          <a:p>
            <a:pPr lvl="4"/>
            <a:endParaRPr lang="en-US" altLang="en-US" sz="1800" i="1" baseline="-25000" dirty="0">
              <a:ea typeface="ＭＳ Ｐゴシック" panose="020B0600070205080204" pitchFamily="34" charset="-128"/>
              <a:cs typeface="Arial" panose="020B0604020202020204" pitchFamily="34" charset="0"/>
            </a:endParaRPr>
          </a:p>
          <a:p>
            <a:r>
              <a:rPr lang="en-US" altLang="en-US" sz="2800" dirty="0">
                <a:cs typeface="Arial" panose="020B0604020202020204" pitchFamily="34" charset="0"/>
              </a:rPr>
              <a:t>Compute for in-class example</a:t>
            </a:r>
            <a:r>
              <a:rPr lang="en-US" altLang="en-US" sz="2800" i="1" baseline="-25000" dirty="0">
                <a:cs typeface="Arial" panose="020B0604020202020204" pitchFamily="34" charset="0"/>
              </a:rPr>
              <a:t>	</a:t>
            </a:r>
          </a:p>
          <a:p>
            <a:endParaRPr lang="en-US" dirty="0"/>
          </a:p>
        </p:txBody>
      </p:sp>
      <p:sp>
        <p:nvSpPr>
          <p:cNvPr id="4" name="Footer Placeholder 3"/>
          <p:cNvSpPr>
            <a:spLocks noGrp="1"/>
          </p:cNvSpPr>
          <p:nvPr>
            <p:ph type="ftr" sz="quarter" idx="11"/>
          </p:nvPr>
        </p:nvSpPr>
        <p:spPr/>
        <p:txBody>
          <a:bodyPr/>
          <a:lstStyle/>
          <a:p>
            <a:r>
              <a:rPr lang="en-US"/>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16</a:t>
            </a:fld>
            <a:endParaRPr lang="en-US"/>
          </a:p>
        </p:txBody>
      </p:sp>
      <p:pic>
        <p:nvPicPr>
          <p:cNvPr id="6" name="Picture 5"/>
          <p:cNvPicPr>
            <a:picLocks noChangeAspect="1"/>
          </p:cNvPicPr>
          <p:nvPr/>
        </p:nvPicPr>
        <p:blipFill>
          <a:blip r:embed="rId3"/>
          <a:stretch>
            <a:fillRect/>
          </a:stretch>
        </p:blipFill>
        <p:spPr>
          <a:xfrm>
            <a:off x="3378483" y="3124463"/>
            <a:ext cx="3693319" cy="506467"/>
          </a:xfrm>
          <a:prstGeom prst="rect">
            <a:avLst/>
          </a:prstGeom>
          <a:solidFill>
            <a:schemeClr val="tx1"/>
          </a:solidFill>
        </p:spPr>
      </p:pic>
    </p:spTree>
    <p:extLst>
      <p:ext uri="{BB962C8B-B14F-4D97-AF65-F5344CB8AC3E}">
        <p14:creationId xmlns:p14="http://schemas.microsoft.com/office/powerpoint/2010/main" val="2399003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7" y="237486"/>
            <a:ext cx="9720072" cy="1499616"/>
          </a:xfrm>
        </p:spPr>
        <p:txBody>
          <a:bodyPr/>
          <a:lstStyle/>
          <a:p>
            <a:r>
              <a:rPr lang="en-US" dirty="0"/>
              <a:t>Example 2</a:t>
            </a:r>
          </a:p>
        </p:txBody>
      </p:sp>
      <p:sp>
        <p:nvSpPr>
          <p:cNvPr id="3" name="Content Placeholder 2"/>
          <p:cNvSpPr>
            <a:spLocks noGrp="1"/>
          </p:cNvSpPr>
          <p:nvPr>
            <p:ph idx="1"/>
          </p:nvPr>
        </p:nvSpPr>
        <p:spPr>
          <a:xfrm>
            <a:off x="1024127" y="1358721"/>
            <a:ext cx="10786873" cy="4023360"/>
          </a:xfrm>
        </p:spPr>
        <p:txBody>
          <a:bodyPr/>
          <a:lstStyle/>
          <a:p>
            <a:r>
              <a:rPr lang="en-US" dirty="0"/>
              <a:t>An industrial psychologist is investigation the effects of different types of motivation on the performance of simulated clerical tasks.  The 10 participants in the “individual motivation” sample are told that they will be rewarded according to how many tasks they successfully complete.  The 12 participants in the “group motivation” sample are told that they will be rewarded according to the average number of tasks completed by all the participants in their sample.  The number of tasks completed by each participant are as follows:</a:t>
            </a:r>
          </a:p>
          <a:p>
            <a:endParaRPr lang="en-US" sz="600" dirty="0"/>
          </a:p>
          <a:p>
            <a:pPr lvl="1"/>
            <a:r>
              <a:rPr lang="en-US" dirty="0"/>
              <a:t>Individual Motivation:  	11, 17, 14, 12, 11, 15, 13, 12, 15, 16</a:t>
            </a:r>
          </a:p>
          <a:p>
            <a:pPr lvl="1"/>
            <a:r>
              <a:rPr lang="en-US" dirty="0"/>
              <a:t>Group Motivation: 	10, 15, 4, 8, 9, 14, 6, 15, 7, 11, 13, 5</a:t>
            </a:r>
          </a:p>
        </p:txBody>
      </p:sp>
      <p:sp>
        <p:nvSpPr>
          <p:cNvPr id="5" name="Slide Number Placeholder 4"/>
          <p:cNvSpPr>
            <a:spLocks noGrp="1"/>
          </p:cNvSpPr>
          <p:nvPr>
            <p:ph type="sldNum" sz="quarter" idx="12"/>
          </p:nvPr>
        </p:nvSpPr>
        <p:spPr/>
        <p:txBody>
          <a:bodyPr/>
          <a:lstStyle/>
          <a:p>
            <a:fld id="{42EF8E80-928C-4D02-8039-2537AA9D5938}" type="slidenum">
              <a:rPr lang="en-US" smtClean="0"/>
              <a:t>17</a:t>
            </a:fld>
            <a:endParaRPr lang="en-US" dirty="0"/>
          </a:p>
        </p:txBody>
      </p:sp>
      <p:sp>
        <p:nvSpPr>
          <p:cNvPr id="8" name="Rectangle 7">
            <a:extLst>
              <a:ext uri="{FF2B5EF4-FFF2-40B4-BE49-F238E27FC236}">
                <a16:creationId xmlns:a16="http://schemas.microsoft.com/office/drawing/2014/main" id="{0898D5F5-E64F-5A42-B306-7EEF1AD9F75C}"/>
              </a:ext>
            </a:extLst>
          </p:cNvPr>
          <p:cNvSpPr/>
          <p:nvPr/>
        </p:nvSpPr>
        <p:spPr>
          <a:xfrm>
            <a:off x="1450956" y="5077220"/>
            <a:ext cx="4433207" cy="1200329"/>
          </a:xfrm>
          <a:prstGeom prst="rect">
            <a:avLst/>
          </a:prstGeom>
          <a:solidFill>
            <a:schemeClr val="accent5">
              <a:lumMod val="20000"/>
              <a:lumOff val="80000"/>
            </a:schemeClr>
          </a:solidFill>
        </p:spPr>
        <p:txBody>
          <a:bodyPr wrap="square">
            <a:spAutoFit/>
          </a:bodyPr>
          <a:lstStyle/>
          <a:p>
            <a:r>
              <a:rPr lang="en-US" dirty="0">
                <a:solidFill>
                  <a:schemeClr val="accent5">
                    <a:lumMod val="50000"/>
                  </a:schemeClr>
                </a:solidFill>
                <a:latin typeface="Consolas" panose="020B0609020204030204" pitchFamily="49" charset="0"/>
                <a:cs typeface="Consolas" panose="020B0609020204030204" pitchFamily="49" charset="0"/>
              </a:rPr>
              <a:t>## data object is df2_long</a:t>
            </a:r>
          </a:p>
          <a:p>
            <a:r>
              <a:rPr lang="en-US" dirty="0">
                <a:solidFill>
                  <a:schemeClr val="accent5">
                    <a:lumMod val="50000"/>
                  </a:schemeClr>
                </a:solidFill>
                <a:latin typeface="Consolas" panose="020B0609020204030204" pitchFamily="49" charset="0"/>
                <a:cs typeface="Consolas" panose="020B0609020204030204" pitchFamily="49" charset="0"/>
              </a:rPr>
              <a:t>df2_long %&gt;%</a:t>
            </a:r>
          </a:p>
          <a:p>
            <a:r>
              <a:rPr lang="en-US" dirty="0">
                <a:solidFill>
                  <a:schemeClr val="accent5">
                    <a:lumMod val="50000"/>
                  </a:schemeClr>
                </a:solidFill>
                <a:latin typeface="Consolas" panose="020B0609020204030204" pitchFamily="49" charset="0"/>
                <a:cs typeface="Consolas" panose="020B0609020204030204" pitchFamily="49" charset="0"/>
              </a:rPr>
              <a:t>  </a:t>
            </a:r>
            <a:r>
              <a:rPr lang="en-US" dirty="0" err="1">
                <a:solidFill>
                  <a:schemeClr val="accent5">
                    <a:lumMod val="50000"/>
                  </a:schemeClr>
                </a:solidFill>
                <a:latin typeface="Consolas" panose="020B0609020204030204" pitchFamily="49" charset="0"/>
                <a:cs typeface="Consolas" panose="020B0609020204030204" pitchFamily="49" charset="0"/>
              </a:rPr>
              <a:t>dplyr</a:t>
            </a:r>
            <a:r>
              <a:rPr lang="en-US" dirty="0">
                <a:solidFill>
                  <a:schemeClr val="accent5">
                    <a:lumMod val="50000"/>
                  </a:schemeClr>
                </a:solidFill>
                <a:latin typeface="Consolas" panose="020B0609020204030204" pitchFamily="49" charset="0"/>
                <a:cs typeface="Consolas" panose="020B0609020204030204" pitchFamily="49" charset="0"/>
              </a:rPr>
              <a:t>::</a:t>
            </a:r>
            <a:r>
              <a:rPr lang="en-US" dirty="0" err="1">
                <a:solidFill>
                  <a:schemeClr val="accent5">
                    <a:lumMod val="50000"/>
                  </a:schemeClr>
                </a:solidFill>
                <a:latin typeface="Consolas" panose="020B0609020204030204" pitchFamily="49" charset="0"/>
                <a:cs typeface="Consolas" panose="020B0609020204030204" pitchFamily="49" charset="0"/>
              </a:rPr>
              <a:t>group_by</a:t>
            </a:r>
            <a:r>
              <a:rPr lang="en-US" dirty="0">
                <a:solidFill>
                  <a:schemeClr val="accent5">
                    <a:lumMod val="50000"/>
                  </a:schemeClr>
                </a:solidFill>
                <a:latin typeface="Consolas" panose="020B0609020204030204" pitchFamily="49" charset="0"/>
                <a:cs typeface="Consolas" panose="020B0609020204030204" pitchFamily="49" charset="0"/>
              </a:rPr>
              <a:t>(group) %&gt;%</a:t>
            </a:r>
          </a:p>
          <a:p>
            <a:r>
              <a:rPr lang="en-US" dirty="0">
                <a:solidFill>
                  <a:schemeClr val="accent5">
                    <a:lumMod val="50000"/>
                  </a:schemeClr>
                </a:solidFill>
                <a:latin typeface="Consolas" panose="020B0609020204030204" pitchFamily="49" charset="0"/>
                <a:cs typeface="Consolas" panose="020B0609020204030204" pitchFamily="49" charset="0"/>
              </a:rPr>
              <a:t>  furniture::table1(value)</a:t>
            </a:r>
          </a:p>
        </p:txBody>
      </p:sp>
      <p:sp>
        <p:nvSpPr>
          <p:cNvPr id="10" name="Rectangle 9">
            <a:extLst>
              <a:ext uri="{FF2B5EF4-FFF2-40B4-BE49-F238E27FC236}">
                <a16:creationId xmlns:a16="http://schemas.microsoft.com/office/drawing/2014/main" id="{790522CB-7FA5-DE48-AA5E-9BC2D4495316}"/>
              </a:ext>
            </a:extLst>
          </p:cNvPr>
          <p:cNvSpPr/>
          <p:nvPr/>
        </p:nvSpPr>
        <p:spPr>
          <a:xfrm>
            <a:off x="6616019" y="4661723"/>
            <a:ext cx="3736521" cy="2031325"/>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group</a:t>
            </a:r>
          </a:p>
          <a:p>
            <a:r>
              <a:rPr lang="en-US" dirty="0">
                <a:latin typeface="Consolas" panose="020B0609020204030204" pitchFamily="49" charset="0"/>
                <a:cs typeface="Consolas" panose="020B0609020204030204" pitchFamily="49" charset="0"/>
              </a:rPr>
              <a:t>       Individual Group</a:t>
            </a:r>
          </a:p>
          <a:p>
            <a:r>
              <a:rPr lang="en-US" dirty="0">
                <a:latin typeface="Consolas" panose="020B0609020204030204" pitchFamily="49" charset="0"/>
                <a:cs typeface="Consolas" panose="020B0609020204030204" pitchFamily="49" charset="0"/>
              </a:rPr>
              <a:t>       n = 10     n = 12    </a:t>
            </a:r>
          </a:p>
          <a:p>
            <a:r>
              <a:rPr lang="en-US" dirty="0">
                <a:latin typeface="Consolas" panose="020B0609020204030204" pitchFamily="49" charset="0"/>
                <a:cs typeface="Consolas" panose="020B0609020204030204" pitchFamily="49" charset="0"/>
              </a:rPr>
              <a:t>value                  </a:t>
            </a:r>
          </a:p>
          <a:p>
            <a:r>
              <a:rPr lang="en-US" dirty="0">
                <a:latin typeface="Consolas" panose="020B0609020204030204" pitchFamily="49" charset="0"/>
                <a:cs typeface="Consolas" panose="020B0609020204030204" pitchFamily="49" charset="0"/>
              </a:rPr>
              <a:t>       13.6 (2.1) 9.8 (3.9)</a:t>
            </a:r>
          </a:p>
          <a:p>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501394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84428" y="318516"/>
            <a:ext cx="9720072" cy="1499616"/>
          </a:xfrm>
        </p:spPr>
        <p:txBody>
          <a:bodyPr/>
          <a:lstStyle/>
          <a:p>
            <a:r>
              <a:rPr lang="en-US" dirty="0"/>
              <a:t>Example 2</a:t>
            </a:r>
          </a:p>
        </p:txBody>
      </p:sp>
      <p:sp>
        <p:nvSpPr>
          <p:cNvPr id="4" name="Footer Placeholder 3"/>
          <p:cNvSpPr>
            <a:spLocks noGrp="1"/>
          </p:cNvSpPr>
          <p:nvPr>
            <p:ph type="ftr" sz="quarter" idx="11"/>
          </p:nvPr>
        </p:nvSpPr>
        <p:spPr/>
        <p:txBody>
          <a:bodyPr/>
          <a:lstStyle/>
          <a:p>
            <a:r>
              <a:rPr lang="en-US" dirty="0"/>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18</a:t>
            </a:fld>
            <a:endParaRPr lang="en-US"/>
          </a:p>
        </p:txBody>
      </p:sp>
      <p:sp>
        <p:nvSpPr>
          <p:cNvPr id="13" name="TextBox 12">
            <a:extLst>
              <a:ext uri="{FF2B5EF4-FFF2-40B4-BE49-F238E27FC236}">
                <a16:creationId xmlns:a16="http://schemas.microsoft.com/office/drawing/2014/main" id="{2673EC24-252F-8C4B-B74D-5A7A19A1B71B}"/>
              </a:ext>
            </a:extLst>
          </p:cNvPr>
          <p:cNvSpPr txBox="1"/>
          <p:nvPr/>
        </p:nvSpPr>
        <p:spPr>
          <a:xfrm>
            <a:off x="355207" y="1334085"/>
            <a:ext cx="4870244" cy="2308324"/>
          </a:xfrm>
          <a:prstGeom prst="rect">
            <a:avLst/>
          </a:prstGeom>
          <a:solidFill>
            <a:schemeClr val="accent5">
              <a:lumMod val="20000"/>
              <a:lumOff val="80000"/>
            </a:schemeClr>
          </a:solidFill>
        </p:spPr>
        <p:txBody>
          <a:bodyPr wrap="none" rtlCol="0">
            <a:spAutoFit/>
          </a:bodyPr>
          <a:lstStyle/>
          <a:p>
            <a:r>
              <a:rPr lang="en-US" dirty="0">
                <a:solidFill>
                  <a:schemeClr val="accent5">
                    <a:lumMod val="50000"/>
                  </a:schemeClr>
                </a:solidFill>
                <a:latin typeface="Consolas" panose="020B0609020204030204" pitchFamily="49" charset="0"/>
                <a:cs typeface="Consolas" panose="020B0609020204030204" pitchFamily="49" charset="0"/>
              </a:rPr>
              <a:t>library(</a:t>
            </a:r>
            <a:r>
              <a:rPr lang="en-US" dirty="0" err="1">
                <a:solidFill>
                  <a:schemeClr val="accent5">
                    <a:lumMod val="50000"/>
                  </a:schemeClr>
                </a:solidFill>
                <a:latin typeface="Consolas" panose="020B0609020204030204" pitchFamily="49" charset="0"/>
                <a:cs typeface="Consolas" panose="020B0609020204030204" pitchFamily="49" charset="0"/>
              </a:rPr>
              <a:t>tidyverse</a:t>
            </a:r>
            <a:r>
              <a:rPr lang="en-US" dirty="0">
                <a:solidFill>
                  <a:schemeClr val="accent5">
                    <a:lumMod val="50000"/>
                  </a:schemeClr>
                </a:solidFill>
                <a:latin typeface="Consolas" panose="020B0609020204030204" pitchFamily="49" charset="0"/>
                <a:cs typeface="Consolas" panose="020B0609020204030204" pitchFamily="49" charset="0"/>
              </a:rPr>
              <a:t>)</a:t>
            </a:r>
          </a:p>
          <a:p>
            <a:r>
              <a:rPr lang="en-US" dirty="0">
                <a:solidFill>
                  <a:schemeClr val="accent5">
                    <a:lumMod val="50000"/>
                  </a:schemeClr>
                </a:solidFill>
                <a:latin typeface="Consolas" panose="020B0609020204030204" pitchFamily="49" charset="0"/>
                <a:cs typeface="Consolas" panose="020B0609020204030204" pitchFamily="49" charset="0"/>
              </a:rPr>
              <a:t>library(furniture)</a:t>
            </a:r>
          </a:p>
          <a:p>
            <a:endParaRPr lang="en-US" dirty="0">
              <a:solidFill>
                <a:schemeClr val="accent5">
                  <a:lumMod val="50000"/>
                </a:schemeClr>
              </a:solidFill>
              <a:latin typeface="Consolas" panose="020B0609020204030204" pitchFamily="49" charset="0"/>
              <a:cs typeface="Consolas" panose="020B0609020204030204" pitchFamily="49" charset="0"/>
            </a:endParaRPr>
          </a:p>
          <a:p>
            <a:r>
              <a:rPr lang="en-US" dirty="0">
                <a:solidFill>
                  <a:schemeClr val="accent5">
                    <a:lumMod val="50000"/>
                  </a:schemeClr>
                </a:solidFill>
                <a:latin typeface="Consolas" panose="020B0609020204030204" pitchFamily="49" charset="0"/>
                <a:cs typeface="Consolas" panose="020B0609020204030204" pitchFamily="49" charset="0"/>
              </a:rPr>
              <a:t>## our data object is df2_long</a:t>
            </a:r>
          </a:p>
          <a:p>
            <a:r>
              <a:rPr lang="en-US" dirty="0">
                <a:solidFill>
                  <a:schemeClr val="accent5">
                    <a:lumMod val="50000"/>
                  </a:schemeClr>
                </a:solidFill>
                <a:latin typeface="Consolas" panose="020B0609020204030204" pitchFamily="49" charset="0"/>
                <a:cs typeface="Consolas" panose="020B0609020204030204" pitchFamily="49" charset="0"/>
              </a:rPr>
              <a:t>## Check boxplots</a:t>
            </a:r>
          </a:p>
          <a:p>
            <a:r>
              <a:rPr lang="en-US" dirty="0">
                <a:solidFill>
                  <a:schemeClr val="accent5">
                    <a:lumMod val="50000"/>
                  </a:schemeClr>
                </a:solidFill>
                <a:latin typeface="Consolas" panose="020B0609020204030204" pitchFamily="49" charset="0"/>
                <a:cs typeface="Consolas" panose="020B0609020204030204" pitchFamily="49" charset="0"/>
              </a:rPr>
              <a:t>df2_long %&gt;%</a:t>
            </a:r>
          </a:p>
          <a:p>
            <a:r>
              <a:rPr lang="en-US" dirty="0">
                <a:solidFill>
                  <a:schemeClr val="accent5">
                    <a:lumMod val="50000"/>
                  </a:schemeClr>
                </a:solidFill>
                <a:latin typeface="Consolas" panose="020B0609020204030204" pitchFamily="49" charset="0"/>
                <a:cs typeface="Consolas" panose="020B0609020204030204" pitchFamily="49" charset="0"/>
              </a:rPr>
              <a:t>  </a:t>
            </a:r>
            <a:r>
              <a:rPr lang="en-US" dirty="0" err="1">
                <a:solidFill>
                  <a:schemeClr val="accent5">
                    <a:lumMod val="50000"/>
                  </a:schemeClr>
                </a:solidFill>
                <a:latin typeface="Consolas" panose="020B0609020204030204" pitchFamily="49" charset="0"/>
                <a:cs typeface="Consolas" panose="020B0609020204030204" pitchFamily="49" charset="0"/>
              </a:rPr>
              <a:t>ggplot</a:t>
            </a:r>
            <a:r>
              <a:rPr lang="en-US" dirty="0">
                <a:solidFill>
                  <a:schemeClr val="accent5">
                    <a:lumMod val="50000"/>
                  </a:schemeClr>
                </a:solidFill>
                <a:latin typeface="Consolas" panose="020B0609020204030204" pitchFamily="49" charset="0"/>
                <a:cs typeface="Consolas" panose="020B0609020204030204" pitchFamily="49" charset="0"/>
              </a:rPr>
              <a:t>(</a:t>
            </a:r>
            <a:r>
              <a:rPr lang="en-US" dirty="0" err="1">
                <a:solidFill>
                  <a:schemeClr val="accent5">
                    <a:lumMod val="50000"/>
                  </a:schemeClr>
                </a:solidFill>
                <a:latin typeface="Consolas" panose="020B0609020204030204" pitchFamily="49" charset="0"/>
                <a:cs typeface="Consolas" panose="020B0609020204030204" pitchFamily="49" charset="0"/>
              </a:rPr>
              <a:t>aes</a:t>
            </a:r>
            <a:r>
              <a:rPr lang="en-US" dirty="0">
                <a:solidFill>
                  <a:schemeClr val="accent5">
                    <a:lumMod val="50000"/>
                  </a:schemeClr>
                </a:solidFill>
                <a:latin typeface="Consolas" panose="020B0609020204030204" pitchFamily="49" charset="0"/>
                <a:cs typeface="Consolas" panose="020B0609020204030204" pitchFamily="49" charset="0"/>
              </a:rPr>
              <a:t>(x = group, y = value)) +</a:t>
            </a:r>
          </a:p>
          <a:p>
            <a:r>
              <a:rPr lang="en-US" dirty="0">
                <a:solidFill>
                  <a:schemeClr val="accent5">
                    <a:lumMod val="50000"/>
                  </a:schemeClr>
                </a:solidFill>
                <a:latin typeface="Consolas" panose="020B0609020204030204" pitchFamily="49" charset="0"/>
                <a:cs typeface="Consolas" panose="020B0609020204030204" pitchFamily="49" charset="0"/>
              </a:rPr>
              <a:t>  </a:t>
            </a:r>
            <a:r>
              <a:rPr lang="en-US" dirty="0" err="1">
                <a:solidFill>
                  <a:schemeClr val="accent5">
                    <a:lumMod val="50000"/>
                  </a:schemeClr>
                </a:solidFill>
                <a:latin typeface="Consolas" panose="020B0609020204030204" pitchFamily="49" charset="0"/>
                <a:cs typeface="Consolas" panose="020B0609020204030204" pitchFamily="49" charset="0"/>
              </a:rPr>
              <a:t>geom_boxplot</a:t>
            </a:r>
            <a:r>
              <a:rPr lang="en-US" dirty="0">
                <a:solidFill>
                  <a:schemeClr val="accent5">
                    <a:lumMod val="50000"/>
                  </a:schemeClr>
                </a:solidFill>
                <a:latin typeface="Consolas" panose="020B0609020204030204" pitchFamily="49" charset="0"/>
                <a:cs typeface="Consolas" panose="020B0609020204030204" pitchFamily="49" charset="0"/>
              </a:rPr>
              <a:t>()</a:t>
            </a:r>
          </a:p>
        </p:txBody>
      </p:sp>
      <p:pic>
        <p:nvPicPr>
          <p:cNvPr id="15" name="Picture 14">
            <a:extLst>
              <a:ext uri="{FF2B5EF4-FFF2-40B4-BE49-F238E27FC236}">
                <a16:creationId xmlns:a16="http://schemas.microsoft.com/office/drawing/2014/main" id="{78F9E119-8D25-8342-A06D-35DB57ADA6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7736" y="1447800"/>
            <a:ext cx="6673168" cy="5004876"/>
          </a:xfrm>
          <a:prstGeom prst="rect">
            <a:avLst/>
          </a:prstGeom>
        </p:spPr>
      </p:pic>
    </p:spTree>
    <p:extLst>
      <p:ext uri="{BB962C8B-B14F-4D97-AF65-F5344CB8AC3E}">
        <p14:creationId xmlns:p14="http://schemas.microsoft.com/office/powerpoint/2010/main" val="1134206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84428" y="318516"/>
            <a:ext cx="9720072" cy="1499616"/>
          </a:xfrm>
        </p:spPr>
        <p:txBody>
          <a:bodyPr/>
          <a:lstStyle/>
          <a:p>
            <a:r>
              <a:rPr lang="en-US" dirty="0"/>
              <a:t>Example 2</a:t>
            </a:r>
          </a:p>
        </p:txBody>
      </p:sp>
      <p:sp>
        <p:nvSpPr>
          <p:cNvPr id="4" name="Footer Placeholder 3"/>
          <p:cNvSpPr>
            <a:spLocks noGrp="1"/>
          </p:cNvSpPr>
          <p:nvPr>
            <p:ph type="ftr" sz="quarter" idx="11"/>
          </p:nvPr>
        </p:nvSpPr>
        <p:spPr/>
        <p:txBody>
          <a:bodyPr/>
          <a:lstStyle/>
          <a:p>
            <a:r>
              <a:rPr lang="en-US" dirty="0"/>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19</a:t>
            </a:fld>
            <a:endParaRPr lang="en-US"/>
          </a:p>
        </p:txBody>
      </p:sp>
      <p:sp>
        <p:nvSpPr>
          <p:cNvPr id="11" name="Rectangle 10">
            <a:extLst>
              <a:ext uri="{FF2B5EF4-FFF2-40B4-BE49-F238E27FC236}">
                <a16:creationId xmlns:a16="http://schemas.microsoft.com/office/drawing/2014/main" id="{E4C2D348-843E-B04F-9A6C-3CE2ECA9DAA3}"/>
              </a:ext>
            </a:extLst>
          </p:cNvPr>
          <p:cNvSpPr/>
          <p:nvPr/>
        </p:nvSpPr>
        <p:spPr>
          <a:xfrm>
            <a:off x="634528" y="1386848"/>
            <a:ext cx="9603486" cy="5047536"/>
          </a:xfrm>
          <a:prstGeom prst="rect">
            <a:avLst/>
          </a:prstGeom>
          <a:solidFill>
            <a:schemeClr val="accent5">
              <a:lumMod val="20000"/>
              <a:lumOff val="80000"/>
            </a:schemeClr>
          </a:solidFill>
        </p:spPr>
        <p:txBody>
          <a:bodyPr wrap="square">
            <a:spAutoFit/>
          </a:bodyPr>
          <a:lstStyle/>
          <a:p>
            <a:r>
              <a:rPr lang="en-US" sz="1400" dirty="0">
                <a:solidFill>
                  <a:schemeClr val="accent5">
                    <a:lumMod val="50000"/>
                  </a:schemeClr>
                </a:solidFill>
                <a:latin typeface="Consolas" panose="020B0609020204030204" pitchFamily="49" charset="0"/>
                <a:cs typeface="Consolas" panose="020B0609020204030204" pitchFamily="49" charset="0"/>
              </a:rPr>
              <a:t>df2_long %&gt;%</a:t>
            </a:r>
          </a:p>
          <a:p>
            <a:r>
              <a:rPr lang="en-US" sz="1400" dirty="0">
                <a:solidFill>
                  <a:schemeClr val="accent5">
                    <a:lumMod val="50000"/>
                  </a:schemeClr>
                </a:solidFill>
                <a:latin typeface="Consolas" panose="020B0609020204030204" pitchFamily="49" charset="0"/>
                <a:cs typeface="Consolas" panose="020B0609020204030204" pitchFamily="49" charset="0"/>
              </a:rPr>
              <a:t>  car::</a:t>
            </a:r>
            <a:r>
              <a:rPr lang="en-US" sz="1400" dirty="0" err="1">
                <a:solidFill>
                  <a:schemeClr val="accent5">
                    <a:lumMod val="50000"/>
                  </a:schemeClr>
                </a:solidFill>
                <a:latin typeface="Consolas" panose="020B0609020204030204" pitchFamily="49" charset="0"/>
                <a:cs typeface="Consolas" panose="020B0609020204030204" pitchFamily="49" charset="0"/>
              </a:rPr>
              <a:t>leveneTest</a:t>
            </a:r>
            <a:r>
              <a:rPr lang="en-US" sz="1400" dirty="0">
                <a:solidFill>
                  <a:schemeClr val="accent5">
                    <a:lumMod val="50000"/>
                  </a:schemeClr>
                </a:solidFill>
                <a:latin typeface="Consolas" panose="020B0609020204030204" pitchFamily="49" charset="0"/>
                <a:cs typeface="Consolas" panose="020B0609020204030204" pitchFamily="49" charset="0"/>
              </a:rPr>
              <a:t>(value ~ group,</a:t>
            </a:r>
          </a:p>
          <a:p>
            <a:r>
              <a:rPr lang="en-US" sz="1400" dirty="0">
                <a:solidFill>
                  <a:schemeClr val="accent5">
                    <a:lumMod val="50000"/>
                  </a:schemeClr>
                </a:solidFill>
                <a:latin typeface="Consolas" panose="020B0609020204030204" pitchFamily="49" charset="0"/>
                <a:cs typeface="Consolas" panose="020B0609020204030204" pitchFamily="49" charset="0"/>
              </a:rPr>
              <a:t>                  data = .,</a:t>
            </a:r>
          </a:p>
          <a:p>
            <a:r>
              <a:rPr lang="en-US" sz="1400" dirty="0">
                <a:solidFill>
                  <a:schemeClr val="accent5">
                    <a:lumMod val="50000"/>
                  </a:schemeClr>
                </a:solidFill>
                <a:latin typeface="Consolas" panose="020B0609020204030204" pitchFamily="49" charset="0"/>
                <a:cs typeface="Consolas" panose="020B0609020204030204" pitchFamily="49" charset="0"/>
              </a:rPr>
              <a:t>                  center = "mean”)</a:t>
            </a:r>
          </a:p>
          <a:p>
            <a:endParaRPr lang="en-US" sz="1000" dirty="0">
              <a:solidFill>
                <a:schemeClr val="accent5">
                  <a:lumMod val="50000"/>
                </a:schemeClr>
              </a:solidFill>
              <a:latin typeface="Consolas" panose="020B0609020204030204" pitchFamily="49" charset="0"/>
              <a:cs typeface="Consolas" panose="020B0609020204030204" pitchFamily="49" charset="0"/>
            </a:endParaRPr>
          </a:p>
          <a:p>
            <a:r>
              <a:rPr lang="en-US" sz="1400" dirty="0">
                <a:solidFill>
                  <a:schemeClr val="accent5">
                    <a:lumMod val="50000"/>
                  </a:schemeClr>
                </a:solidFill>
                <a:latin typeface="Consolas" panose="020B0609020204030204" pitchFamily="49" charset="0"/>
                <a:cs typeface="Consolas" panose="020B0609020204030204" pitchFamily="49" charset="0"/>
              </a:rPr>
              <a:t>#&gt; </a:t>
            </a:r>
            <a:r>
              <a:rPr lang="en-US" sz="1400" dirty="0" err="1">
                <a:solidFill>
                  <a:schemeClr val="accent5">
                    <a:lumMod val="50000"/>
                  </a:schemeClr>
                </a:solidFill>
                <a:latin typeface="Consolas" panose="020B0609020204030204" pitchFamily="49" charset="0"/>
                <a:cs typeface="Consolas" panose="020B0609020204030204" pitchFamily="49" charset="0"/>
              </a:rPr>
              <a:t>Levene's</a:t>
            </a:r>
            <a:r>
              <a:rPr lang="en-US" sz="1400" dirty="0">
                <a:solidFill>
                  <a:schemeClr val="accent5">
                    <a:lumMod val="50000"/>
                  </a:schemeClr>
                </a:solidFill>
                <a:latin typeface="Consolas" panose="020B0609020204030204" pitchFamily="49" charset="0"/>
                <a:cs typeface="Consolas" panose="020B0609020204030204" pitchFamily="49" charset="0"/>
              </a:rPr>
              <a:t> Test for Homogeneity of Variance (center = "mean")</a:t>
            </a:r>
          </a:p>
          <a:p>
            <a:r>
              <a:rPr lang="en-US" sz="1400" dirty="0">
                <a:solidFill>
                  <a:schemeClr val="accent5">
                    <a:lumMod val="50000"/>
                  </a:schemeClr>
                </a:solidFill>
                <a:latin typeface="Consolas" panose="020B0609020204030204" pitchFamily="49" charset="0"/>
                <a:cs typeface="Consolas" panose="020B0609020204030204" pitchFamily="49" charset="0"/>
              </a:rPr>
              <a:t>#&gt;        </a:t>
            </a:r>
            <a:r>
              <a:rPr lang="en-US" sz="1400" dirty="0" err="1">
                <a:solidFill>
                  <a:schemeClr val="accent5">
                    <a:lumMod val="50000"/>
                  </a:schemeClr>
                </a:solidFill>
                <a:latin typeface="Consolas" panose="020B0609020204030204" pitchFamily="49" charset="0"/>
                <a:cs typeface="Consolas" panose="020B0609020204030204" pitchFamily="49" charset="0"/>
              </a:rPr>
              <a:t>Df</a:t>
            </a:r>
            <a:r>
              <a:rPr lang="en-US" sz="1400" dirty="0">
                <a:solidFill>
                  <a:schemeClr val="accent5">
                    <a:lumMod val="50000"/>
                  </a:schemeClr>
                </a:solidFill>
                <a:latin typeface="Consolas" panose="020B0609020204030204" pitchFamily="49" charset="0"/>
                <a:cs typeface="Consolas" panose="020B0609020204030204" pitchFamily="49" charset="0"/>
              </a:rPr>
              <a:t> F value  </a:t>
            </a:r>
            <a:r>
              <a:rPr lang="en-US" sz="1400" dirty="0" err="1">
                <a:solidFill>
                  <a:schemeClr val="accent5">
                    <a:lumMod val="50000"/>
                  </a:schemeClr>
                </a:solidFill>
                <a:latin typeface="Consolas" panose="020B0609020204030204" pitchFamily="49" charset="0"/>
                <a:cs typeface="Consolas" panose="020B0609020204030204" pitchFamily="49" charset="0"/>
              </a:rPr>
              <a:t>Pr</a:t>
            </a:r>
            <a:r>
              <a:rPr lang="en-US" sz="1400" dirty="0">
                <a:solidFill>
                  <a:schemeClr val="accent5">
                    <a:lumMod val="50000"/>
                  </a:schemeClr>
                </a:solidFill>
                <a:latin typeface="Consolas" panose="020B0609020204030204" pitchFamily="49" charset="0"/>
                <a:cs typeface="Consolas" panose="020B0609020204030204" pitchFamily="49" charset="0"/>
              </a:rPr>
              <a:t>(&gt;F)</a:t>
            </a:r>
          </a:p>
          <a:p>
            <a:r>
              <a:rPr lang="en-US" sz="1400" dirty="0">
                <a:solidFill>
                  <a:schemeClr val="accent5">
                    <a:lumMod val="50000"/>
                  </a:schemeClr>
                </a:solidFill>
                <a:latin typeface="Consolas" panose="020B0609020204030204" pitchFamily="49" charset="0"/>
                <a:cs typeface="Consolas" panose="020B0609020204030204" pitchFamily="49" charset="0"/>
              </a:rPr>
              <a:t>#&gt;  group  1  4.8287 0.03994 *</a:t>
            </a:r>
          </a:p>
          <a:p>
            <a:r>
              <a:rPr lang="en-US" sz="1400" dirty="0">
                <a:solidFill>
                  <a:schemeClr val="accent5">
                    <a:lumMod val="50000"/>
                  </a:schemeClr>
                </a:solidFill>
                <a:latin typeface="Consolas" panose="020B0609020204030204" pitchFamily="49" charset="0"/>
                <a:cs typeface="Consolas" panose="020B0609020204030204" pitchFamily="49" charset="0"/>
              </a:rPr>
              <a:t>#&gt;        20 </a:t>
            </a:r>
          </a:p>
          <a:p>
            <a:endParaRPr lang="en-US" sz="1400" dirty="0">
              <a:solidFill>
                <a:schemeClr val="accent5">
                  <a:lumMod val="50000"/>
                </a:schemeClr>
              </a:solidFill>
              <a:latin typeface="Consolas" panose="020B0609020204030204" pitchFamily="49" charset="0"/>
              <a:cs typeface="Consolas" panose="020B0609020204030204" pitchFamily="49" charset="0"/>
            </a:endParaRPr>
          </a:p>
          <a:p>
            <a:r>
              <a:rPr lang="en-US" sz="1400" dirty="0">
                <a:solidFill>
                  <a:schemeClr val="accent5">
                    <a:lumMod val="50000"/>
                  </a:schemeClr>
                </a:solidFill>
                <a:latin typeface="Consolas" panose="020B0609020204030204" pitchFamily="49" charset="0"/>
                <a:cs typeface="Consolas" panose="020B0609020204030204" pitchFamily="49" charset="0"/>
              </a:rPr>
              <a:t>df2_long %&gt;%</a:t>
            </a:r>
          </a:p>
          <a:p>
            <a:r>
              <a:rPr lang="en-US" sz="1400" dirty="0">
                <a:solidFill>
                  <a:schemeClr val="accent5">
                    <a:lumMod val="50000"/>
                  </a:schemeClr>
                </a:solidFill>
                <a:latin typeface="Consolas" panose="020B0609020204030204" pitchFamily="49" charset="0"/>
                <a:cs typeface="Consolas" panose="020B0609020204030204" pitchFamily="49" charset="0"/>
              </a:rPr>
              <a:t>  </a:t>
            </a:r>
            <a:r>
              <a:rPr lang="en-US" sz="1400" dirty="0" err="1">
                <a:solidFill>
                  <a:schemeClr val="accent5">
                    <a:lumMod val="50000"/>
                  </a:schemeClr>
                </a:solidFill>
                <a:latin typeface="Consolas" panose="020B0609020204030204" pitchFamily="49" charset="0"/>
                <a:cs typeface="Consolas" panose="020B0609020204030204" pitchFamily="49" charset="0"/>
              </a:rPr>
              <a:t>t.test</a:t>
            </a:r>
            <a:r>
              <a:rPr lang="en-US" sz="1400" dirty="0">
                <a:solidFill>
                  <a:schemeClr val="accent5">
                    <a:lumMod val="50000"/>
                  </a:schemeClr>
                </a:solidFill>
                <a:latin typeface="Consolas" panose="020B0609020204030204" pitchFamily="49" charset="0"/>
                <a:cs typeface="Consolas" panose="020B0609020204030204" pitchFamily="49" charset="0"/>
              </a:rPr>
              <a:t>(value ~ group,</a:t>
            </a:r>
          </a:p>
          <a:p>
            <a:r>
              <a:rPr lang="en-US" sz="1400" dirty="0">
                <a:solidFill>
                  <a:schemeClr val="accent5">
                    <a:lumMod val="50000"/>
                  </a:schemeClr>
                </a:solidFill>
                <a:latin typeface="Consolas" panose="020B0609020204030204" pitchFamily="49" charset="0"/>
                <a:cs typeface="Consolas" panose="020B0609020204030204" pitchFamily="49" charset="0"/>
              </a:rPr>
              <a:t>         data = .,</a:t>
            </a:r>
          </a:p>
          <a:p>
            <a:r>
              <a:rPr lang="en-US" sz="1400" dirty="0">
                <a:solidFill>
                  <a:schemeClr val="accent5">
                    <a:lumMod val="50000"/>
                  </a:schemeClr>
                </a:solidFill>
                <a:latin typeface="Consolas" panose="020B0609020204030204" pitchFamily="49" charset="0"/>
                <a:cs typeface="Consolas" panose="020B0609020204030204" pitchFamily="49" charset="0"/>
              </a:rPr>
              <a:t>         </a:t>
            </a:r>
            <a:r>
              <a:rPr lang="en-US" sz="1400" dirty="0" err="1">
                <a:solidFill>
                  <a:schemeClr val="accent5">
                    <a:lumMod val="50000"/>
                  </a:schemeClr>
                </a:solidFill>
                <a:latin typeface="Consolas" panose="020B0609020204030204" pitchFamily="49" charset="0"/>
                <a:cs typeface="Consolas" panose="020B0609020204030204" pitchFamily="49" charset="0"/>
              </a:rPr>
              <a:t>var.equal</a:t>
            </a:r>
            <a:r>
              <a:rPr lang="en-US" sz="1400" dirty="0">
                <a:solidFill>
                  <a:schemeClr val="accent5">
                    <a:lumMod val="50000"/>
                  </a:schemeClr>
                </a:solidFill>
                <a:latin typeface="Consolas" panose="020B0609020204030204" pitchFamily="49" charset="0"/>
                <a:cs typeface="Consolas" panose="020B0609020204030204" pitchFamily="49" charset="0"/>
              </a:rPr>
              <a:t> = FALSE)</a:t>
            </a:r>
          </a:p>
          <a:p>
            <a:endParaRPr lang="en-US" sz="1000" dirty="0">
              <a:solidFill>
                <a:schemeClr val="accent5">
                  <a:lumMod val="50000"/>
                </a:schemeClr>
              </a:solidFill>
              <a:latin typeface="Consolas" panose="020B0609020204030204" pitchFamily="49" charset="0"/>
              <a:cs typeface="Consolas" panose="020B0609020204030204" pitchFamily="49" charset="0"/>
            </a:endParaRPr>
          </a:p>
          <a:p>
            <a:r>
              <a:rPr lang="en-US" sz="1400" dirty="0">
                <a:solidFill>
                  <a:schemeClr val="accent5">
                    <a:lumMod val="50000"/>
                  </a:schemeClr>
                </a:solidFill>
                <a:latin typeface="Consolas" panose="020B0609020204030204" pitchFamily="49" charset="0"/>
                <a:cs typeface="Consolas" panose="020B0609020204030204" pitchFamily="49" charset="0"/>
              </a:rPr>
              <a:t>#&gt; 	Welch Two Sample t-test</a:t>
            </a:r>
          </a:p>
          <a:p>
            <a:r>
              <a:rPr lang="en-US" sz="1400" dirty="0">
                <a:solidFill>
                  <a:schemeClr val="accent5">
                    <a:lumMod val="50000"/>
                  </a:schemeClr>
                </a:solidFill>
                <a:latin typeface="Consolas" panose="020B0609020204030204" pitchFamily="49" charset="0"/>
                <a:cs typeface="Consolas" panose="020B0609020204030204" pitchFamily="49" charset="0"/>
              </a:rPr>
              <a:t>#&gt; data:  value by group</a:t>
            </a:r>
          </a:p>
          <a:p>
            <a:r>
              <a:rPr lang="en-US" sz="1400" dirty="0">
                <a:solidFill>
                  <a:schemeClr val="accent5">
                    <a:lumMod val="50000"/>
                  </a:schemeClr>
                </a:solidFill>
                <a:latin typeface="Consolas" panose="020B0609020204030204" pitchFamily="49" charset="0"/>
                <a:cs typeface="Consolas" panose="020B0609020204030204" pitchFamily="49" charset="0"/>
              </a:rPr>
              <a:t>#&gt; t = 2.9456, </a:t>
            </a:r>
            <a:r>
              <a:rPr lang="en-US" sz="1400" dirty="0" err="1">
                <a:solidFill>
                  <a:schemeClr val="accent5">
                    <a:lumMod val="50000"/>
                  </a:schemeClr>
                </a:solidFill>
                <a:latin typeface="Consolas" panose="020B0609020204030204" pitchFamily="49" charset="0"/>
                <a:cs typeface="Consolas" panose="020B0609020204030204" pitchFamily="49" charset="0"/>
              </a:rPr>
              <a:t>df</a:t>
            </a:r>
            <a:r>
              <a:rPr lang="en-US" sz="1400" dirty="0">
                <a:solidFill>
                  <a:schemeClr val="accent5">
                    <a:lumMod val="50000"/>
                  </a:schemeClr>
                </a:solidFill>
                <a:latin typeface="Consolas" panose="020B0609020204030204" pitchFamily="49" charset="0"/>
                <a:cs typeface="Consolas" panose="020B0609020204030204" pitchFamily="49" charset="0"/>
              </a:rPr>
              <a:t> = 17.518, p-value = 0.008833</a:t>
            </a:r>
          </a:p>
          <a:p>
            <a:r>
              <a:rPr lang="en-US" sz="1400" dirty="0">
                <a:solidFill>
                  <a:schemeClr val="accent5">
                    <a:lumMod val="50000"/>
                  </a:schemeClr>
                </a:solidFill>
                <a:latin typeface="Consolas" panose="020B0609020204030204" pitchFamily="49" charset="0"/>
                <a:cs typeface="Consolas" panose="020B0609020204030204" pitchFamily="49" charset="0"/>
              </a:rPr>
              <a:t>#&gt; alternative hypothesis: true difference in means is not equal to 0</a:t>
            </a:r>
          </a:p>
          <a:p>
            <a:r>
              <a:rPr lang="en-US" sz="1400" dirty="0">
                <a:solidFill>
                  <a:schemeClr val="accent5">
                    <a:lumMod val="50000"/>
                  </a:schemeClr>
                </a:solidFill>
                <a:latin typeface="Consolas" panose="020B0609020204030204" pitchFamily="49" charset="0"/>
                <a:cs typeface="Consolas" panose="020B0609020204030204" pitchFamily="49" charset="0"/>
              </a:rPr>
              <a:t>#&gt; 95 percent confidence interval:</a:t>
            </a:r>
          </a:p>
          <a:p>
            <a:r>
              <a:rPr lang="en-US" sz="1400" dirty="0">
                <a:solidFill>
                  <a:schemeClr val="accent5">
                    <a:lumMod val="50000"/>
                  </a:schemeClr>
                </a:solidFill>
                <a:latin typeface="Consolas" panose="020B0609020204030204" pitchFamily="49" charset="0"/>
                <a:cs typeface="Consolas" panose="020B0609020204030204" pitchFamily="49" charset="0"/>
              </a:rPr>
              <a:t>#&gt;   1.098587 6.601413sample estimates:</a:t>
            </a:r>
          </a:p>
          <a:p>
            <a:r>
              <a:rPr lang="en-US" sz="1400" dirty="0">
                <a:solidFill>
                  <a:schemeClr val="accent5">
                    <a:lumMod val="50000"/>
                  </a:schemeClr>
                </a:solidFill>
                <a:latin typeface="Consolas" panose="020B0609020204030204" pitchFamily="49" charset="0"/>
                <a:cs typeface="Consolas" panose="020B0609020204030204" pitchFamily="49" charset="0"/>
              </a:rPr>
              <a:t>#&gt; mean in group 1 mean in group 2</a:t>
            </a:r>
          </a:p>
          <a:p>
            <a:r>
              <a:rPr lang="en-US" sz="1400" dirty="0">
                <a:solidFill>
                  <a:schemeClr val="accent5">
                    <a:lumMod val="50000"/>
                  </a:schemeClr>
                </a:solidFill>
                <a:latin typeface="Consolas" panose="020B0609020204030204" pitchFamily="49" charset="0"/>
                <a:cs typeface="Consolas" panose="020B0609020204030204" pitchFamily="49" charset="0"/>
              </a:rPr>
              <a:t>#&gt;           13.60            9.75 </a:t>
            </a:r>
          </a:p>
        </p:txBody>
      </p:sp>
    </p:spTree>
    <p:extLst>
      <p:ext uri="{BB962C8B-B14F-4D97-AF65-F5344CB8AC3E}">
        <p14:creationId xmlns:p14="http://schemas.microsoft.com/office/powerpoint/2010/main" val="3921193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FF3DC82-575F-5D48-9141-5A8865E17AF0}"/>
              </a:ext>
            </a:extLst>
          </p:cNvPr>
          <p:cNvSpPr>
            <a:spLocks noGrp="1"/>
          </p:cNvSpPr>
          <p:nvPr>
            <p:ph type="title"/>
          </p:nvPr>
        </p:nvSpPr>
        <p:spPr>
          <a:xfrm>
            <a:off x="1584529" y="1194881"/>
            <a:ext cx="7999315" cy="2608634"/>
          </a:xfrm>
        </p:spPr>
        <p:txBody>
          <a:bodyPr>
            <a:normAutofit fontScale="90000"/>
          </a:bodyPr>
          <a:lstStyle/>
          <a:p>
            <a:pPr>
              <a:spcBef>
                <a:spcPts val="240"/>
              </a:spcBef>
            </a:pPr>
            <a:r>
              <a:rPr lang="en-US" altLang="en-US" dirty="0">
                <a:solidFill>
                  <a:schemeClr val="tx1"/>
                </a:solidFill>
                <a:latin typeface="Arial" panose="020B0604020202020204" pitchFamily="34" charset="0"/>
              </a:rPr>
              <a:t>We cannot solve problems </a:t>
            </a:r>
            <a:br>
              <a:rPr lang="en-US" altLang="en-US" dirty="0">
                <a:solidFill>
                  <a:schemeClr val="tx1"/>
                </a:solidFill>
                <a:latin typeface="Arial" panose="020B0604020202020204" pitchFamily="34" charset="0"/>
              </a:rPr>
            </a:br>
            <a:r>
              <a:rPr lang="en-US" altLang="en-US" dirty="0">
                <a:solidFill>
                  <a:schemeClr val="tx1"/>
                </a:solidFill>
                <a:latin typeface="Arial" panose="020B0604020202020204" pitchFamily="34" charset="0"/>
              </a:rPr>
              <a:t>by using the same kind of thinking that we used when we created them.</a:t>
            </a:r>
            <a:endParaRPr lang="en-US" dirty="0"/>
          </a:p>
        </p:txBody>
      </p:sp>
      <p:sp>
        <p:nvSpPr>
          <p:cNvPr id="7" name="Text Placeholder 6">
            <a:extLst>
              <a:ext uri="{FF2B5EF4-FFF2-40B4-BE49-F238E27FC236}">
                <a16:creationId xmlns:a16="http://schemas.microsoft.com/office/drawing/2014/main" id="{649993F8-8BED-9748-9627-599843EAF36F}"/>
              </a:ext>
            </a:extLst>
          </p:cNvPr>
          <p:cNvSpPr>
            <a:spLocks noGrp="1"/>
          </p:cNvSpPr>
          <p:nvPr>
            <p:ph type="body" sz="half" idx="2"/>
          </p:nvPr>
        </p:nvSpPr>
        <p:spPr>
          <a:xfrm>
            <a:off x="2821021" y="4350657"/>
            <a:ext cx="7159592" cy="610449"/>
          </a:xfrm>
        </p:spPr>
        <p:txBody>
          <a:bodyPr/>
          <a:lstStyle/>
          <a:p>
            <a:r>
              <a:rPr lang="en-US" dirty="0"/>
              <a:t>Albert Einstein</a:t>
            </a:r>
          </a:p>
        </p:txBody>
      </p:sp>
      <p:sp>
        <p:nvSpPr>
          <p:cNvPr id="4" name="Footer Placeholder 3">
            <a:extLst>
              <a:ext uri="{FF2B5EF4-FFF2-40B4-BE49-F238E27FC236}">
                <a16:creationId xmlns:a16="http://schemas.microsoft.com/office/drawing/2014/main" id="{DB7ECB31-5C20-1044-8CB5-2091818388CA}"/>
              </a:ext>
            </a:extLst>
          </p:cNvPr>
          <p:cNvSpPr>
            <a:spLocks noGrp="1"/>
          </p:cNvSpPr>
          <p:nvPr>
            <p:ph type="ftr" sz="quarter" idx="11"/>
          </p:nvPr>
        </p:nvSpPr>
        <p:spPr/>
        <p:txBody>
          <a:bodyPr/>
          <a:lstStyle/>
          <a:p>
            <a:r>
              <a:rPr lang="en-US"/>
              <a:t>Cohen Chap 7 – t-test for Independent sample means</a:t>
            </a:r>
          </a:p>
        </p:txBody>
      </p:sp>
      <p:sp>
        <p:nvSpPr>
          <p:cNvPr id="5" name="Slide Number Placeholder 4">
            <a:extLst>
              <a:ext uri="{FF2B5EF4-FFF2-40B4-BE49-F238E27FC236}">
                <a16:creationId xmlns:a16="http://schemas.microsoft.com/office/drawing/2014/main" id="{EADD5060-8555-2C44-B67B-EF8B07FFA155}"/>
              </a:ext>
            </a:extLst>
          </p:cNvPr>
          <p:cNvSpPr>
            <a:spLocks noGrp="1"/>
          </p:cNvSpPr>
          <p:nvPr>
            <p:ph type="sldNum" sz="quarter" idx="12"/>
          </p:nvPr>
        </p:nvSpPr>
        <p:spPr/>
        <p:txBody>
          <a:bodyPr/>
          <a:lstStyle/>
          <a:p>
            <a:fld id="{42EF8E80-928C-4D02-8039-2537AA9D5938}" type="slidenum">
              <a:rPr lang="en-US" smtClean="0"/>
              <a:t>2</a:t>
            </a:fld>
            <a:endParaRPr lang="en-US"/>
          </a:p>
        </p:txBody>
      </p:sp>
    </p:spTree>
    <p:extLst>
      <p:ext uri="{BB962C8B-B14F-4D97-AF65-F5344CB8AC3E}">
        <p14:creationId xmlns:p14="http://schemas.microsoft.com/office/powerpoint/2010/main" val="2022733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84428" y="318516"/>
            <a:ext cx="9720072" cy="1499616"/>
          </a:xfrm>
        </p:spPr>
        <p:txBody>
          <a:bodyPr/>
          <a:lstStyle/>
          <a:p>
            <a:r>
              <a:rPr lang="en-US" dirty="0"/>
              <a:t>Example 2</a:t>
            </a:r>
          </a:p>
        </p:txBody>
      </p:sp>
      <p:sp>
        <p:nvSpPr>
          <p:cNvPr id="7" name="Content Placeholder 2"/>
          <p:cNvSpPr>
            <a:spLocks noGrp="1"/>
          </p:cNvSpPr>
          <p:nvPr>
            <p:ph idx="1"/>
          </p:nvPr>
        </p:nvSpPr>
        <p:spPr>
          <a:xfrm>
            <a:off x="486652" y="3430373"/>
            <a:ext cx="11705348" cy="3212634"/>
          </a:xfrm>
        </p:spPr>
        <p:txBody>
          <a:bodyPr>
            <a:normAutofit fontScale="85000" lnSpcReduction="20000"/>
          </a:bodyPr>
          <a:lstStyle/>
          <a:p>
            <a:pPr>
              <a:lnSpc>
                <a:spcPct val="110000"/>
              </a:lnSpc>
            </a:pPr>
            <a:r>
              <a:rPr lang="en-US" altLang="en-US" sz="2000" dirty="0">
                <a:latin typeface="Times New Roman" panose="02020603050405020304" pitchFamily="18" charset="0"/>
                <a:cs typeface="Times New Roman" panose="02020603050405020304" pitchFamily="18" charset="0"/>
              </a:rPr>
              <a:t>The number of tasks completed </a:t>
            </a:r>
            <a:r>
              <a:rPr lang="en-US" altLang="en-US" sz="2000" b="1" dirty="0">
                <a:latin typeface="Times New Roman" panose="02020603050405020304" pitchFamily="18" charset="0"/>
                <a:cs typeface="Times New Roman" panose="02020603050405020304" pitchFamily="18" charset="0"/>
              </a:rPr>
              <a:t>was numerically higher </a:t>
            </a:r>
            <a:r>
              <a:rPr lang="en-US" altLang="en-US" sz="2000" dirty="0">
                <a:latin typeface="Times New Roman" panose="02020603050405020304" pitchFamily="18" charset="0"/>
                <a:cs typeface="Times New Roman" panose="02020603050405020304" pitchFamily="18" charset="0"/>
              </a:rPr>
              <a:t>among the individually motivated group (n = 10, M = 13.60, SD = 2.12), compared to the individuals being motivated by the groups results (n = 12, M = 9.75, SD = 3.89).  </a:t>
            </a:r>
          </a:p>
          <a:p>
            <a:pPr>
              <a:lnSpc>
                <a:spcPct val="110000"/>
              </a:lnSpc>
            </a:pPr>
            <a:r>
              <a:rPr lang="en-US" altLang="en-US" sz="2000" dirty="0">
                <a:latin typeface="Times New Roman" panose="02020603050405020304" pitchFamily="18" charset="0"/>
                <a:cs typeface="Times New Roman" panose="02020603050405020304" pitchFamily="18" charset="0"/>
              </a:rPr>
              <a:t>To test the difference in mean productivity, an </a:t>
            </a:r>
            <a:r>
              <a:rPr lang="en-US" altLang="en-US" sz="2000" b="1" dirty="0">
                <a:latin typeface="Times New Roman" panose="02020603050405020304" pitchFamily="18" charset="0"/>
                <a:cs typeface="Times New Roman" panose="02020603050405020304" pitchFamily="18" charset="0"/>
              </a:rPr>
              <a:t>independent samples </a:t>
            </a:r>
            <a:r>
              <a:rPr lang="en-US" altLang="en-US" sz="2000" b="1" i="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test </a:t>
            </a:r>
            <a:r>
              <a:rPr lang="en-US" altLang="en-US" sz="2000" dirty="0">
                <a:latin typeface="Times New Roman" panose="02020603050405020304" pitchFamily="18" charset="0"/>
                <a:cs typeface="Times New Roman" panose="02020603050405020304" pitchFamily="18" charset="0"/>
              </a:rPr>
              <a:t>was performed.  </a:t>
            </a:r>
          </a:p>
          <a:p>
            <a:pPr>
              <a:lnSpc>
                <a:spcPct val="110000"/>
              </a:lnSpc>
            </a:pPr>
            <a:r>
              <a:rPr lang="en-US" altLang="en-US" sz="2000" dirty="0">
                <a:latin typeface="Times New Roman" panose="02020603050405020304" pitchFamily="18" charset="0"/>
                <a:cs typeface="Times New Roman" panose="02020603050405020304" pitchFamily="18" charset="0"/>
              </a:rPr>
              <a:t>The distribution of depression scores were </a:t>
            </a:r>
            <a:r>
              <a:rPr lang="en-US" altLang="en-US" sz="2000" b="1" dirty="0">
                <a:latin typeface="Times New Roman" panose="02020603050405020304" pitchFamily="18" charset="0"/>
                <a:cs typeface="Times New Roman" panose="02020603050405020304" pitchFamily="18" charset="0"/>
              </a:rPr>
              <a:t>sufficiently normal </a:t>
            </a:r>
            <a:r>
              <a:rPr lang="en-US" altLang="en-US" sz="2000" dirty="0">
                <a:latin typeface="Times New Roman" panose="02020603050405020304" pitchFamily="18" charset="0"/>
                <a:cs typeface="Times New Roman" panose="02020603050405020304" pitchFamily="18" charset="0"/>
              </a:rPr>
              <a:t>for the purposes of conducting a t-test (i.e. skew &lt; |2.0| and </a:t>
            </a:r>
            <a:r>
              <a:rPr lang="en-US" altLang="en-US" sz="2000" dirty="0" err="1">
                <a:latin typeface="Times New Roman" panose="02020603050405020304" pitchFamily="18" charset="0"/>
                <a:cs typeface="Times New Roman" panose="02020603050405020304" pitchFamily="18" charset="0"/>
              </a:rPr>
              <a:t>kertosis</a:t>
            </a:r>
            <a:r>
              <a:rPr lang="en-US" altLang="en-US" sz="2000" dirty="0">
                <a:latin typeface="Times New Roman" panose="02020603050405020304" pitchFamily="18" charset="0"/>
                <a:cs typeface="Times New Roman" panose="02020603050405020304" pitchFamily="18" charset="0"/>
              </a:rPr>
              <a:t> &lt; |9.0|; </a:t>
            </a:r>
            <a:r>
              <a:rPr lang="en-US" altLang="en-US" sz="2000" dirty="0" err="1">
                <a:latin typeface="Times New Roman" panose="02020603050405020304" pitchFamily="18" charset="0"/>
                <a:cs typeface="Times New Roman" panose="02020603050405020304" pitchFamily="18" charset="0"/>
              </a:rPr>
              <a:t>Schmider</a:t>
            </a:r>
            <a:r>
              <a:rPr lang="en-US" altLang="en-US" sz="2000" dirty="0">
                <a:latin typeface="Times New Roman" panose="02020603050405020304" pitchFamily="18" charset="0"/>
                <a:cs typeface="Times New Roman" panose="02020603050405020304" pitchFamily="18" charset="0"/>
              </a:rPr>
              <a:t>, Sigler, </a:t>
            </a:r>
            <a:r>
              <a:rPr lang="en-US" altLang="en-US" sz="2000" dirty="0" err="1">
                <a:latin typeface="Times New Roman" panose="02020603050405020304" pitchFamily="18" charset="0"/>
                <a:cs typeface="Times New Roman" panose="02020603050405020304" pitchFamily="18" charset="0"/>
              </a:rPr>
              <a:t>Danay</a:t>
            </a:r>
            <a:r>
              <a:rPr lang="en-US" altLang="en-US" sz="2000" dirty="0">
                <a:latin typeface="Times New Roman" panose="02020603050405020304" pitchFamily="18" charset="0"/>
                <a:cs typeface="Times New Roman" panose="02020603050405020304" pitchFamily="18" charset="0"/>
              </a:rPr>
              <a:t>, Beyer, &amp; Buhner, 2010).  </a:t>
            </a:r>
          </a:p>
          <a:p>
            <a:pPr>
              <a:lnSpc>
                <a:spcPct val="110000"/>
              </a:lnSpc>
            </a:pPr>
            <a:r>
              <a:rPr lang="en-US" altLang="en-US" sz="2000" dirty="0">
                <a:latin typeface="Times New Roman" panose="02020603050405020304" pitchFamily="18" charset="0"/>
                <a:cs typeface="Times New Roman" panose="02020603050405020304" pitchFamily="18" charset="0"/>
              </a:rPr>
              <a:t>Additionally, the assumption of </a:t>
            </a:r>
            <a:r>
              <a:rPr lang="en-US" altLang="en-US" sz="2000" b="1" dirty="0">
                <a:latin typeface="Times New Roman" panose="02020603050405020304" pitchFamily="18" charset="0"/>
                <a:cs typeface="Times New Roman" panose="02020603050405020304" pitchFamily="18" charset="0"/>
              </a:rPr>
              <a:t>homogeneity of variances </a:t>
            </a:r>
            <a:r>
              <a:rPr lang="en-US" altLang="en-US" sz="2000" dirty="0">
                <a:latin typeface="Times New Roman" panose="02020603050405020304" pitchFamily="18" charset="0"/>
                <a:cs typeface="Times New Roman" panose="02020603050405020304" pitchFamily="18" charset="0"/>
              </a:rPr>
              <a:t>was </a:t>
            </a:r>
            <a:r>
              <a:rPr lang="en-US" altLang="en-US" sz="2000" dirty="0">
                <a:solidFill>
                  <a:schemeClr val="accent2"/>
                </a:solidFill>
                <a:latin typeface="Times New Roman" panose="02020603050405020304" pitchFamily="18" charset="0"/>
                <a:cs typeface="Times New Roman" panose="02020603050405020304" pitchFamily="18" charset="0"/>
              </a:rPr>
              <a:t>tested and rejected </a:t>
            </a:r>
            <a:r>
              <a:rPr lang="en-US" altLang="en-US" sz="2000" dirty="0">
                <a:latin typeface="Times New Roman" panose="02020603050405020304" pitchFamily="18" charset="0"/>
                <a:cs typeface="Times New Roman" panose="02020603050405020304" pitchFamily="18" charset="0"/>
              </a:rPr>
              <a:t>via </a:t>
            </a:r>
            <a:r>
              <a:rPr lang="en-US" altLang="en-US" sz="2000" dirty="0" err="1">
                <a:latin typeface="Times New Roman" panose="02020603050405020304" pitchFamily="18" charset="0"/>
                <a:cs typeface="Times New Roman" panose="02020603050405020304" pitchFamily="18" charset="0"/>
              </a:rPr>
              <a:t>Levene’s</a:t>
            </a:r>
            <a:r>
              <a:rPr lang="en-US" altLang="en-US" sz="2000" dirty="0">
                <a:latin typeface="Times New Roman" panose="02020603050405020304" pitchFamily="18" charset="0"/>
                <a:cs typeface="Times New Roman" panose="02020603050405020304" pitchFamily="18" charset="0"/>
              </a:rPr>
              <a:t> </a:t>
            </a:r>
            <a:r>
              <a:rPr lang="en-US" altLang="en-US" sz="2000" i="1" dirty="0">
                <a:latin typeface="Times New Roman" panose="02020603050405020304" pitchFamily="18" charset="0"/>
                <a:cs typeface="Times New Roman" panose="02020603050405020304" pitchFamily="18" charset="0"/>
              </a:rPr>
              <a:t>F</a:t>
            </a:r>
            <a:r>
              <a:rPr lang="en-US" altLang="en-US" sz="2000" dirty="0">
                <a:latin typeface="Times New Roman" panose="02020603050405020304" pitchFamily="18" charset="0"/>
                <a:cs typeface="Times New Roman" panose="02020603050405020304" pitchFamily="18" charset="0"/>
              </a:rPr>
              <a:t>-test, </a:t>
            </a:r>
            <a:r>
              <a:rPr lang="en-US" altLang="en-US" sz="2000" i="1" dirty="0">
                <a:latin typeface="Times New Roman" panose="02020603050405020304" pitchFamily="18" charset="0"/>
                <a:cs typeface="Times New Roman" panose="02020603050405020304" pitchFamily="18" charset="0"/>
              </a:rPr>
              <a:t>F</a:t>
            </a:r>
            <a:r>
              <a:rPr lang="en-US" altLang="en-US" sz="2000" dirty="0">
                <a:latin typeface="Times New Roman" panose="02020603050405020304" pitchFamily="18" charset="0"/>
                <a:cs typeface="Times New Roman" panose="02020603050405020304" pitchFamily="18" charset="0"/>
              </a:rPr>
              <a:t>(9, 11) = 4.829, p = .040.  </a:t>
            </a:r>
          </a:p>
          <a:p>
            <a:pPr>
              <a:lnSpc>
                <a:spcPct val="110000"/>
              </a:lnSpc>
            </a:pPr>
            <a:r>
              <a:rPr lang="en-US" altLang="en-US" sz="2000" dirty="0">
                <a:latin typeface="Times New Roman" panose="02020603050405020304" pitchFamily="18" charset="0"/>
                <a:cs typeface="Times New Roman" panose="02020603050405020304" pitchFamily="18" charset="0"/>
              </a:rPr>
              <a:t>The independent samples, </a:t>
            </a:r>
            <a:r>
              <a:rPr lang="en-US" altLang="en-US" sz="2000" b="1" dirty="0">
                <a:latin typeface="Times New Roman" panose="02020603050405020304" pitchFamily="18" charset="0"/>
                <a:cs typeface="Times New Roman" panose="02020603050405020304" pitchFamily="18" charset="0"/>
              </a:rPr>
              <a:t>separate variances </a:t>
            </a:r>
            <a:r>
              <a:rPr lang="en-US" altLang="en-US" sz="2000" b="1" i="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-test </a:t>
            </a:r>
            <a:r>
              <a:rPr lang="en-US" altLang="en-US" sz="2000" dirty="0">
                <a:latin typeface="Times New Roman" panose="02020603050405020304" pitchFamily="18" charset="0"/>
                <a:cs typeface="Times New Roman" panose="02020603050405020304" pitchFamily="18" charset="0"/>
              </a:rPr>
              <a:t>found a </a:t>
            </a:r>
            <a:r>
              <a:rPr lang="en-US" altLang="en-US" sz="2000" dirty="0">
                <a:solidFill>
                  <a:schemeClr val="accent2"/>
                </a:solidFill>
                <a:latin typeface="Times New Roman" panose="02020603050405020304" pitchFamily="18" charset="0"/>
                <a:cs typeface="Times New Roman" panose="02020603050405020304" pitchFamily="18" charset="0"/>
              </a:rPr>
              <a:t>statistically significant effect</a:t>
            </a:r>
            <a:r>
              <a:rPr lang="en-US" altLang="en-US" sz="2000" dirty="0">
                <a:latin typeface="Times New Roman" panose="02020603050405020304" pitchFamily="18" charset="0"/>
                <a:cs typeface="Times New Roman" panose="02020603050405020304" pitchFamily="18" charset="0"/>
              </a:rPr>
              <a:t>, </a:t>
            </a:r>
            <a:r>
              <a:rPr lang="en-US" altLang="en-US" sz="2000" i="1" dirty="0">
                <a:latin typeface="Times New Roman" panose="02020603050405020304" pitchFamily="18" charset="0"/>
                <a:cs typeface="Times New Roman" panose="02020603050405020304" pitchFamily="18" charset="0"/>
              </a:rPr>
              <a:t>t</a:t>
            </a:r>
            <a:r>
              <a:rPr lang="en-US" altLang="en-US" sz="2000" dirty="0">
                <a:latin typeface="Times New Roman" panose="02020603050405020304" pitchFamily="18" charset="0"/>
                <a:cs typeface="Times New Roman" panose="02020603050405020304" pitchFamily="18" charset="0"/>
              </a:rPr>
              <a:t>(17.52) = 2.946, p = .009.  </a:t>
            </a:r>
          </a:p>
          <a:p>
            <a:pPr>
              <a:lnSpc>
                <a:spcPct val="110000"/>
              </a:lnSpc>
            </a:pPr>
            <a:r>
              <a:rPr lang="en-US" altLang="en-US" sz="2000" dirty="0">
                <a:latin typeface="Times New Roman" panose="02020603050405020304" pitchFamily="18" charset="0"/>
                <a:cs typeface="Times New Roman" panose="02020603050405020304" pitchFamily="18" charset="0"/>
              </a:rPr>
              <a:t>Thus, individual motivation </a:t>
            </a:r>
            <a:r>
              <a:rPr lang="en-US" altLang="en-US" sz="2000" b="1" dirty="0">
                <a:solidFill>
                  <a:schemeClr val="accent2"/>
                </a:solidFill>
                <a:latin typeface="Times New Roman" panose="02020603050405020304" pitchFamily="18" charset="0"/>
                <a:cs typeface="Times New Roman" panose="02020603050405020304" pitchFamily="18" charset="0"/>
              </a:rPr>
              <a:t>does</a:t>
            </a:r>
            <a:r>
              <a:rPr lang="en-US" altLang="en-US" sz="2000" dirty="0">
                <a:latin typeface="Times New Roman" panose="02020603050405020304" pitchFamily="18" charset="0"/>
                <a:cs typeface="Times New Roman" panose="02020603050405020304" pitchFamily="18" charset="0"/>
              </a:rPr>
              <a:t> result in a mean 3.85 </a:t>
            </a:r>
            <a:r>
              <a:rPr lang="en-US" altLang="en-US" sz="2000" b="1" dirty="0">
                <a:latin typeface="Times New Roman" panose="02020603050405020304" pitchFamily="18" charset="0"/>
                <a:cs typeface="Times New Roman" panose="02020603050405020304" pitchFamily="18" charset="0"/>
              </a:rPr>
              <a:t>additional tasks </a:t>
            </a:r>
            <a:r>
              <a:rPr lang="en-US" altLang="en-US" sz="2000" dirty="0">
                <a:latin typeface="Times New Roman" panose="02020603050405020304" pitchFamily="18" charset="0"/>
                <a:cs typeface="Times New Roman" panose="02020603050405020304" pitchFamily="18" charset="0"/>
              </a:rPr>
              <a:t>completed compared to group motivation (95% CI: [1.01, 6.60]).</a:t>
            </a: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2EF8E80-928C-4D02-8039-2537AA9D5938}" type="slidenum">
              <a:rPr lang="en-US" smtClean="0"/>
              <a:t>20</a:t>
            </a:fld>
            <a:endParaRPr lang="en-US"/>
          </a:p>
        </p:txBody>
      </p:sp>
      <p:sp>
        <p:nvSpPr>
          <p:cNvPr id="8" name="Rectangle 7">
            <a:extLst>
              <a:ext uri="{FF2B5EF4-FFF2-40B4-BE49-F238E27FC236}">
                <a16:creationId xmlns:a16="http://schemas.microsoft.com/office/drawing/2014/main" id="{8C52B5A7-2B7D-FA41-B99A-E63E02A4E1D2}"/>
              </a:ext>
            </a:extLst>
          </p:cNvPr>
          <p:cNvSpPr/>
          <p:nvPr/>
        </p:nvSpPr>
        <p:spPr>
          <a:xfrm>
            <a:off x="914400" y="1093797"/>
            <a:ext cx="6100782" cy="2246769"/>
          </a:xfrm>
          <a:prstGeom prst="rect">
            <a:avLst/>
          </a:prstGeom>
          <a:solidFill>
            <a:schemeClr val="accent5">
              <a:lumMod val="20000"/>
              <a:lumOff val="80000"/>
            </a:schemeClr>
          </a:solidFill>
        </p:spPr>
        <p:txBody>
          <a:bodyPr wrap="square">
            <a:spAutoFit/>
          </a:bodyPr>
          <a:lstStyle/>
          <a:p>
            <a:r>
              <a:rPr lang="en-US" sz="1100" dirty="0">
                <a:solidFill>
                  <a:schemeClr val="accent5">
                    <a:lumMod val="50000"/>
                  </a:schemeClr>
                </a:solidFill>
                <a:latin typeface="Consolas" panose="020B0609020204030204" pitchFamily="49" charset="0"/>
                <a:cs typeface="Consolas" panose="020B0609020204030204" pitchFamily="49" charset="0"/>
              </a:rPr>
              <a:t>#&gt; </a:t>
            </a:r>
            <a:r>
              <a:rPr lang="en-US" sz="1100" dirty="0" err="1">
                <a:solidFill>
                  <a:schemeClr val="accent5">
                    <a:lumMod val="50000"/>
                  </a:schemeClr>
                </a:solidFill>
                <a:latin typeface="Consolas" panose="020B0609020204030204" pitchFamily="49" charset="0"/>
                <a:cs typeface="Consolas" panose="020B0609020204030204" pitchFamily="49" charset="0"/>
              </a:rPr>
              <a:t>Levene's</a:t>
            </a:r>
            <a:r>
              <a:rPr lang="en-US" sz="1100" dirty="0">
                <a:solidFill>
                  <a:schemeClr val="accent5">
                    <a:lumMod val="50000"/>
                  </a:schemeClr>
                </a:solidFill>
                <a:latin typeface="Consolas" panose="020B0609020204030204" pitchFamily="49" charset="0"/>
                <a:cs typeface="Consolas" panose="020B0609020204030204" pitchFamily="49" charset="0"/>
              </a:rPr>
              <a:t> Test for Homogeneity of Variance (center = "mean")</a:t>
            </a:r>
          </a:p>
          <a:p>
            <a:r>
              <a:rPr lang="en-US" sz="1100" dirty="0">
                <a:solidFill>
                  <a:schemeClr val="accent5">
                    <a:lumMod val="50000"/>
                  </a:schemeClr>
                </a:solidFill>
                <a:latin typeface="Consolas" panose="020B0609020204030204" pitchFamily="49" charset="0"/>
                <a:cs typeface="Consolas" panose="020B0609020204030204" pitchFamily="49" charset="0"/>
              </a:rPr>
              <a:t>#&gt;        </a:t>
            </a:r>
            <a:r>
              <a:rPr lang="en-US" sz="1100" dirty="0" err="1">
                <a:solidFill>
                  <a:schemeClr val="accent5">
                    <a:lumMod val="50000"/>
                  </a:schemeClr>
                </a:solidFill>
                <a:latin typeface="Consolas" panose="020B0609020204030204" pitchFamily="49" charset="0"/>
                <a:cs typeface="Consolas" panose="020B0609020204030204" pitchFamily="49" charset="0"/>
              </a:rPr>
              <a:t>Df</a:t>
            </a:r>
            <a:r>
              <a:rPr lang="en-US" sz="1100" dirty="0">
                <a:solidFill>
                  <a:schemeClr val="accent5">
                    <a:lumMod val="50000"/>
                  </a:schemeClr>
                </a:solidFill>
                <a:latin typeface="Consolas" panose="020B0609020204030204" pitchFamily="49" charset="0"/>
                <a:cs typeface="Consolas" panose="020B0609020204030204" pitchFamily="49" charset="0"/>
              </a:rPr>
              <a:t> F value  </a:t>
            </a:r>
            <a:r>
              <a:rPr lang="en-US" sz="1100" dirty="0" err="1">
                <a:solidFill>
                  <a:schemeClr val="accent5">
                    <a:lumMod val="50000"/>
                  </a:schemeClr>
                </a:solidFill>
                <a:latin typeface="Consolas" panose="020B0609020204030204" pitchFamily="49" charset="0"/>
                <a:cs typeface="Consolas" panose="020B0609020204030204" pitchFamily="49" charset="0"/>
              </a:rPr>
              <a:t>Pr</a:t>
            </a:r>
            <a:r>
              <a:rPr lang="en-US" sz="1100" dirty="0">
                <a:solidFill>
                  <a:schemeClr val="accent5">
                    <a:lumMod val="50000"/>
                  </a:schemeClr>
                </a:solidFill>
                <a:latin typeface="Consolas" panose="020B0609020204030204" pitchFamily="49" charset="0"/>
                <a:cs typeface="Consolas" panose="020B0609020204030204" pitchFamily="49" charset="0"/>
              </a:rPr>
              <a:t>(&gt;F)</a:t>
            </a:r>
          </a:p>
          <a:p>
            <a:r>
              <a:rPr lang="en-US" sz="1100" dirty="0">
                <a:solidFill>
                  <a:schemeClr val="accent5">
                    <a:lumMod val="50000"/>
                  </a:schemeClr>
                </a:solidFill>
                <a:latin typeface="Consolas" panose="020B0609020204030204" pitchFamily="49" charset="0"/>
                <a:cs typeface="Consolas" panose="020B0609020204030204" pitchFamily="49" charset="0"/>
              </a:rPr>
              <a:t>#&gt;  group  1  4.8287 0.03994 *</a:t>
            </a:r>
          </a:p>
          <a:p>
            <a:r>
              <a:rPr lang="en-US" sz="1100" dirty="0">
                <a:solidFill>
                  <a:schemeClr val="accent5">
                    <a:lumMod val="50000"/>
                  </a:schemeClr>
                </a:solidFill>
                <a:latin typeface="Consolas" panose="020B0609020204030204" pitchFamily="49" charset="0"/>
                <a:cs typeface="Consolas" panose="020B0609020204030204" pitchFamily="49" charset="0"/>
              </a:rPr>
              <a:t>#&gt;        20 </a:t>
            </a:r>
          </a:p>
          <a:p>
            <a:endParaRPr lang="en-US" sz="800" dirty="0">
              <a:solidFill>
                <a:schemeClr val="accent5">
                  <a:lumMod val="50000"/>
                </a:schemeClr>
              </a:solidFill>
              <a:latin typeface="Consolas" panose="020B0609020204030204" pitchFamily="49" charset="0"/>
              <a:cs typeface="Consolas" panose="020B0609020204030204" pitchFamily="49" charset="0"/>
            </a:endParaRPr>
          </a:p>
          <a:p>
            <a:r>
              <a:rPr lang="en-US" sz="1100" dirty="0">
                <a:solidFill>
                  <a:schemeClr val="accent5">
                    <a:lumMod val="50000"/>
                  </a:schemeClr>
                </a:solidFill>
                <a:latin typeface="Consolas" panose="020B0609020204030204" pitchFamily="49" charset="0"/>
                <a:cs typeface="Consolas" panose="020B0609020204030204" pitchFamily="49" charset="0"/>
              </a:rPr>
              <a:t>#&gt; 	Welch Two Sample t-test</a:t>
            </a:r>
          </a:p>
          <a:p>
            <a:r>
              <a:rPr lang="en-US" sz="1100" dirty="0">
                <a:solidFill>
                  <a:schemeClr val="accent5">
                    <a:lumMod val="50000"/>
                  </a:schemeClr>
                </a:solidFill>
                <a:latin typeface="Consolas" panose="020B0609020204030204" pitchFamily="49" charset="0"/>
                <a:cs typeface="Consolas" panose="020B0609020204030204" pitchFamily="49" charset="0"/>
              </a:rPr>
              <a:t>#&gt; data:  value by group</a:t>
            </a:r>
          </a:p>
          <a:p>
            <a:r>
              <a:rPr lang="en-US" sz="1100" dirty="0">
                <a:solidFill>
                  <a:schemeClr val="accent5">
                    <a:lumMod val="50000"/>
                  </a:schemeClr>
                </a:solidFill>
                <a:latin typeface="Consolas" panose="020B0609020204030204" pitchFamily="49" charset="0"/>
                <a:cs typeface="Consolas" panose="020B0609020204030204" pitchFamily="49" charset="0"/>
              </a:rPr>
              <a:t>#&gt; t = 2.9456, </a:t>
            </a:r>
            <a:r>
              <a:rPr lang="en-US" sz="1100" dirty="0" err="1">
                <a:solidFill>
                  <a:schemeClr val="accent5">
                    <a:lumMod val="50000"/>
                  </a:schemeClr>
                </a:solidFill>
                <a:latin typeface="Consolas" panose="020B0609020204030204" pitchFamily="49" charset="0"/>
                <a:cs typeface="Consolas" panose="020B0609020204030204" pitchFamily="49" charset="0"/>
              </a:rPr>
              <a:t>df</a:t>
            </a:r>
            <a:r>
              <a:rPr lang="en-US" sz="1100" dirty="0">
                <a:solidFill>
                  <a:schemeClr val="accent5">
                    <a:lumMod val="50000"/>
                  </a:schemeClr>
                </a:solidFill>
                <a:latin typeface="Consolas" panose="020B0609020204030204" pitchFamily="49" charset="0"/>
                <a:cs typeface="Consolas" panose="020B0609020204030204" pitchFamily="49" charset="0"/>
              </a:rPr>
              <a:t> = 17.518, p-value = 0.008833</a:t>
            </a:r>
          </a:p>
          <a:p>
            <a:r>
              <a:rPr lang="en-US" sz="1100" dirty="0">
                <a:solidFill>
                  <a:schemeClr val="accent5">
                    <a:lumMod val="50000"/>
                  </a:schemeClr>
                </a:solidFill>
                <a:latin typeface="Consolas" panose="020B0609020204030204" pitchFamily="49" charset="0"/>
                <a:cs typeface="Consolas" panose="020B0609020204030204" pitchFamily="49" charset="0"/>
              </a:rPr>
              <a:t>#&gt; alternative hypothesis: true difference in means is not equal to 0</a:t>
            </a:r>
          </a:p>
          <a:p>
            <a:r>
              <a:rPr lang="en-US" sz="1100" dirty="0">
                <a:solidFill>
                  <a:schemeClr val="accent5">
                    <a:lumMod val="50000"/>
                  </a:schemeClr>
                </a:solidFill>
                <a:latin typeface="Consolas" panose="020B0609020204030204" pitchFamily="49" charset="0"/>
                <a:cs typeface="Consolas" panose="020B0609020204030204" pitchFamily="49" charset="0"/>
              </a:rPr>
              <a:t>#&gt; 95 percent confidence interval:</a:t>
            </a:r>
          </a:p>
          <a:p>
            <a:r>
              <a:rPr lang="en-US" sz="1100" dirty="0">
                <a:solidFill>
                  <a:schemeClr val="accent5">
                    <a:lumMod val="50000"/>
                  </a:schemeClr>
                </a:solidFill>
                <a:latin typeface="Consolas" panose="020B0609020204030204" pitchFamily="49" charset="0"/>
                <a:cs typeface="Consolas" panose="020B0609020204030204" pitchFamily="49" charset="0"/>
              </a:rPr>
              <a:t>#&gt;   1.098587 6.601413sample estimates:</a:t>
            </a:r>
          </a:p>
          <a:p>
            <a:r>
              <a:rPr lang="en-US" sz="1100" dirty="0">
                <a:solidFill>
                  <a:schemeClr val="accent5">
                    <a:lumMod val="50000"/>
                  </a:schemeClr>
                </a:solidFill>
                <a:latin typeface="Consolas" panose="020B0609020204030204" pitchFamily="49" charset="0"/>
                <a:cs typeface="Consolas" panose="020B0609020204030204" pitchFamily="49" charset="0"/>
              </a:rPr>
              <a:t>#&gt; mean in group 1 mean in group 2</a:t>
            </a:r>
          </a:p>
          <a:p>
            <a:r>
              <a:rPr lang="en-US" sz="1100" dirty="0">
                <a:solidFill>
                  <a:schemeClr val="accent5">
                    <a:lumMod val="50000"/>
                  </a:schemeClr>
                </a:solidFill>
                <a:latin typeface="Consolas" panose="020B0609020204030204" pitchFamily="49" charset="0"/>
                <a:cs typeface="Consolas" panose="020B0609020204030204" pitchFamily="49" charset="0"/>
              </a:rPr>
              <a:t>#&gt;           13.60            9.75 </a:t>
            </a:r>
          </a:p>
        </p:txBody>
      </p:sp>
    </p:spTree>
    <p:extLst>
      <p:ext uri="{BB962C8B-B14F-4D97-AF65-F5344CB8AC3E}">
        <p14:creationId xmlns:p14="http://schemas.microsoft.com/office/powerpoint/2010/main" val="164648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08218" y="289002"/>
            <a:ext cx="9720072" cy="1499616"/>
          </a:xfrm>
        </p:spPr>
        <p:txBody>
          <a:bodyPr/>
          <a:lstStyle/>
          <a:p>
            <a:r>
              <a:rPr lang="en-US" dirty="0"/>
              <a:t>Intro</a:t>
            </a:r>
          </a:p>
        </p:txBody>
      </p:sp>
      <p:sp>
        <p:nvSpPr>
          <p:cNvPr id="3" name="Content Placeholder 2"/>
          <p:cNvSpPr>
            <a:spLocks noGrp="1"/>
          </p:cNvSpPr>
          <p:nvPr>
            <p:ph idx="1"/>
          </p:nvPr>
        </p:nvSpPr>
        <p:spPr>
          <a:xfrm>
            <a:off x="1030310" y="1492404"/>
            <a:ext cx="10512379" cy="4520742"/>
          </a:xfrm>
        </p:spPr>
        <p:txBody>
          <a:bodyPr>
            <a:normAutofit fontScale="92500" lnSpcReduction="10000"/>
          </a:bodyPr>
          <a:lstStyle/>
          <a:p>
            <a:r>
              <a:rPr lang="en-US" altLang="en-US" dirty="0"/>
              <a:t>Same </a:t>
            </a:r>
            <a:r>
              <a:rPr lang="en-US" altLang="en-US" u="sng" dirty="0"/>
              <a:t>continuous</a:t>
            </a:r>
            <a:r>
              <a:rPr lang="en-US" altLang="en-US" dirty="0"/>
              <a:t> DV compared across 2 independent (random) samples</a:t>
            </a:r>
          </a:p>
          <a:p>
            <a:pPr lvl="4"/>
            <a:endParaRPr lang="en-US" altLang="en-US" dirty="0">
              <a:ea typeface="ＭＳ Ｐゴシック" panose="020B0600070205080204" pitchFamily="34" charset="-128"/>
            </a:endParaRPr>
          </a:p>
          <a:p>
            <a:r>
              <a:rPr lang="en-US" altLang="en-US" dirty="0"/>
              <a:t>Is there a significant difference between the 2 group means?</a:t>
            </a:r>
          </a:p>
          <a:p>
            <a:pPr lvl="1"/>
            <a:r>
              <a:rPr lang="en-US" altLang="en-US" dirty="0">
                <a:ea typeface="ＭＳ Ｐゴシック" panose="020B0600070205080204" pitchFamily="34" charset="-128"/>
              </a:rPr>
              <a:t>Do 2 samples come from </a:t>
            </a:r>
            <a:r>
              <a:rPr lang="en-US" altLang="en-US" i="1" dirty="0">
                <a:ea typeface="ＭＳ Ｐゴシック" panose="020B0600070205080204" pitchFamily="34" charset="-128"/>
              </a:rPr>
              <a:t>different </a:t>
            </a:r>
            <a:r>
              <a:rPr lang="en-US" altLang="en-US" u="sng" dirty="0">
                <a:ea typeface="ＭＳ Ｐゴシック" panose="020B0600070205080204" pitchFamily="34" charset="-128"/>
              </a:rPr>
              <a:t>normal </a:t>
            </a:r>
            <a:r>
              <a:rPr lang="en-US" altLang="en-US" dirty="0">
                <a:ea typeface="ＭＳ Ｐゴシック" panose="020B0600070205080204" pitchFamily="34" charset="-128"/>
              </a:rPr>
              <a:t>distributions with the same mean?</a:t>
            </a:r>
          </a:p>
          <a:p>
            <a:pPr lvl="4"/>
            <a:endParaRPr lang="en-US" altLang="en-US" dirty="0">
              <a:ea typeface="ＭＳ Ｐゴシック" panose="020B0600070205080204" pitchFamily="34" charset="-128"/>
            </a:endParaRPr>
          </a:p>
          <a:p>
            <a:r>
              <a:rPr lang="en-US" altLang="en-US" sz="3600" dirty="0"/>
              <a:t>aka…</a:t>
            </a:r>
          </a:p>
          <a:p>
            <a:pPr lvl="1"/>
            <a:r>
              <a:rPr lang="en-US" altLang="en-US" sz="3200" dirty="0">
                <a:ea typeface="ＭＳ Ｐゴシック" panose="020B0600070205080204" pitchFamily="34" charset="-128"/>
              </a:rPr>
              <a:t>Independent-groups design</a:t>
            </a:r>
          </a:p>
          <a:p>
            <a:pPr lvl="1"/>
            <a:r>
              <a:rPr lang="en-US" altLang="en-US" sz="3200" dirty="0">
                <a:ea typeface="ＭＳ Ｐゴシック" panose="020B0600070205080204" pitchFamily="34" charset="-128"/>
              </a:rPr>
              <a:t>Between-subjects design</a:t>
            </a:r>
          </a:p>
          <a:p>
            <a:pPr lvl="1"/>
            <a:r>
              <a:rPr lang="en-US" altLang="en-US" sz="3200" dirty="0">
                <a:ea typeface="ＭＳ Ｐゴシック" panose="020B0600070205080204" pitchFamily="34" charset="-128"/>
              </a:rPr>
              <a:t>Between-groups design</a:t>
            </a:r>
          </a:p>
          <a:p>
            <a:pPr lvl="1"/>
            <a:r>
              <a:rPr lang="en-US" altLang="en-US" sz="3200" dirty="0">
                <a:ea typeface="ＭＳ Ｐゴシック" panose="020B0600070205080204" pitchFamily="34" charset="-128"/>
              </a:rPr>
              <a:t>Randomized-groups design</a:t>
            </a:r>
          </a:p>
        </p:txBody>
      </p:sp>
      <p:sp>
        <p:nvSpPr>
          <p:cNvPr id="4" name="Footer Placeholder 3"/>
          <p:cNvSpPr>
            <a:spLocks noGrp="1"/>
          </p:cNvSpPr>
          <p:nvPr>
            <p:ph type="ftr" sz="quarter" idx="11"/>
          </p:nvPr>
        </p:nvSpPr>
        <p:spPr/>
        <p:txBody>
          <a:bodyPr/>
          <a:lstStyle/>
          <a:p>
            <a:r>
              <a:rPr lang="en-US"/>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3</a:t>
            </a:fld>
            <a:endParaRPr lang="en-US"/>
          </a:p>
        </p:txBody>
      </p:sp>
    </p:spTree>
    <p:extLst>
      <p:ext uri="{BB962C8B-B14F-4D97-AF65-F5344CB8AC3E}">
        <p14:creationId xmlns:p14="http://schemas.microsoft.com/office/powerpoint/2010/main" val="415020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8" y="385191"/>
            <a:ext cx="9720072" cy="1499616"/>
          </a:xfrm>
        </p:spPr>
        <p:txBody>
          <a:bodyPr/>
          <a:lstStyle/>
          <a:p>
            <a:r>
              <a:rPr lang="en-US" dirty="0"/>
              <a:t>Steps of a </a:t>
            </a:r>
            <a:br>
              <a:rPr lang="en-US" dirty="0"/>
            </a:br>
            <a:r>
              <a:rPr lang="en-US" dirty="0"/>
              <a:t>Hypothesis test </a:t>
            </a:r>
          </a:p>
        </p:txBody>
      </p:sp>
      <p:sp>
        <p:nvSpPr>
          <p:cNvPr id="3" name="Content Placeholder 2"/>
          <p:cNvSpPr>
            <a:spLocks noGrp="1"/>
          </p:cNvSpPr>
          <p:nvPr>
            <p:ph idx="1"/>
          </p:nvPr>
        </p:nvSpPr>
        <p:spPr>
          <a:xfrm>
            <a:off x="705121" y="1980792"/>
            <a:ext cx="6200775" cy="4404360"/>
          </a:xfrm>
        </p:spPr>
        <p:txBody>
          <a:bodyPr>
            <a:normAutofit/>
          </a:bodyPr>
          <a:lstStyle/>
          <a:p>
            <a:pPr marL="457200" indent="-457200">
              <a:buFont typeface="+mj-lt"/>
              <a:buAutoNum type="arabicParenR"/>
            </a:pPr>
            <a:r>
              <a:rPr lang="en-US" dirty="0"/>
              <a:t>State the Hypotheses (Null &amp; Alternative)</a:t>
            </a:r>
          </a:p>
          <a:p>
            <a:pPr marL="457200" indent="-457200">
              <a:buFont typeface="+mj-lt"/>
              <a:buAutoNum type="arabicParenR"/>
            </a:pPr>
            <a:r>
              <a:rPr lang="en-US" dirty="0"/>
              <a:t>Select the Statistical Test &amp; Significance Level</a:t>
            </a:r>
          </a:p>
          <a:p>
            <a:pPr marL="1030986" lvl="2" indent="-457200">
              <a:buFont typeface="Arial" panose="020B0604020202020204" pitchFamily="34" charset="0"/>
              <a:buChar char="•"/>
            </a:pPr>
            <a:r>
              <a:rPr lang="el-GR" dirty="0">
                <a:latin typeface="Times New Roman" panose="02020603050405020304" pitchFamily="18" charset="0"/>
                <a:cs typeface="Times New Roman" panose="02020603050405020304" pitchFamily="18" charset="0"/>
              </a:rPr>
              <a:t>α</a:t>
            </a:r>
            <a:r>
              <a:rPr lang="en-US" dirty="0">
                <a:latin typeface="Times New Roman" panose="02020603050405020304" pitchFamily="18" charset="0"/>
                <a:cs typeface="Times New Roman" panose="02020603050405020304" pitchFamily="18" charset="0"/>
              </a:rPr>
              <a:t> </a:t>
            </a:r>
            <a:r>
              <a:rPr lang="en-US" dirty="0"/>
              <a:t>level</a:t>
            </a:r>
          </a:p>
          <a:p>
            <a:pPr marL="1030986" lvl="2" indent="-457200">
              <a:buFont typeface="Arial" panose="020B0604020202020204" pitchFamily="34" charset="0"/>
              <a:buChar char="•"/>
            </a:pPr>
            <a:r>
              <a:rPr lang="en-US" dirty="0"/>
              <a:t>One vs. Two tails</a:t>
            </a:r>
          </a:p>
          <a:p>
            <a:pPr marL="457200" indent="-457200">
              <a:buFont typeface="+mj-lt"/>
              <a:buAutoNum type="arabicParenR"/>
            </a:pPr>
            <a:r>
              <a:rPr lang="en-US" dirty="0"/>
              <a:t>Select random samples and collect data</a:t>
            </a:r>
          </a:p>
          <a:p>
            <a:pPr marL="457200" indent="-457200">
              <a:buFont typeface="+mj-lt"/>
              <a:buAutoNum type="arabicParenR"/>
            </a:pPr>
            <a:r>
              <a:rPr lang="en-US" dirty="0"/>
              <a:t>Find the region of Rejection</a:t>
            </a:r>
          </a:p>
          <a:p>
            <a:pPr marL="630936" lvl="1" indent="-457200">
              <a:buFont typeface="Arial" panose="020B0604020202020204" pitchFamily="34" charset="0"/>
              <a:buChar char="•"/>
            </a:pPr>
            <a:r>
              <a:rPr lang="en-US" dirty="0"/>
              <a:t>Based on </a:t>
            </a:r>
            <a:r>
              <a:rPr lang="el-GR" dirty="0">
                <a:latin typeface="Times New Roman" panose="02020603050405020304" pitchFamily="18" charset="0"/>
                <a:cs typeface="Times New Roman" panose="02020603050405020304" pitchFamily="18" charset="0"/>
              </a:rPr>
              <a:t>α</a:t>
            </a:r>
            <a:r>
              <a:rPr lang="en-US" dirty="0">
                <a:latin typeface="Times New Roman" panose="02020603050405020304" pitchFamily="18" charset="0"/>
                <a:cs typeface="Times New Roman" panose="02020603050405020304" pitchFamily="18" charset="0"/>
              </a:rPr>
              <a:t> </a:t>
            </a:r>
            <a:r>
              <a:rPr lang="en-US" sz="2000" dirty="0">
                <a:latin typeface="Tw Cen MT" panose="020B0602020104020603" pitchFamily="34" charset="0"/>
                <a:cs typeface="Times New Roman" panose="02020603050405020304" pitchFamily="18" charset="0"/>
              </a:rPr>
              <a:t>&amp; # of tails</a:t>
            </a:r>
            <a:endParaRPr lang="en-US" sz="2000" dirty="0">
              <a:latin typeface="Tw Cen MT" panose="020B0602020104020603" pitchFamily="34" charset="0"/>
            </a:endParaRPr>
          </a:p>
          <a:p>
            <a:pPr marL="457200" indent="-457200">
              <a:buFont typeface="+mj-lt"/>
              <a:buAutoNum type="arabicParenR"/>
            </a:pPr>
            <a:r>
              <a:rPr lang="en-US" dirty="0">
                <a:solidFill>
                  <a:schemeClr val="accent5">
                    <a:lumMod val="75000"/>
                  </a:schemeClr>
                </a:solidFill>
              </a:rPr>
              <a:t>Calculate the Test Statistic</a:t>
            </a:r>
          </a:p>
          <a:p>
            <a:pPr marL="685800" lvl="1">
              <a:buFont typeface="Arial" panose="020B0604020202020204" pitchFamily="34" charset="0"/>
              <a:buChar char="•"/>
            </a:pPr>
            <a:r>
              <a:rPr lang="en-US" dirty="0">
                <a:solidFill>
                  <a:schemeClr val="accent5">
                    <a:lumMod val="75000"/>
                  </a:schemeClr>
                </a:solidFill>
              </a:rPr>
              <a:t>Examples include: z, t, F, </a:t>
            </a:r>
            <a:r>
              <a:rPr lang="el-GR" dirty="0">
                <a:solidFill>
                  <a:schemeClr val="accent5">
                    <a:lumMod val="75000"/>
                  </a:schemeClr>
                </a:solidFill>
                <a:latin typeface="Times New Roman" panose="02020603050405020304" pitchFamily="18" charset="0"/>
                <a:cs typeface="Times New Roman" panose="02020603050405020304" pitchFamily="18" charset="0"/>
              </a:rPr>
              <a:t>χ</a:t>
            </a:r>
            <a:r>
              <a:rPr lang="en-US" baseline="30000" dirty="0">
                <a:solidFill>
                  <a:schemeClr val="accent5">
                    <a:lumMod val="75000"/>
                  </a:schemeClr>
                </a:solidFill>
                <a:latin typeface="Times New Roman" panose="02020603050405020304" pitchFamily="18" charset="0"/>
                <a:cs typeface="Times New Roman" panose="02020603050405020304" pitchFamily="18" charset="0"/>
              </a:rPr>
              <a:t>2</a:t>
            </a:r>
            <a:endParaRPr lang="en-US" baseline="30000" dirty="0">
              <a:solidFill>
                <a:schemeClr val="accent5">
                  <a:lumMod val="75000"/>
                </a:schemeClr>
              </a:solidFill>
            </a:endParaRPr>
          </a:p>
          <a:p>
            <a:pPr marL="457200" indent="-457200">
              <a:buFont typeface="+mj-lt"/>
              <a:buAutoNum type="arabicParenR"/>
            </a:pPr>
            <a:r>
              <a:rPr lang="en-US" dirty="0">
                <a:solidFill>
                  <a:schemeClr val="accent5">
                    <a:lumMod val="75000"/>
                  </a:schemeClr>
                </a:solidFill>
              </a:rPr>
              <a:t>Make the Statistical Decision</a:t>
            </a:r>
          </a:p>
          <a:p>
            <a:pPr marL="173736" lvl="1" indent="0">
              <a:buNone/>
            </a:pPr>
            <a:endParaRPr lang="en-US" sz="2200" b="1" dirty="0">
              <a:solidFill>
                <a:srgbClr val="FF0000"/>
              </a:solidFill>
            </a:endParaRPr>
          </a:p>
          <a:p>
            <a:pPr marL="457200" indent="-457200">
              <a:buFont typeface="+mj-lt"/>
              <a:buAutoNum type="arabicParenR"/>
            </a:pPr>
            <a:endParaRPr lang="en-US" dirty="0"/>
          </a:p>
        </p:txBody>
      </p:sp>
      <p:sp>
        <p:nvSpPr>
          <p:cNvPr id="5" name="Slide Number Placeholder 4"/>
          <p:cNvSpPr>
            <a:spLocks noGrp="1"/>
          </p:cNvSpPr>
          <p:nvPr>
            <p:ph type="sldNum" sz="quarter" idx="12"/>
          </p:nvPr>
        </p:nvSpPr>
        <p:spPr/>
        <p:txBody>
          <a:bodyPr/>
          <a:lstStyle/>
          <a:p>
            <a:fld id="{70530345-2CA8-4B10-B827-7E2C2137411C}" type="slidenum">
              <a:rPr lang="en-US" smtClean="0"/>
              <a:t>4</a:t>
            </a:fld>
            <a:endParaRPr lang="en-US"/>
          </a:p>
        </p:txBody>
      </p:sp>
      <mc:AlternateContent xmlns:mc="http://schemas.openxmlformats.org/markup-compatibility/2006">
        <mc:Choice xmlns:a14="http://schemas.microsoft.com/office/drawing/2010/main" Requires="a14">
          <p:sp>
            <p:nvSpPr>
              <p:cNvPr id="7" name="TextBox 6"/>
              <p:cNvSpPr txBox="1"/>
              <p:nvPr/>
            </p:nvSpPr>
            <p:spPr>
              <a:xfrm>
                <a:off x="7432209" y="623883"/>
                <a:ext cx="4533664" cy="683329"/>
              </a:xfrm>
              <a:prstGeom prst="rect">
                <a:avLst/>
              </a:prstGeom>
              <a:solidFill>
                <a:schemeClr val="accent5"/>
              </a:solidFill>
              <a:ln w="38100">
                <a:solidFill>
                  <a:schemeClr val="accent5"/>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b="0"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𝐻</m:t>
                                </m:r>
                              </m:e>
                              <m:sub>
                                <m:r>
                                  <a:rPr lang="en-US" i="1">
                                    <a:solidFill>
                                      <a:schemeClr val="tx1"/>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𝐷𝑖𝑓𝑓</m:t>
                                </m:r>
                              </m:e>
                              <m:sub>
                                <m:r>
                                  <a:rPr lang="en-US" i="1">
                                    <a:solidFill>
                                      <a:schemeClr val="tx1"/>
                                    </a:solidFill>
                                    <a:latin typeface="Cambria Math" panose="02040503050406030204" pitchFamily="18" charset="0"/>
                                    <a:ea typeface="Cambria Math" panose="02040503050406030204" pitchFamily="18" charset="0"/>
                                  </a:rPr>
                                  <m:t>𝜇</m:t>
                                </m:r>
                              </m:sub>
                            </m:sSub>
                            <m:r>
                              <a:rPr lang="en-US" i="1">
                                <a:solidFill>
                                  <a:schemeClr val="tx1"/>
                                </a:solidFill>
                                <a:latin typeface="Cambria Math" panose="02040503050406030204" pitchFamily="18" charset="0"/>
                              </a:rPr>
                              <m:t>=0</m:t>
                            </m:r>
                          </m:e>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𝜇</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𝜇</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=0</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𝜇</m:t>
                                </m:r>
                              </m:e>
                              <m:sub>
                                <m:r>
                                  <a:rPr lang="en-US" i="1">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𝜇</m:t>
                                </m:r>
                              </m:e>
                              <m:sub>
                                <m:r>
                                  <a:rPr lang="en-US" i="1">
                                    <a:solidFill>
                                      <a:schemeClr val="tx1"/>
                                    </a:solidFill>
                                    <a:latin typeface="Cambria Math" panose="02040503050406030204" pitchFamily="18" charset="0"/>
                                  </a:rPr>
                                  <m:t>2</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𝐻</m:t>
                                </m:r>
                              </m:e>
                              <m:sub>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𝐷𝑖𝑓𝑓</m:t>
                                </m:r>
                              </m:e>
                              <m:sub>
                                <m:r>
                                  <a:rPr lang="en-US" i="1">
                                    <a:solidFill>
                                      <a:schemeClr val="tx1"/>
                                    </a:solidFill>
                                    <a:latin typeface="Cambria Math" panose="02040503050406030204" pitchFamily="18" charset="0"/>
                                    <a:ea typeface="Cambria Math" panose="02040503050406030204" pitchFamily="18" charset="0"/>
                                  </a:rPr>
                                  <m:t>𝜇</m:t>
                                </m:r>
                              </m:sub>
                            </m:sSub>
                            <m:r>
                              <a:rPr lang="en-US" i="1">
                                <a:solidFill>
                                  <a:schemeClr val="tx1"/>
                                </a:solidFill>
                                <a:latin typeface="Cambria Math" panose="02040503050406030204" pitchFamily="18" charset="0"/>
                              </a:rPr>
                              <m:t>≠0</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𝜇</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𝜇</m:t>
                                </m:r>
                              </m:e>
                              <m:sub>
                                <m:r>
                                  <a:rPr lang="en-US" i="1">
                                    <a:solidFill>
                                      <a:schemeClr val="tx1"/>
                                    </a:solidFill>
                                    <a:latin typeface="Cambria Math" panose="02040503050406030204" pitchFamily="18" charset="0"/>
                                  </a:rPr>
                                  <m:t>2</m:t>
                                </m:r>
                              </m:sub>
                            </m:sSub>
                            <m:r>
                              <a:rPr lang="en-US" i="1" smtClean="0">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rPr>
                              <m:t>0</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𝜇</m:t>
                                </m:r>
                              </m:e>
                              <m:sub>
                                <m:r>
                                  <a:rPr lang="en-US" i="1">
                                    <a:solidFill>
                                      <a:schemeClr val="tx1"/>
                                    </a:solidFill>
                                    <a:latin typeface="Cambria Math" panose="02040503050406030204" pitchFamily="18" charset="0"/>
                                  </a:rPr>
                                  <m:t>1</m:t>
                                </m:r>
                              </m:sub>
                            </m:sSub>
                            <m:r>
                              <a:rPr lang="en-US" i="1" smtClean="0">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𝜇</m:t>
                                </m:r>
                              </m:e>
                              <m:sub>
                                <m:r>
                                  <a:rPr lang="en-US" i="1">
                                    <a:solidFill>
                                      <a:schemeClr val="tx1"/>
                                    </a:solidFill>
                                    <a:latin typeface="Cambria Math" panose="02040503050406030204" pitchFamily="18" charset="0"/>
                                  </a:rPr>
                                  <m:t>2</m:t>
                                </m:r>
                              </m:sub>
                            </m:sSub>
                          </m:e>
                        </m:mr>
                      </m:m>
                    </m:oMath>
                  </m:oMathPara>
                </a14:m>
                <a:endParaRPr lang="en-US" dirty="0">
                  <a:solidFill>
                    <a:schemeClr val="tx1"/>
                  </a:solidFill>
                </a:endParaRPr>
              </a:p>
            </p:txBody>
          </p:sp>
        </mc:Choice>
        <mc:Fallback>
          <p:sp>
            <p:nvSpPr>
              <p:cNvPr id="7" name="TextBox 6"/>
              <p:cNvSpPr txBox="1">
                <a:spLocks noRot="1" noChangeAspect="1" noMove="1" noResize="1" noEditPoints="1" noAdjustHandles="1" noChangeArrowheads="1" noChangeShapeType="1" noTextEdit="1"/>
              </p:cNvSpPr>
              <p:nvPr/>
            </p:nvSpPr>
            <p:spPr>
              <a:xfrm>
                <a:off x="7432209" y="623883"/>
                <a:ext cx="4533664" cy="683329"/>
              </a:xfrm>
              <a:prstGeom prst="rect">
                <a:avLst/>
              </a:prstGeom>
              <a:blipFill>
                <a:blip r:embed="rId3"/>
                <a:stretch>
                  <a:fillRect/>
                </a:stretch>
              </a:blipFill>
              <a:ln w="38100">
                <a:solidFill>
                  <a:schemeClr val="accent5"/>
                </a:solidFill>
              </a:ln>
            </p:spPr>
            <p:txBody>
              <a:bodyPr/>
              <a:lstStyle/>
              <a:p>
                <a:r>
                  <a:rPr lang="en-US">
                    <a:noFill/>
                  </a:rPr>
                  <a:t> </a:t>
                </a:r>
              </a:p>
            </p:txBody>
          </p:sp>
        </mc:Fallback>
      </mc:AlternateContent>
      <p:cxnSp>
        <p:nvCxnSpPr>
          <p:cNvPr id="10" name="Straight Arrow Connector 9"/>
          <p:cNvCxnSpPr>
            <a:stCxn id="7" idx="1"/>
          </p:cNvCxnSpPr>
          <p:nvPr/>
        </p:nvCxnSpPr>
        <p:spPr>
          <a:xfrm flipH="1">
            <a:off x="5975797" y="965548"/>
            <a:ext cx="1456412" cy="1157951"/>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Rectangle 12"/>
              <p:cNvSpPr/>
              <p:nvPr/>
            </p:nvSpPr>
            <p:spPr>
              <a:xfrm>
                <a:off x="7432209" y="1395770"/>
                <a:ext cx="4533664" cy="669992"/>
              </a:xfrm>
              <a:prstGeom prst="rect">
                <a:avLst/>
              </a:prstGeom>
              <a:solidFill>
                <a:schemeClr val="accent4"/>
              </a:solidFill>
              <a:ln>
                <a:solidFill>
                  <a:schemeClr val="accent4"/>
                </a:solidFill>
              </a:ln>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n-US" sz="2400" dirty="0">
                    <a:solidFill>
                      <a:schemeClr val="tx1"/>
                    </a:solidFill>
                  </a:rPr>
                  <a:t>“T-Test Statistic”</a:t>
                </a:r>
                <a14:m>
                  <m:oMath xmlns:m="http://schemas.openxmlformats.org/officeDocument/2006/math">
                    <m:r>
                      <a:rPr lang="en-US" sz="2400" b="0" i="1" smtClean="0">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𝑡</m:t>
                    </m:r>
                    <m:r>
                      <a:rPr lang="en-US" sz="2400" i="1">
                        <a:solidFill>
                          <a:schemeClr val="tx1"/>
                        </a:solidFill>
                        <a:latin typeface="Cambria Math" panose="02040503050406030204" pitchFamily="18" charset="0"/>
                      </a:rPr>
                      <m:t>= </m:t>
                    </m:r>
                    <m:f>
                      <m:fPr>
                        <m:ctrlPr>
                          <a:rPr lang="en-US" sz="2400" i="1">
                            <a:solidFill>
                              <a:schemeClr val="tx1"/>
                            </a:solidFill>
                            <a:latin typeface="Cambria Math" panose="02040503050406030204" pitchFamily="18" charset="0"/>
                          </a:rPr>
                        </m:ctrlPr>
                      </m:fPr>
                      <m:num>
                        <m:r>
                          <a:rPr lang="en-US" sz="2400" i="1">
                            <a:solidFill>
                              <a:schemeClr val="tx1"/>
                            </a:solidFill>
                            <a:latin typeface="Cambria Math" panose="02040503050406030204" pitchFamily="18" charset="0"/>
                          </a:rPr>
                          <m:t>𝑒𝑠𝑡</m:t>
                        </m:r>
                        <m:r>
                          <a:rPr lang="en-US" sz="2400" i="1">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h𝑦𝑝</m:t>
                        </m:r>
                      </m:num>
                      <m:den>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𝑆𝐸</m:t>
                            </m:r>
                          </m:e>
                          <m:sub>
                            <m:r>
                              <a:rPr lang="en-US" sz="2400" i="1">
                                <a:solidFill>
                                  <a:schemeClr val="tx1"/>
                                </a:solidFill>
                                <a:latin typeface="Cambria Math" panose="02040503050406030204" pitchFamily="18" charset="0"/>
                              </a:rPr>
                              <m:t>𝑒𝑠𝑡</m:t>
                            </m:r>
                          </m:sub>
                        </m:sSub>
                      </m:den>
                    </m:f>
                  </m:oMath>
                </a14:m>
                <a:endParaRPr lang="en-US" sz="2400" dirty="0">
                  <a:solidFill>
                    <a:schemeClr val="tx1"/>
                  </a:solidFill>
                </a:endParaRPr>
              </a:p>
            </p:txBody>
          </p:sp>
        </mc:Choice>
        <mc:Fallback>
          <p:sp>
            <p:nvSpPr>
              <p:cNvPr id="13" name="Rectangle 12"/>
              <p:cNvSpPr>
                <a:spLocks noRot="1" noChangeAspect="1" noMove="1" noResize="1" noEditPoints="1" noAdjustHandles="1" noChangeArrowheads="1" noChangeShapeType="1" noTextEdit="1"/>
              </p:cNvSpPr>
              <p:nvPr/>
            </p:nvSpPr>
            <p:spPr>
              <a:xfrm>
                <a:off x="7432209" y="1395770"/>
                <a:ext cx="4533664" cy="669992"/>
              </a:xfrm>
              <a:prstGeom prst="rect">
                <a:avLst/>
              </a:prstGeom>
              <a:blipFill>
                <a:blip r:embed="rId4"/>
                <a:stretch>
                  <a:fillRect/>
                </a:stretch>
              </a:blipFill>
              <a:ln>
                <a:solidFill>
                  <a:schemeClr val="accent4"/>
                </a:solidFill>
              </a:ln>
            </p:spPr>
            <p:txBody>
              <a:bodyPr/>
              <a:lstStyle/>
              <a:p>
                <a:r>
                  <a:rPr lang="en-US">
                    <a:noFill/>
                  </a:rPr>
                  <a:t> </a:t>
                </a:r>
              </a:p>
            </p:txBody>
          </p:sp>
        </mc:Fallback>
      </mc:AlternateContent>
      <p:sp>
        <p:nvSpPr>
          <p:cNvPr id="33" name="TextBox 32"/>
          <p:cNvSpPr txBox="1"/>
          <p:nvPr/>
        </p:nvSpPr>
        <p:spPr>
          <a:xfrm>
            <a:off x="7637343" y="2078608"/>
            <a:ext cx="3244127" cy="369332"/>
          </a:xfrm>
          <a:prstGeom prst="rect">
            <a:avLst/>
          </a:prstGeom>
          <a:noFill/>
        </p:spPr>
        <p:txBody>
          <a:bodyPr wrap="square" rtlCol="0">
            <a:spAutoFit/>
          </a:bodyPr>
          <a:lstStyle/>
          <a:p>
            <a:r>
              <a:rPr lang="en-US" dirty="0"/>
              <a:t>*even use z, if N &gt; 100’ish</a:t>
            </a:r>
          </a:p>
        </p:txBody>
      </p:sp>
    </p:spTree>
    <p:extLst>
      <p:ext uri="{BB962C8B-B14F-4D97-AF65-F5344CB8AC3E}">
        <p14:creationId xmlns:p14="http://schemas.microsoft.com/office/powerpoint/2010/main" val="1278374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8" y="385191"/>
            <a:ext cx="9720072" cy="1499616"/>
          </a:xfrm>
        </p:spPr>
        <p:txBody>
          <a:bodyPr/>
          <a:lstStyle/>
          <a:p>
            <a:r>
              <a:rPr lang="en-US" dirty="0"/>
              <a:t>Steps of a </a:t>
            </a:r>
            <a:br>
              <a:rPr lang="en-US" dirty="0"/>
            </a:br>
            <a:r>
              <a:rPr lang="en-US" dirty="0"/>
              <a:t>Hypothesis test </a:t>
            </a:r>
          </a:p>
        </p:txBody>
      </p:sp>
      <p:sp>
        <p:nvSpPr>
          <p:cNvPr id="3" name="Content Placeholder 2"/>
          <p:cNvSpPr>
            <a:spLocks noGrp="1"/>
          </p:cNvSpPr>
          <p:nvPr>
            <p:ph idx="1"/>
          </p:nvPr>
        </p:nvSpPr>
        <p:spPr>
          <a:xfrm>
            <a:off x="705121" y="1980792"/>
            <a:ext cx="6200775" cy="4404360"/>
          </a:xfrm>
        </p:spPr>
        <p:txBody>
          <a:bodyPr>
            <a:normAutofit/>
          </a:bodyPr>
          <a:lstStyle/>
          <a:p>
            <a:pPr marL="457200" indent="-457200">
              <a:buFont typeface="+mj-lt"/>
              <a:buAutoNum type="arabicParenR"/>
            </a:pPr>
            <a:r>
              <a:rPr lang="en-US" dirty="0">
                <a:solidFill>
                  <a:schemeClr val="accent5">
                    <a:lumMod val="75000"/>
                  </a:schemeClr>
                </a:solidFill>
              </a:rPr>
              <a:t>State the Hypotheses (Null &amp; Alternative)</a:t>
            </a:r>
          </a:p>
          <a:p>
            <a:pPr marL="457200" indent="-457200">
              <a:buFont typeface="+mj-lt"/>
              <a:buAutoNum type="arabicParenR"/>
            </a:pPr>
            <a:r>
              <a:rPr lang="en-US" dirty="0">
                <a:solidFill>
                  <a:schemeClr val="accent5">
                    <a:lumMod val="75000"/>
                  </a:schemeClr>
                </a:solidFill>
              </a:rPr>
              <a:t>Select the Statistical Test &amp; Significance Level</a:t>
            </a:r>
          </a:p>
          <a:p>
            <a:pPr marL="1030986" lvl="2" indent="-457200">
              <a:buFont typeface="Arial" panose="020B0604020202020204" pitchFamily="34" charset="0"/>
              <a:buChar char="•"/>
            </a:pPr>
            <a:r>
              <a:rPr lang="el-GR" dirty="0">
                <a:solidFill>
                  <a:schemeClr val="accent5">
                    <a:lumMod val="75000"/>
                  </a:schemeClr>
                </a:solidFill>
                <a:latin typeface="Times New Roman" panose="02020603050405020304" pitchFamily="18" charset="0"/>
                <a:cs typeface="Times New Roman" panose="02020603050405020304" pitchFamily="18" charset="0"/>
              </a:rPr>
              <a:t>α</a:t>
            </a:r>
            <a:r>
              <a:rPr lang="en-US" dirty="0">
                <a:solidFill>
                  <a:schemeClr val="accent5">
                    <a:lumMod val="75000"/>
                  </a:schemeClr>
                </a:solidFill>
                <a:latin typeface="Times New Roman" panose="02020603050405020304" pitchFamily="18" charset="0"/>
                <a:cs typeface="Times New Roman" panose="02020603050405020304" pitchFamily="18" charset="0"/>
              </a:rPr>
              <a:t> </a:t>
            </a:r>
            <a:r>
              <a:rPr lang="en-US" dirty="0">
                <a:solidFill>
                  <a:schemeClr val="accent5">
                    <a:lumMod val="75000"/>
                  </a:schemeClr>
                </a:solidFill>
              </a:rPr>
              <a:t>level</a:t>
            </a:r>
          </a:p>
          <a:p>
            <a:pPr marL="1030986" lvl="2" indent="-457200">
              <a:buFont typeface="Arial" panose="020B0604020202020204" pitchFamily="34" charset="0"/>
              <a:buChar char="•"/>
            </a:pPr>
            <a:r>
              <a:rPr lang="en-US" dirty="0">
                <a:solidFill>
                  <a:schemeClr val="accent5">
                    <a:lumMod val="75000"/>
                  </a:schemeClr>
                </a:solidFill>
              </a:rPr>
              <a:t>One vs. Two tails</a:t>
            </a:r>
          </a:p>
          <a:p>
            <a:pPr marL="457200" indent="-457200">
              <a:buFont typeface="+mj-lt"/>
              <a:buAutoNum type="arabicParenR"/>
            </a:pPr>
            <a:r>
              <a:rPr lang="en-US" dirty="0">
                <a:solidFill>
                  <a:schemeClr val="accent5">
                    <a:lumMod val="75000"/>
                  </a:schemeClr>
                </a:solidFill>
              </a:rPr>
              <a:t>Select random samples and collect data</a:t>
            </a:r>
          </a:p>
          <a:p>
            <a:pPr marL="457200" indent="-457200">
              <a:buFont typeface="+mj-lt"/>
              <a:buAutoNum type="arabicParenR"/>
            </a:pPr>
            <a:r>
              <a:rPr lang="en-US" dirty="0">
                <a:solidFill>
                  <a:schemeClr val="accent5">
                    <a:lumMod val="75000"/>
                  </a:schemeClr>
                </a:solidFill>
              </a:rPr>
              <a:t>Find the region of Rejection</a:t>
            </a:r>
          </a:p>
          <a:p>
            <a:pPr marL="630936" lvl="1" indent="-457200">
              <a:buFont typeface="Arial" panose="020B0604020202020204" pitchFamily="34" charset="0"/>
              <a:buChar char="•"/>
            </a:pPr>
            <a:r>
              <a:rPr lang="en-US" dirty="0">
                <a:solidFill>
                  <a:schemeClr val="accent5">
                    <a:lumMod val="75000"/>
                  </a:schemeClr>
                </a:solidFill>
              </a:rPr>
              <a:t>Based on </a:t>
            </a:r>
            <a:r>
              <a:rPr lang="el-GR" dirty="0">
                <a:solidFill>
                  <a:schemeClr val="accent5">
                    <a:lumMod val="75000"/>
                  </a:schemeClr>
                </a:solidFill>
                <a:latin typeface="Times New Roman" panose="02020603050405020304" pitchFamily="18" charset="0"/>
                <a:cs typeface="Times New Roman" panose="02020603050405020304" pitchFamily="18" charset="0"/>
              </a:rPr>
              <a:t>α</a:t>
            </a:r>
            <a:r>
              <a:rPr lang="en-US" dirty="0">
                <a:solidFill>
                  <a:schemeClr val="accent5">
                    <a:lumMod val="75000"/>
                  </a:schemeClr>
                </a:solidFill>
                <a:latin typeface="Times New Roman" panose="02020603050405020304" pitchFamily="18" charset="0"/>
                <a:cs typeface="Times New Roman" panose="02020603050405020304" pitchFamily="18" charset="0"/>
              </a:rPr>
              <a:t> </a:t>
            </a:r>
            <a:r>
              <a:rPr lang="en-US" sz="2000" dirty="0">
                <a:solidFill>
                  <a:schemeClr val="accent5">
                    <a:lumMod val="75000"/>
                  </a:schemeClr>
                </a:solidFill>
                <a:latin typeface="Tw Cen MT" panose="020B0602020104020603" pitchFamily="34" charset="0"/>
                <a:cs typeface="Times New Roman" panose="02020603050405020304" pitchFamily="18" charset="0"/>
              </a:rPr>
              <a:t>&amp; # of tails</a:t>
            </a:r>
            <a:endParaRPr lang="en-US" sz="2000" dirty="0">
              <a:solidFill>
                <a:schemeClr val="accent5">
                  <a:lumMod val="75000"/>
                </a:schemeClr>
              </a:solidFill>
              <a:latin typeface="Tw Cen MT" panose="020B0602020104020603" pitchFamily="34" charset="0"/>
            </a:endParaRPr>
          </a:p>
          <a:p>
            <a:pPr marL="457200" indent="-457200">
              <a:buFont typeface="+mj-lt"/>
              <a:buAutoNum type="arabicParenR"/>
            </a:pPr>
            <a:r>
              <a:rPr lang="en-US" dirty="0"/>
              <a:t>Calculate the Test Statistic</a:t>
            </a:r>
          </a:p>
          <a:p>
            <a:pPr marL="630936" lvl="1" indent="-457200"/>
            <a:r>
              <a:rPr lang="en-US" dirty="0"/>
              <a:t>Examples include: z, t, F, </a:t>
            </a:r>
            <a:r>
              <a:rPr lang="el-GR" dirty="0">
                <a:latin typeface="Times New Roman" panose="02020603050405020304" pitchFamily="18" charset="0"/>
                <a:cs typeface="Times New Roman" panose="02020603050405020304" pitchFamily="18" charset="0"/>
              </a:rPr>
              <a:t>χ</a:t>
            </a:r>
            <a:r>
              <a:rPr lang="en-US" baseline="30000" dirty="0">
                <a:latin typeface="Times New Roman" panose="02020603050405020304" pitchFamily="18" charset="0"/>
                <a:cs typeface="Times New Roman" panose="02020603050405020304" pitchFamily="18" charset="0"/>
              </a:rPr>
              <a:t>2</a:t>
            </a:r>
            <a:endParaRPr lang="en-US" baseline="30000" dirty="0"/>
          </a:p>
          <a:p>
            <a:pPr marL="457200" indent="-457200">
              <a:buFont typeface="+mj-lt"/>
              <a:buAutoNum type="arabicParenR"/>
            </a:pPr>
            <a:r>
              <a:rPr lang="en-US" dirty="0"/>
              <a:t>Make the Statistical Decision</a:t>
            </a:r>
          </a:p>
          <a:p>
            <a:pPr marL="173736" lvl="1" indent="0">
              <a:buNone/>
            </a:pPr>
            <a:endParaRPr lang="en-US" sz="2200" b="1" dirty="0">
              <a:solidFill>
                <a:srgbClr val="FF0000"/>
              </a:solidFill>
            </a:endParaRPr>
          </a:p>
          <a:p>
            <a:pPr marL="457200" indent="-457200">
              <a:buFont typeface="+mj-lt"/>
              <a:buAutoNum type="arabicParenR"/>
            </a:pPr>
            <a:endParaRPr lang="en-US" dirty="0"/>
          </a:p>
        </p:txBody>
      </p:sp>
      <mc:AlternateContent xmlns:mc="http://schemas.openxmlformats.org/markup-compatibility/2006">
        <mc:Choice xmlns:a14="http://schemas.microsoft.com/office/drawing/2010/main" Requires="a14">
          <p:sp>
            <p:nvSpPr>
              <p:cNvPr id="8" name="TextBox 7"/>
              <p:cNvSpPr txBox="1"/>
              <p:nvPr/>
            </p:nvSpPr>
            <p:spPr>
              <a:xfrm>
                <a:off x="5905327" y="282992"/>
                <a:ext cx="4498684" cy="2169376"/>
              </a:xfrm>
              <a:prstGeom prst="rect">
                <a:avLst/>
              </a:prstGeom>
              <a:solidFill>
                <a:schemeClr val="accent2">
                  <a:lumMod val="20000"/>
                  <a:lumOff val="80000"/>
                </a:schemeClr>
              </a:solidFill>
              <a:ln w="38100">
                <a:solidFill>
                  <a:schemeClr val="accent2"/>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2000" b="1" u="sng" dirty="0">
                    <a:latin typeface="Cambria Math" panose="02040503050406030204" pitchFamily="18" charset="0"/>
                  </a:rPr>
                  <a:t>Separate Variance t-Test</a:t>
                </a:r>
              </a:p>
              <a:p>
                <a:pPr algn="ctr"/>
                <a:r>
                  <a:rPr lang="en-US" sz="2000" i="1" dirty="0">
                    <a:latin typeface="Cambria Math" panose="02040503050406030204" pitchFamily="18" charset="0"/>
                  </a:rPr>
                  <a:t>(need HOV)</a:t>
                </a:r>
              </a:p>
              <a:p>
                <a:pPr algn="ctr"/>
                <a:endParaRPr lang="en-US" sz="110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1</m:t>
                                      </m:r>
                                    </m:sub>
                                  </m:sSub>
                                </m:e>
                              </m:acc>
                              <m:r>
                                <a:rPr lang="en-US" sz="2400" b="0" i="1" smtClean="0">
                                  <a:latin typeface="Cambria Math" panose="02040503050406030204" pitchFamily="18" charset="0"/>
                                </a:rPr>
                                <m:t>−</m:t>
                              </m:r>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b="0" i="1" smtClean="0">
                                          <a:latin typeface="Cambria Math" panose="02040503050406030204" pitchFamily="18" charset="0"/>
                                        </a:rPr>
                                        <m:t>2</m:t>
                                      </m:r>
                                    </m:sub>
                                  </m:sSub>
                                </m:e>
                              </m:acc>
                            </m:e>
                          </m:d>
                          <m:r>
                            <a:rPr lang="en-US" sz="2400" b="0" i="1" smtClean="0">
                              <a:latin typeface="Cambria Math" panose="02040503050406030204" pitchFamily="18" charset="0"/>
                            </a:rPr>
                            <m:t> − </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 </m:t>
                          </m:r>
                        </m:num>
                        <m:den>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1</m:t>
                                          </m:r>
                                        </m:sub>
                                      </m:sSub>
                                    </m:e>
                                    <m:sup>
                                      <m:r>
                                        <a:rPr lang="en-US" sz="2400" i="1">
                                          <a:latin typeface="Cambria Math" panose="02040503050406030204" pitchFamily="18" charset="0"/>
                                        </a:rPr>
                                        <m:t>2</m:t>
                                      </m:r>
                                    </m:sup>
                                  </m:s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 + </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b="0" i="1" smtClean="0">
                                              <a:latin typeface="Cambria Math" panose="02040503050406030204" pitchFamily="18" charset="0"/>
                                            </a:rPr>
                                            <m:t>2</m:t>
                                          </m:r>
                                        </m:sub>
                                      </m:sSub>
                                    </m:e>
                                    <m:sup>
                                      <m:r>
                                        <a:rPr lang="en-US" sz="2400" i="1">
                                          <a:latin typeface="Cambria Math" panose="02040503050406030204" pitchFamily="18" charset="0"/>
                                        </a:rPr>
                                        <m:t>2</m:t>
                                      </m:r>
                                    </m:sup>
                                  </m:s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b="0" i="1" smtClean="0">
                                          <a:latin typeface="Cambria Math" panose="02040503050406030204" pitchFamily="18" charset="0"/>
                                        </a:rPr>
                                        <m:t>2</m:t>
                                      </m:r>
                                    </m:sub>
                                  </m:sSub>
                                </m:den>
                              </m:f>
                            </m:e>
                          </m:rad>
                        </m:den>
                      </m:f>
                    </m:oMath>
                  </m:oMathPara>
                </a14:m>
                <a:endParaRPr lang="en-US" sz="2400" b="0" dirty="0"/>
              </a:p>
              <a:p>
                <a:pPr algn="ctr"/>
                <a:r>
                  <a:rPr lang="en-US" sz="600" dirty="0"/>
                  <a:t> </a:t>
                </a:r>
              </a:p>
            </p:txBody>
          </p:sp>
        </mc:Choice>
        <mc:Fallback>
          <p:sp>
            <p:nvSpPr>
              <p:cNvPr id="8" name="TextBox 7"/>
              <p:cNvSpPr txBox="1">
                <a:spLocks noRot="1" noChangeAspect="1" noMove="1" noResize="1" noEditPoints="1" noAdjustHandles="1" noChangeArrowheads="1" noChangeShapeType="1" noTextEdit="1"/>
              </p:cNvSpPr>
              <p:nvPr/>
            </p:nvSpPr>
            <p:spPr>
              <a:xfrm>
                <a:off x="5905327" y="282992"/>
                <a:ext cx="4498684" cy="2169376"/>
              </a:xfrm>
              <a:prstGeom prst="rect">
                <a:avLst/>
              </a:prstGeom>
              <a:blipFill>
                <a:blip r:embed="rId3"/>
                <a:stretch>
                  <a:fillRect t="-571"/>
                </a:stretch>
              </a:blipFill>
              <a:ln w="38100">
                <a:solidFill>
                  <a:schemeClr val="accent2"/>
                </a:solidFill>
              </a:ln>
            </p:spPr>
            <p:txBody>
              <a:bodyPr/>
              <a:lstStyle/>
              <a:p>
                <a:r>
                  <a:rPr lang="en-US">
                    <a:noFill/>
                  </a:rPr>
                  <a:t> </a:t>
                </a:r>
              </a:p>
            </p:txBody>
          </p:sp>
        </mc:Fallback>
      </mc:AlternateContent>
      <p:cxnSp>
        <p:nvCxnSpPr>
          <p:cNvPr id="11" name="Straight Arrow Connector 10"/>
          <p:cNvCxnSpPr>
            <a:cxnSpLocks/>
            <a:endCxn id="8" idx="1"/>
          </p:cNvCxnSpPr>
          <p:nvPr/>
        </p:nvCxnSpPr>
        <p:spPr>
          <a:xfrm flipV="1">
            <a:off x="3353627" y="1367680"/>
            <a:ext cx="2551700" cy="35994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5" name="TextBox 24"/>
              <p:cNvSpPr txBox="1"/>
              <p:nvPr/>
            </p:nvSpPr>
            <p:spPr>
              <a:xfrm>
                <a:off x="5905327" y="3011235"/>
                <a:ext cx="4498684" cy="1923283"/>
              </a:xfrm>
              <a:prstGeom prst="rect">
                <a:avLst/>
              </a:prstGeom>
              <a:solidFill>
                <a:schemeClr val="accent6">
                  <a:lumMod val="20000"/>
                  <a:lumOff val="80000"/>
                </a:schemeClr>
              </a:solidFill>
              <a:ln w="38100">
                <a:solidFill>
                  <a:schemeClr val="accent6"/>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2000" b="1" u="sng" dirty="0">
                    <a:latin typeface="Cambria Math" panose="02040503050406030204" pitchFamily="18" charset="0"/>
                  </a:rPr>
                  <a:t>Pooled-Variance t-Test</a:t>
                </a:r>
              </a:p>
              <a:p>
                <a:pPr algn="ctr"/>
                <a:r>
                  <a:rPr lang="en-US" sz="2000" i="1" dirty="0">
                    <a:latin typeface="Cambria Math" panose="02040503050406030204" pitchFamily="18" charset="0"/>
                  </a:rPr>
                  <a:t>(different sample sizes)</a:t>
                </a:r>
              </a:p>
              <a:p>
                <a:pPr algn="ctr"/>
                <a:endParaRPr lang="en-US" sz="1000" i="1" dirty="0">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𝑡</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d>
                            <m:dPr>
                              <m:ctrlPr>
                                <a:rPr lang="en-US" sz="2000" b="0" i="1" smtClean="0">
                                  <a:latin typeface="Cambria Math" panose="02040503050406030204" pitchFamily="18" charset="0"/>
                                </a:rPr>
                              </m:ctrlPr>
                            </m:dPr>
                            <m:e>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1</m:t>
                                      </m:r>
                                    </m:sub>
                                  </m:sSub>
                                </m:e>
                              </m:acc>
                              <m:r>
                                <a:rPr lang="en-US" sz="2000" b="0" i="1" smtClean="0">
                                  <a:latin typeface="Cambria Math" panose="02040503050406030204" pitchFamily="18" charset="0"/>
                                </a:rPr>
                                <m:t>−</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b="0" i="1" smtClean="0">
                                          <a:latin typeface="Cambria Math" panose="02040503050406030204" pitchFamily="18" charset="0"/>
                                        </a:rPr>
                                        <m:t>2</m:t>
                                      </m:r>
                                    </m:sub>
                                  </m:sSub>
                                </m:e>
                              </m:acc>
                            </m:e>
                          </m:d>
                          <m:r>
                            <a:rPr lang="en-US" sz="2000" i="1">
                              <a:latin typeface="Cambria Math" panose="02040503050406030204" pitchFamily="18" charset="0"/>
                            </a:rPr>
                            <m:t>− </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rPr>
                                    <m:t>2</m:t>
                                  </m:r>
                                </m:sub>
                              </m:sSub>
                            </m:e>
                          </m:d>
                        </m:num>
                        <m:den>
                          <m:rad>
                            <m:radPr>
                              <m:degHide m:val="on"/>
                              <m:ctrlPr>
                                <a:rPr lang="en-US" sz="2000" b="0" i="1" smtClean="0">
                                  <a:latin typeface="Cambria Math" panose="02040503050406030204" pitchFamily="18" charset="0"/>
                                </a:rPr>
                              </m:ctrlPr>
                            </m:radPr>
                            <m:deg/>
                            <m:e>
                              <m:sSup>
                                <m:sSupPr>
                                  <m:ctrlPr>
                                    <a:rPr lang="en-US" sz="2000" b="0" i="1" smtClean="0">
                                      <a:latin typeface="Cambria Math" panose="02040503050406030204" pitchFamily="18" charset="0"/>
                                    </a:rPr>
                                  </m:ctrlPr>
                                </m:sSup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𝑝</m:t>
                                      </m:r>
                                    </m:sub>
                                  </m:sSub>
                                </m:e>
                                <m:sup>
                                  <m:r>
                                    <a:rPr lang="en-US" sz="2000" b="0" i="1" smtClean="0">
                                      <a:latin typeface="Cambria Math" panose="02040503050406030204" pitchFamily="18" charset="0"/>
                                    </a:rPr>
                                    <m:t>2</m:t>
                                  </m:r>
                                </m:sup>
                              </m:sSup>
                              <m:d>
                                <m:dPr>
                                  <m:ctrlPr>
                                    <a:rPr lang="en-US" sz="2000" b="0" i="1" smtClean="0">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1</m:t>
                                          </m:r>
                                        </m:sub>
                                      </m:sSub>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2</m:t>
                                          </m:r>
                                        </m:sub>
                                      </m:sSub>
                                    </m:den>
                                  </m:f>
                                </m:e>
                              </m:d>
                            </m:e>
                          </m:rad>
                        </m:den>
                      </m:f>
                    </m:oMath>
                  </m:oMathPara>
                </a14:m>
                <a:endParaRPr lang="en-US" sz="2000" dirty="0"/>
              </a:p>
            </p:txBody>
          </p:sp>
        </mc:Choice>
        <mc:Fallback>
          <p:sp>
            <p:nvSpPr>
              <p:cNvPr id="25" name="TextBox 24"/>
              <p:cNvSpPr txBox="1">
                <a:spLocks noRot="1" noChangeAspect="1" noMove="1" noResize="1" noEditPoints="1" noAdjustHandles="1" noChangeArrowheads="1" noChangeShapeType="1" noTextEdit="1"/>
              </p:cNvSpPr>
              <p:nvPr/>
            </p:nvSpPr>
            <p:spPr>
              <a:xfrm>
                <a:off x="5905327" y="3011235"/>
                <a:ext cx="4498684" cy="1923283"/>
              </a:xfrm>
              <a:prstGeom prst="rect">
                <a:avLst/>
              </a:prstGeom>
              <a:blipFill>
                <a:blip r:embed="rId4"/>
                <a:stretch>
                  <a:fillRect t="-641"/>
                </a:stretch>
              </a:blipFill>
              <a:ln w="38100">
                <a:solidFill>
                  <a:schemeClr val="accent6"/>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Rectangle 26"/>
              <p:cNvSpPr/>
              <p:nvPr/>
            </p:nvSpPr>
            <p:spPr>
              <a:xfrm>
                <a:off x="6983226" y="5526308"/>
                <a:ext cx="2342885" cy="1247842"/>
              </a:xfrm>
              <a:prstGeom prst="rect">
                <a:avLst/>
              </a:prstGeom>
              <a:solidFill>
                <a:schemeClr val="accent5"/>
              </a:solidFill>
              <a:ln>
                <a:solidFill>
                  <a:schemeClr val="accent5">
                    <a:lumMod val="75000"/>
                  </a:schemeClr>
                </a:solidFill>
              </a:ln>
            </p:spPr>
            <p:style>
              <a:lnRef idx="2">
                <a:schemeClr val="dk1"/>
              </a:lnRef>
              <a:fillRef idx="1">
                <a:schemeClr val="lt1"/>
              </a:fillRef>
              <a:effectRef idx="0">
                <a:schemeClr val="dk1"/>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𝑠</m:t>
                          </m:r>
                        </m:e>
                        <m:sup>
                          <m:r>
                            <a:rPr lang="en-US" sz="2000" b="0" i="1" smtClean="0">
                              <a:solidFill>
                                <a:schemeClr val="tx1"/>
                              </a:solidFill>
                              <a:latin typeface="Cambria Math" panose="02040503050406030204" pitchFamily="18" charset="0"/>
                            </a:rPr>
                            <m:t>2</m:t>
                          </m:r>
                        </m:sup>
                      </m:sSup>
                      <m:r>
                        <a:rPr lang="en-US" sz="2000" b="0" i="1" smtClean="0">
                          <a:solidFill>
                            <a:schemeClr val="tx1"/>
                          </a:solidFill>
                          <a:latin typeface="Cambria Math" panose="02040503050406030204" pitchFamily="18" charset="0"/>
                        </a:rPr>
                        <m:t>=</m:t>
                      </m:r>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𝑠𝑠</m:t>
                          </m:r>
                        </m:num>
                        <m:den>
                          <m:r>
                            <a:rPr lang="en-US" sz="2000" b="0" i="1" smtClean="0">
                              <a:solidFill>
                                <a:schemeClr val="tx1"/>
                              </a:solidFill>
                              <a:latin typeface="Cambria Math" panose="02040503050406030204" pitchFamily="18" charset="0"/>
                            </a:rPr>
                            <m:t>𝑛</m:t>
                          </m:r>
                          <m:r>
                            <a:rPr lang="en-US" sz="2000" b="0" i="1" smtClean="0">
                              <a:solidFill>
                                <a:schemeClr val="tx1"/>
                              </a:solidFill>
                              <a:latin typeface="Cambria Math" panose="02040503050406030204" pitchFamily="18" charset="0"/>
                            </a:rPr>
                            <m:t>−1</m:t>
                          </m:r>
                        </m:den>
                      </m:f>
                    </m:oMath>
                  </m:oMathPara>
                </a14:m>
                <a:endParaRPr lang="en-US" sz="2000" i="1" dirty="0">
                  <a:solidFill>
                    <a:schemeClr val="tx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sz="2000" i="1" smtClean="0">
                              <a:solidFill>
                                <a:schemeClr val="tx1"/>
                              </a:solidFill>
                              <a:latin typeface="Cambria Math" panose="02040503050406030204" pitchFamily="18" charset="0"/>
                            </a:rPr>
                          </m:ctrlPr>
                        </m:sSup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𝑠</m:t>
                              </m:r>
                            </m:e>
                            <m:sub>
                              <m:r>
                                <a:rPr lang="en-US" sz="2000" i="1">
                                  <a:solidFill>
                                    <a:schemeClr val="tx1"/>
                                  </a:solidFill>
                                  <a:latin typeface="Cambria Math" panose="02040503050406030204" pitchFamily="18" charset="0"/>
                                </a:rPr>
                                <m:t>𝑝</m:t>
                              </m:r>
                            </m:sub>
                          </m:sSub>
                        </m:e>
                        <m:sup>
                          <m:r>
                            <a:rPr lang="en-US" sz="2000" i="1">
                              <a:solidFill>
                                <a:schemeClr val="tx1"/>
                              </a:solidFill>
                              <a:latin typeface="Cambria Math" panose="02040503050406030204" pitchFamily="18" charset="0"/>
                            </a:rPr>
                            <m:t>2</m:t>
                          </m:r>
                        </m:sup>
                      </m:sSup>
                      <m:r>
                        <a:rPr lang="en-US" sz="2000" b="0" i="1" smtClean="0">
                          <a:solidFill>
                            <a:schemeClr val="tx1"/>
                          </a:solidFill>
                          <a:latin typeface="Cambria Math" panose="02040503050406030204" pitchFamily="18" charset="0"/>
                        </a:rPr>
                        <m:t>= </m:t>
                      </m:r>
                      <m:f>
                        <m:fPr>
                          <m:ctrlPr>
                            <a:rPr lang="en-US" sz="2000" b="0" i="1" smtClean="0">
                              <a:solidFill>
                                <a:schemeClr val="tx1"/>
                              </a:solidFill>
                              <a:latin typeface="Cambria Math" panose="02040503050406030204" pitchFamily="18" charset="0"/>
                            </a:rPr>
                          </m:ctrlPr>
                        </m:fPr>
                        <m:num>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𝑆𝑆</m:t>
                              </m:r>
                            </m:e>
                            <m:sub>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𝑆𝑆</m:t>
                              </m:r>
                            </m:e>
                            <m:sub>
                              <m:r>
                                <a:rPr lang="en-US" sz="2000" b="0" i="1" smtClean="0">
                                  <a:solidFill>
                                    <a:schemeClr val="tx1"/>
                                  </a:solidFill>
                                  <a:latin typeface="Cambria Math" panose="02040503050406030204" pitchFamily="18" charset="0"/>
                                </a:rPr>
                                <m:t>2</m:t>
                              </m:r>
                            </m:sub>
                          </m:sSub>
                        </m:num>
                        <m:den>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𝑛</m:t>
                              </m:r>
                            </m:e>
                            <m:sub>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 </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𝑛</m:t>
                              </m:r>
                            </m:e>
                            <m:sub>
                              <m:r>
                                <a:rPr lang="en-US" sz="2000" b="0" i="1" smtClean="0">
                                  <a:solidFill>
                                    <a:schemeClr val="tx1"/>
                                  </a:solidFill>
                                  <a:latin typeface="Cambria Math" panose="02040503050406030204" pitchFamily="18" charset="0"/>
                                </a:rPr>
                                <m:t>2</m:t>
                              </m:r>
                            </m:sub>
                          </m:sSub>
                          <m:r>
                            <a:rPr lang="en-US" sz="2000" b="0" i="1" smtClean="0">
                              <a:solidFill>
                                <a:schemeClr val="tx1"/>
                              </a:solidFill>
                              <a:latin typeface="Cambria Math" panose="02040503050406030204" pitchFamily="18" charset="0"/>
                            </a:rPr>
                            <m:t>−2</m:t>
                          </m:r>
                        </m:den>
                      </m:f>
                    </m:oMath>
                  </m:oMathPara>
                </a14:m>
                <a:endParaRPr lang="en-US" sz="2000" dirty="0">
                  <a:solidFill>
                    <a:schemeClr val="tx1"/>
                  </a:solidFill>
                </a:endParaRPr>
              </a:p>
            </p:txBody>
          </p:sp>
        </mc:Choice>
        <mc:Fallback>
          <p:sp>
            <p:nvSpPr>
              <p:cNvPr id="27" name="Rectangle 26"/>
              <p:cNvSpPr>
                <a:spLocks noRot="1" noChangeAspect="1" noMove="1" noResize="1" noEditPoints="1" noAdjustHandles="1" noChangeArrowheads="1" noChangeShapeType="1" noTextEdit="1"/>
              </p:cNvSpPr>
              <p:nvPr/>
            </p:nvSpPr>
            <p:spPr>
              <a:xfrm>
                <a:off x="6983226" y="5526308"/>
                <a:ext cx="2342885" cy="1247842"/>
              </a:xfrm>
              <a:prstGeom prst="rect">
                <a:avLst/>
              </a:prstGeom>
              <a:blipFill>
                <a:blip r:embed="rId5"/>
                <a:stretch>
                  <a:fillRect b="-5941"/>
                </a:stretch>
              </a:blipFill>
              <a:ln>
                <a:solidFill>
                  <a:schemeClr val="accent5">
                    <a:lumMod val="75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TextBox 27"/>
              <p:cNvSpPr txBox="1"/>
              <p:nvPr/>
            </p:nvSpPr>
            <p:spPr>
              <a:xfrm>
                <a:off x="5905327" y="2593302"/>
                <a:ext cx="4498684" cy="276999"/>
              </a:xfrm>
              <a:prstGeom prst="rect">
                <a:avLst/>
              </a:prstGeom>
              <a:solidFill>
                <a:schemeClr val="accent2">
                  <a:lumMod val="20000"/>
                  <a:lumOff val="80000"/>
                </a:schemeClr>
              </a:solidFill>
              <a:ln>
                <a:solidFill>
                  <a:schemeClr val="accent2"/>
                </a:solidFill>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solidFill>
                            <a:schemeClr val="bg1"/>
                          </a:solidFill>
                          <a:latin typeface="Cambria Math" panose="02040503050406030204" pitchFamily="18" charset="0"/>
                        </a:rPr>
                        <m:t>𝒅𝒇</m:t>
                      </m:r>
                      <m:r>
                        <a:rPr lang="en-US" b="0" i="1" smtClean="0">
                          <a:solidFill>
                            <a:schemeClr val="bg1"/>
                          </a:solidFill>
                          <a:latin typeface="Cambria Math" panose="02040503050406030204" pitchFamily="18" charset="0"/>
                        </a:rPr>
                        <m:t>= </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𝑛</m:t>
                          </m:r>
                        </m:e>
                        <m:sub>
                          <m:r>
                            <a:rPr lang="en-US" i="1">
                              <a:solidFill>
                                <a:schemeClr val="bg1"/>
                              </a:solidFill>
                              <a:latin typeface="Cambria Math" panose="02040503050406030204" pitchFamily="18" charset="0"/>
                            </a:rPr>
                            <m:t>1</m:t>
                          </m:r>
                        </m:sub>
                      </m:sSub>
                      <m:r>
                        <a:rPr lang="en-US" i="1">
                          <a:solidFill>
                            <a:schemeClr val="bg1"/>
                          </a:solidFill>
                          <a:latin typeface="Cambria Math" panose="02040503050406030204" pitchFamily="18" charset="0"/>
                        </a:rPr>
                        <m:t>+ </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𝑛</m:t>
                          </m:r>
                        </m:e>
                        <m:sub>
                          <m:r>
                            <a:rPr lang="en-US" i="1">
                              <a:solidFill>
                                <a:schemeClr val="bg1"/>
                              </a:solidFill>
                              <a:latin typeface="Cambria Math" panose="02040503050406030204" pitchFamily="18" charset="0"/>
                            </a:rPr>
                            <m:t>2</m:t>
                          </m:r>
                        </m:sub>
                      </m:sSub>
                      <m:r>
                        <a:rPr lang="en-US" i="1">
                          <a:solidFill>
                            <a:schemeClr val="bg1"/>
                          </a:solidFill>
                          <a:latin typeface="Cambria Math" panose="02040503050406030204" pitchFamily="18" charset="0"/>
                        </a:rPr>
                        <m:t>−2</m:t>
                      </m:r>
                    </m:oMath>
                  </m:oMathPara>
                </a14:m>
                <a:endParaRPr lang="en-US" dirty="0">
                  <a:solidFill>
                    <a:schemeClr val="bg1"/>
                  </a:solidFill>
                </a:endParaRPr>
              </a:p>
            </p:txBody>
          </p:sp>
        </mc:Choice>
        <mc:Fallback>
          <p:sp>
            <p:nvSpPr>
              <p:cNvPr id="28" name="TextBox 27"/>
              <p:cNvSpPr txBox="1">
                <a:spLocks noRot="1" noChangeAspect="1" noMove="1" noResize="1" noEditPoints="1" noAdjustHandles="1" noChangeArrowheads="1" noChangeShapeType="1" noTextEdit="1"/>
              </p:cNvSpPr>
              <p:nvPr/>
            </p:nvSpPr>
            <p:spPr>
              <a:xfrm>
                <a:off x="5905327" y="2593302"/>
                <a:ext cx="4498684" cy="276999"/>
              </a:xfrm>
              <a:prstGeom prst="rect">
                <a:avLst/>
              </a:prstGeom>
              <a:blipFill>
                <a:blip r:embed="rId6"/>
                <a:stretch>
                  <a:fillRect b="-32000"/>
                </a:stretch>
              </a:blipFill>
              <a:ln>
                <a:solidFill>
                  <a:schemeClr val="accent2"/>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5905327" y="5030503"/>
                <a:ext cx="4498684" cy="276999"/>
              </a:xfrm>
              <a:prstGeom prst="rect">
                <a:avLst/>
              </a:prstGeom>
              <a:solidFill>
                <a:schemeClr val="accent6">
                  <a:lumMod val="20000"/>
                  <a:lumOff val="80000"/>
                </a:schemeClr>
              </a:solidFill>
              <a:ln>
                <a:solidFill>
                  <a:schemeClr val="accent6"/>
                </a:solidFill>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7030A0"/>
                          </a:solidFill>
                          <a:latin typeface="Cambria Math" panose="02040503050406030204" pitchFamily="18" charset="0"/>
                        </a:rPr>
                        <m:t>𝑚𝑖𝑛</m:t>
                      </m:r>
                      <m:d>
                        <m:dPr>
                          <m:ctrlPr>
                            <a:rPr lang="en-US" b="0" i="1" smtClean="0">
                              <a:solidFill>
                                <a:srgbClr val="7030A0"/>
                              </a:solidFill>
                              <a:latin typeface="Cambria Math" panose="02040503050406030204" pitchFamily="18" charset="0"/>
                            </a:rPr>
                          </m:ctrlPr>
                        </m:dPr>
                        <m:e>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𝑛</m:t>
                              </m:r>
                            </m:e>
                            <m:sub>
                              <m:r>
                                <a:rPr lang="en-US" i="1">
                                  <a:solidFill>
                                    <a:srgbClr val="7030A0"/>
                                  </a:solidFill>
                                  <a:latin typeface="Cambria Math" panose="02040503050406030204" pitchFamily="18" charset="0"/>
                                </a:rPr>
                                <m:t>1</m:t>
                              </m:r>
                            </m:sub>
                          </m:sSub>
                          <m:r>
                            <a:rPr lang="en-US" b="0" i="1" smtClean="0">
                              <a:solidFill>
                                <a:srgbClr val="7030A0"/>
                              </a:solidFill>
                              <a:latin typeface="Cambria Math" panose="02040503050406030204" pitchFamily="18" charset="0"/>
                            </a:rPr>
                            <m:t>, </m:t>
                          </m:r>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𝑛</m:t>
                              </m:r>
                            </m:e>
                            <m:sub>
                              <m:r>
                                <a:rPr lang="en-US" i="1">
                                  <a:solidFill>
                                    <a:srgbClr val="7030A0"/>
                                  </a:solidFill>
                                  <a:latin typeface="Cambria Math" panose="02040503050406030204" pitchFamily="18" charset="0"/>
                                </a:rPr>
                                <m:t>2</m:t>
                              </m:r>
                            </m:sub>
                          </m:sSub>
                        </m:e>
                      </m:d>
                      <m:r>
                        <a:rPr lang="en-US" b="0" i="1" smtClean="0">
                          <a:solidFill>
                            <a:srgbClr val="7030A0"/>
                          </a:solidFill>
                          <a:latin typeface="Cambria Math" panose="02040503050406030204" pitchFamily="18" charset="0"/>
                        </a:rPr>
                        <m:t>−1&lt; </m:t>
                      </m:r>
                      <m:r>
                        <a:rPr lang="en-US" b="1" i="1" smtClean="0">
                          <a:solidFill>
                            <a:srgbClr val="7030A0"/>
                          </a:solidFill>
                          <a:latin typeface="Cambria Math" panose="02040503050406030204" pitchFamily="18" charset="0"/>
                        </a:rPr>
                        <m:t>𝒅𝒇</m:t>
                      </m:r>
                      <m:r>
                        <a:rPr lang="en-US" b="0" i="1" smtClean="0">
                          <a:solidFill>
                            <a:srgbClr val="7030A0"/>
                          </a:solidFill>
                          <a:latin typeface="Cambria Math" panose="02040503050406030204" pitchFamily="18" charset="0"/>
                        </a:rPr>
                        <m:t>&lt; </m:t>
                      </m:r>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𝑛</m:t>
                          </m:r>
                        </m:e>
                        <m:sub>
                          <m:r>
                            <a:rPr lang="en-US" i="1">
                              <a:solidFill>
                                <a:srgbClr val="7030A0"/>
                              </a:solidFill>
                              <a:latin typeface="Cambria Math" panose="02040503050406030204" pitchFamily="18" charset="0"/>
                            </a:rPr>
                            <m:t>1</m:t>
                          </m:r>
                        </m:sub>
                      </m:sSub>
                      <m:r>
                        <a:rPr lang="en-US" i="1">
                          <a:solidFill>
                            <a:srgbClr val="7030A0"/>
                          </a:solidFill>
                          <a:latin typeface="Cambria Math" panose="02040503050406030204" pitchFamily="18" charset="0"/>
                        </a:rPr>
                        <m:t>+ </m:t>
                      </m:r>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𝑛</m:t>
                          </m:r>
                        </m:e>
                        <m:sub>
                          <m:r>
                            <a:rPr lang="en-US" i="1">
                              <a:solidFill>
                                <a:srgbClr val="7030A0"/>
                              </a:solidFill>
                              <a:latin typeface="Cambria Math" panose="02040503050406030204" pitchFamily="18" charset="0"/>
                            </a:rPr>
                            <m:t>2</m:t>
                          </m:r>
                        </m:sub>
                      </m:sSub>
                      <m:r>
                        <a:rPr lang="en-US" i="1">
                          <a:solidFill>
                            <a:srgbClr val="7030A0"/>
                          </a:solidFill>
                          <a:latin typeface="Cambria Math" panose="02040503050406030204" pitchFamily="18" charset="0"/>
                        </a:rPr>
                        <m:t>−2</m:t>
                      </m:r>
                    </m:oMath>
                  </m:oMathPara>
                </a14:m>
                <a:endParaRPr lang="en-US" dirty="0">
                  <a:solidFill>
                    <a:srgbClr val="7030A0"/>
                  </a:solidFill>
                </a:endParaRPr>
              </a:p>
            </p:txBody>
          </p:sp>
        </mc:Choice>
        <mc:Fallback>
          <p:sp>
            <p:nvSpPr>
              <p:cNvPr id="29" name="TextBox 28"/>
              <p:cNvSpPr txBox="1">
                <a:spLocks noRot="1" noChangeAspect="1" noMove="1" noResize="1" noEditPoints="1" noAdjustHandles="1" noChangeArrowheads="1" noChangeShapeType="1" noTextEdit="1"/>
              </p:cNvSpPr>
              <p:nvPr/>
            </p:nvSpPr>
            <p:spPr>
              <a:xfrm>
                <a:off x="5905327" y="5030503"/>
                <a:ext cx="4498684" cy="276999"/>
              </a:xfrm>
              <a:prstGeom prst="rect">
                <a:avLst/>
              </a:prstGeom>
              <a:blipFill>
                <a:blip r:embed="rId7"/>
                <a:stretch>
                  <a:fillRect b="-32000"/>
                </a:stretch>
              </a:blipFill>
              <a:ln>
                <a:solidFill>
                  <a:schemeClr val="accent6"/>
                </a:solidFill>
              </a:ln>
            </p:spPr>
            <p:txBody>
              <a:bodyPr/>
              <a:lstStyle/>
              <a:p>
                <a:r>
                  <a:rPr lang="en-US">
                    <a:noFill/>
                  </a:rPr>
                  <a:t> </a:t>
                </a:r>
              </a:p>
            </p:txBody>
          </p:sp>
        </mc:Fallback>
      </mc:AlternateContent>
      <p:cxnSp>
        <p:nvCxnSpPr>
          <p:cNvPr id="30" name="Straight Arrow Connector 29"/>
          <p:cNvCxnSpPr>
            <a:cxnSpLocks/>
            <a:endCxn id="25" idx="1"/>
          </p:cNvCxnSpPr>
          <p:nvPr/>
        </p:nvCxnSpPr>
        <p:spPr>
          <a:xfrm flipV="1">
            <a:off x="3409632" y="3972877"/>
            <a:ext cx="2495695" cy="99429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656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right)">
                                      <p:cBhvr>
                                        <p:cTn id="21" dur="500"/>
                                        <p:tgtEl>
                                          <p:spTgt spid="25"/>
                                        </p:tgtEl>
                                      </p:cBhvr>
                                    </p:animEffect>
                                  </p:childTnLst>
                                </p:cTn>
                              </p:par>
                            </p:childTnLst>
                          </p:cTn>
                        </p:par>
                        <p:par>
                          <p:cTn id="22" fill="hold">
                            <p:stCondLst>
                              <p:cond delay="500"/>
                            </p:stCondLst>
                            <p:childTnLst>
                              <p:par>
                                <p:cTn id="23" presetID="22" presetClass="entr" presetSubtype="2" fill="hold"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ipe(right)">
                                      <p:cBhvr>
                                        <p:cTn id="25" dur="500"/>
                                        <p:tgtEl>
                                          <p:spTgt spid="3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5" grpId="0" animBg="1"/>
      <p:bldP spid="27" grpId="0" animBg="1"/>
      <p:bldP spid="28" grpId="0" animBg="1"/>
      <p:bldP spid="2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09291" y="373310"/>
            <a:ext cx="9720072" cy="1499616"/>
          </a:xfrm>
        </p:spPr>
        <p:txBody>
          <a:bodyPr/>
          <a:lstStyle/>
          <a:p>
            <a:r>
              <a:rPr lang="en-US" dirty="0"/>
              <a:t>Example 1</a:t>
            </a:r>
          </a:p>
        </p:txBody>
      </p:sp>
      <p:sp>
        <p:nvSpPr>
          <p:cNvPr id="3" name="Content Placeholder 2"/>
          <p:cNvSpPr>
            <a:spLocks noGrp="1"/>
          </p:cNvSpPr>
          <p:nvPr>
            <p:ph idx="1"/>
          </p:nvPr>
        </p:nvSpPr>
        <p:spPr>
          <a:xfrm>
            <a:off x="612004" y="2665927"/>
            <a:ext cx="10914588" cy="3804777"/>
          </a:xfrm>
        </p:spPr>
        <p:txBody>
          <a:bodyPr>
            <a:normAutofit/>
          </a:bodyPr>
          <a:lstStyle/>
          <a:p>
            <a:pPr>
              <a:lnSpc>
                <a:spcPct val="80000"/>
              </a:lnSpc>
            </a:pPr>
            <a:r>
              <a:rPr lang="en-US" altLang="en-US" sz="2300" dirty="0"/>
              <a:t>In order to assess the efficacy of a new antidepressant drug, 10 clinically depressed participants are randomly assigned to one of two groups. Five participants are assigned to Group 1, which is administered the antidepressant drug for 6 months. The other 5 participants are assigned to Group 2, which is administered a placebo during the same 6 month period</a:t>
            </a:r>
          </a:p>
          <a:p>
            <a:pPr lvl="4">
              <a:lnSpc>
                <a:spcPct val="80000"/>
              </a:lnSpc>
            </a:pPr>
            <a:endParaRPr lang="en-US" altLang="en-US" sz="1600" dirty="0">
              <a:ea typeface="ＭＳ Ｐゴシック" panose="020B0600070205080204" pitchFamily="34" charset="-128"/>
            </a:endParaRPr>
          </a:p>
          <a:p>
            <a:pPr>
              <a:lnSpc>
                <a:spcPct val="80000"/>
              </a:lnSpc>
            </a:pPr>
            <a:r>
              <a:rPr lang="en-US" altLang="en-US" sz="2300" dirty="0"/>
              <a:t>Assume that prior to introducing the treatments, the experimenter confirmed that the level of depression in the 2 groups was equal</a:t>
            </a:r>
          </a:p>
          <a:p>
            <a:pPr lvl="4">
              <a:lnSpc>
                <a:spcPct val="80000"/>
              </a:lnSpc>
            </a:pPr>
            <a:endParaRPr lang="en-US" altLang="en-US" sz="1600" dirty="0">
              <a:ea typeface="ＭＳ Ｐゴシック" panose="020B0600070205080204" pitchFamily="34" charset="-128"/>
            </a:endParaRPr>
          </a:p>
          <a:p>
            <a:pPr>
              <a:lnSpc>
                <a:spcPct val="80000"/>
              </a:lnSpc>
            </a:pPr>
            <a:r>
              <a:rPr lang="en-US" altLang="en-US" sz="2300" dirty="0"/>
              <a:t>After 6 months, all participants are rated by a psychiatrist (blind to participant assignment) on their level of depression</a:t>
            </a:r>
            <a:endParaRPr lang="en-US" dirty="0"/>
          </a:p>
        </p:txBody>
      </p:sp>
      <p:sp>
        <p:nvSpPr>
          <p:cNvPr id="5" name="Slide Number Placeholder 4"/>
          <p:cNvSpPr>
            <a:spLocks noGrp="1"/>
          </p:cNvSpPr>
          <p:nvPr>
            <p:ph type="sldNum" sz="quarter" idx="12"/>
          </p:nvPr>
        </p:nvSpPr>
        <p:spPr/>
        <p:txBody>
          <a:bodyPr/>
          <a:lstStyle/>
          <a:p>
            <a:fld id="{42EF8E80-928C-4D02-8039-2537AA9D5938}" type="slidenum">
              <a:rPr lang="en-US" smtClean="0"/>
              <a:t>6</a:t>
            </a:fld>
            <a:endParaRPr lang="en-US"/>
          </a:p>
        </p:txBody>
      </p:sp>
      <p:pic>
        <p:nvPicPr>
          <p:cNvPr id="6" name="table"/>
          <p:cNvPicPr>
            <a:picLocks noChangeAspect="1"/>
          </p:cNvPicPr>
          <p:nvPr/>
        </p:nvPicPr>
        <p:blipFill>
          <a:blip r:embed="rId3"/>
          <a:stretch>
            <a:fillRect/>
          </a:stretch>
        </p:blipFill>
        <p:spPr>
          <a:xfrm>
            <a:off x="5155660" y="398867"/>
            <a:ext cx="4068793" cy="1894968"/>
          </a:xfrm>
          <a:prstGeom prst="rect">
            <a:avLst/>
          </a:prstGeom>
          <a:solidFill>
            <a:schemeClr val="tx1"/>
          </a:solidFill>
        </p:spPr>
      </p:pic>
    </p:spTree>
    <p:extLst>
      <p:ext uri="{BB962C8B-B14F-4D97-AF65-F5344CB8AC3E}">
        <p14:creationId xmlns:p14="http://schemas.microsoft.com/office/powerpoint/2010/main" val="13921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09291" y="373310"/>
            <a:ext cx="9720072" cy="1499616"/>
          </a:xfrm>
        </p:spPr>
        <p:txBody>
          <a:bodyPr/>
          <a:lstStyle/>
          <a:p>
            <a:r>
              <a:rPr lang="en-US" dirty="0"/>
              <a:t>Example 1</a:t>
            </a:r>
          </a:p>
        </p:txBody>
      </p:sp>
      <p:sp>
        <p:nvSpPr>
          <p:cNvPr id="5" name="Slide Number Placeholder 4"/>
          <p:cNvSpPr>
            <a:spLocks noGrp="1"/>
          </p:cNvSpPr>
          <p:nvPr>
            <p:ph type="sldNum" sz="quarter" idx="12"/>
          </p:nvPr>
        </p:nvSpPr>
        <p:spPr/>
        <p:txBody>
          <a:bodyPr/>
          <a:lstStyle/>
          <a:p>
            <a:fld id="{42EF8E80-928C-4D02-8039-2537AA9D5938}" type="slidenum">
              <a:rPr lang="en-US" smtClean="0"/>
              <a:t>7</a:t>
            </a:fld>
            <a:endParaRPr lang="en-US"/>
          </a:p>
        </p:txBody>
      </p:sp>
      <p:pic>
        <p:nvPicPr>
          <p:cNvPr id="6" name="table"/>
          <p:cNvPicPr>
            <a:picLocks noChangeAspect="1"/>
          </p:cNvPicPr>
          <p:nvPr/>
        </p:nvPicPr>
        <p:blipFill>
          <a:blip r:embed="rId3"/>
          <a:stretch>
            <a:fillRect/>
          </a:stretch>
        </p:blipFill>
        <p:spPr>
          <a:xfrm>
            <a:off x="7305745" y="295729"/>
            <a:ext cx="4068793" cy="1894968"/>
          </a:xfrm>
          <a:prstGeom prst="rect">
            <a:avLst/>
          </a:prstGeom>
          <a:solidFill>
            <a:schemeClr val="tx1"/>
          </a:solidFill>
        </p:spPr>
      </p:pic>
      <p:sp>
        <p:nvSpPr>
          <p:cNvPr id="4" name="TextBox 3">
            <a:extLst>
              <a:ext uri="{FF2B5EF4-FFF2-40B4-BE49-F238E27FC236}">
                <a16:creationId xmlns:a16="http://schemas.microsoft.com/office/drawing/2014/main" id="{CBF28BB2-BFB2-AD46-88BB-22EA2550C45A}"/>
              </a:ext>
            </a:extLst>
          </p:cNvPr>
          <p:cNvSpPr txBox="1"/>
          <p:nvPr/>
        </p:nvSpPr>
        <p:spPr>
          <a:xfrm>
            <a:off x="909291" y="1546355"/>
            <a:ext cx="5883342" cy="5147563"/>
          </a:xfrm>
          <a:prstGeom prst="rect">
            <a:avLst/>
          </a:prstGeom>
          <a:solidFill>
            <a:schemeClr val="accent5">
              <a:lumMod val="20000"/>
              <a:lumOff val="80000"/>
            </a:schemeClr>
          </a:solidFill>
        </p:spPr>
        <p:txBody>
          <a:bodyPr wrap="none" rtlCol="0">
            <a:spAutoFit/>
          </a:bodyPr>
          <a:lstStyle/>
          <a:p>
            <a:r>
              <a:rPr lang="en-US" dirty="0">
                <a:solidFill>
                  <a:schemeClr val="accent5">
                    <a:lumMod val="50000"/>
                  </a:schemeClr>
                </a:solidFill>
                <a:latin typeface="Consolas" panose="020B0609020204030204" pitchFamily="49" charset="0"/>
                <a:cs typeface="Consolas" panose="020B0609020204030204" pitchFamily="49" charset="0"/>
              </a:rPr>
              <a:t>library(</a:t>
            </a:r>
            <a:r>
              <a:rPr lang="en-US" dirty="0" err="1">
                <a:solidFill>
                  <a:schemeClr val="accent5">
                    <a:lumMod val="50000"/>
                  </a:schemeClr>
                </a:solidFill>
                <a:latin typeface="Consolas" panose="020B0609020204030204" pitchFamily="49" charset="0"/>
                <a:cs typeface="Consolas" panose="020B0609020204030204" pitchFamily="49" charset="0"/>
              </a:rPr>
              <a:t>tidyverse</a:t>
            </a:r>
            <a:r>
              <a:rPr lang="en-US" dirty="0">
                <a:solidFill>
                  <a:schemeClr val="accent5">
                    <a:lumMod val="50000"/>
                  </a:schemeClr>
                </a:solidFill>
                <a:latin typeface="Consolas" panose="020B0609020204030204" pitchFamily="49" charset="0"/>
                <a:cs typeface="Consolas" panose="020B0609020204030204" pitchFamily="49" charset="0"/>
              </a:rPr>
              <a:t>)</a:t>
            </a:r>
          </a:p>
          <a:p>
            <a:r>
              <a:rPr lang="en-US" dirty="0">
                <a:solidFill>
                  <a:schemeClr val="accent5">
                    <a:lumMod val="50000"/>
                  </a:schemeClr>
                </a:solidFill>
                <a:latin typeface="Consolas" panose="020B0609020204030204" pitchFamily="49" charset="0"/>
                <a:cs typeface="Consolas" panose="020B0609020204030204" pitchFamily="49" charset="0"/>
              </a:rPr>
              <a:t>library(furniture)</a:t>
            </a:r>
          </a:p>
          <a:p>
            <a:endParaRPr lang="en-US" sz="1100" dirty="0">
              <a:solidFill>
                <a:schemeClr val="accent5">
                  <a:lumMod val="50000"/>
                </a:schemeClr>
              </a:solidFill>
              <a:latin typeface="Consolas" panose="020B0609020204030204" pitchFamily="49" charset="0"/>
              <a:cs typeface="Consolas" panose="020B0609020204030204" pitchFamily="49" charset="0"/>
            </a:endParaRPr>
          </a:p>
          <a:p>
            <a:r>
              <a:rPr lang="en-US" dirty="0">
                <a:solidFill>
                  <a:schemeClr val="accent5">
                    <a:lumMod val="50000"/>
                  </a:schemeClr>
                </a:solidFill>
                <a:latin typeface="Consolas" panose="020B0609020204030204" pitchFamily="49" charset="0"/>
                <a:cs typeface="Consolas" panose="020B0609020204030204" pitchFamily="49" charset="0"/>
              </a:rPr>
              <a:t>## Manually input data</a:t>
            </a:r>
          </a:p>
          <a:p>
            <a:r>
              <a:rPr lang="en-US" dirty="0" err="1">
                <a:solidFill>
                  <a:schemeClr val="accent5">
                    <a:lumMod val="50000"/>
                  </a:schemeClr>
                </a:solidFill>
                <a:latin typeface="Consolas" panose="020B0609020204030204" pitchFamily="49" charset="0"/>
                <a:cs typeface="Consolas" panose="020B0609020204030204" pitchFamily="49" charset="0"/>
              </a:rPr>
              <a:t>df</a:t>
            </a:r>
            <a:r>
              <a:rPr lang="en-US" dirty="0">
                <a:solidFill>
                  <a:schemeClr val="accent5">
                    <a:lumMod val="50000"/>
                  </a:schemeClr>
                </a:solidFill>
                <a:latin typeface="Consolas" panose="020B0609020204030204" pitchFamily="49" charset="0"/>
                <a:cs typeface="Consolas" panose="020B0609020204030204" pitchFamily="49" charset="0"/>
              </a:rPr>
              <a:t> &lt;- </a:t>
            </a:r>
            <a:r>
              <a:rPr lang="en-US" dirty="0" err="1">
                <a:solidFill>
                  <a:schemeClr val="accent5">
                    <a:lumMod val="50000"/>
                  </a:schemeClr>
                </a:solidFill>
                <a:latin typeface="Consolas" panose="020B0609020204030204" pitchFamily="49" charset="0"/>
                <a:cs typeface="Consolas" panose="020B0609020204030204" pitchFamily="49" charset="0"/>
              </a:rPr>
              <a:t>data.frame</a:t>
            </a:r>
            <a:r>
              <a:rPr lang="en-US" dirty="0">
                <a:solidFill>
                  <a:schemeClr val="accent5">
                    <a:lumMod val="50000"/>
                  </a:schemeClr>
                </a:solidFill>
                <a:latin typeface="Consolas" panose="020B0609020204030204" pitchFamily="49" charset="0"/>
                <a:cs typeface="Consolas" panose="020B0609020204030204" pitchFamily="49" charset="0"/>
              </a:rPr>
              <a:t>(group1 = c(11, 1, 0, 2, 0),</a:t>
            </a:r>
          </a:p>
          <a:p>
            <a:r>
              <a:rPr lang="en-US" dirty="0">
                <a:solidFill>
                  <a:schemeClr val="accent5">
                    <a:lumMod val="50000"/>
                  </a:schemeClr>
                </a:solidFill>
                <a:latin typeface="Consolas" panose="020B0609020204030204" pitchFamily="49" charset="0"/>
                <a:cs typeface="Consolas" panose="020B0609020204030204" pitchFamily="49" charset="0"/>
              </a:rPr>
              <a:t>                 group2 = c(11, 11, 5, 8, 4))</a:t>
            </a:r>
          </a:p>
          <a:p>
            <a:endParaRPr lang="en-US" sz="1050" dirty="0">
              <a:solidFill>
                <a:schemeClr val="accent5">
                  <a:lumMod val="50000"/>
                </a:schemeClr>
              </a:solidFill>
              <a:latin typeface="Consolas" panose="020B0609020204030204" pitchFamily="49" charset="0"/>
              <a:cs typeface="Consolas" panose="020B0609020204030204" pitchFamily="49" charset="0"/>
            </a:endParaRPr>
          </a:p>
          <a:p>
            <a:r>
              <a:rPr lang="en-US" dirty="0">
                <a:solidFill>
                  <a:schemeClr val="accent5">
                    <a:lumMod val="50000"/>
                  </a:schemeClr>
                </a:solidFill>
                <a:latin typeface="Consolas" panose="020B0609020204030204" pitchFamily="49" charset="0"/>
                <a:cs typeface="Consolas" panose="020B0609020204030204" pitchFamily="49" charset="0"/>
              </a:rPr>
              <a:t>## Change to long form</a:t>
            </a:r>
          </a:p>
          <a:p>
            <a:r>
              <a:rPr lang="en-US" dirty="0" err="1">
                <a:solidFill>
                  <a:schemeClr val="accent5">
                    <a:lumMod val="50000"/>
                  </a:schemeClr>
                </a:solidFill>
                <a:latin typeface="Consolas" panose="020B0609020204030204" pitchFamily="49" charset="0"/>
                <a:cs typeface="Consolas" panose="020B0609020204030204" pitchFamily="49" charset="0"/>
              </a:rPr>
              <a:t>df_long</a:t>
            </a:r>
            <a:r>
              <a:rPr lang="en-US" dirty="0">
                <a:solidFill>
                  <a:schemeClr val="accent5">
                    <a:lumMod val="50000"/>
                  </a:schemeClr>
                </a:solidFill>
                <a:latin typeface="Consolas" panose="020B0609020204030204" pitchFamily="49" charset="0"/>
                <a:cs typeface="Consolas" panose="020B0609020204030204" pitchFamily="49" charset="0"/>
              </a:rPr>
              <a:t> &lt;- </a:t>
            </a:r>
            <a:r>
              <a:rPr lang="en-US" dirty="0" err="1">
                <a:solidFill>
                  <a:schemeClr val="accent5">
                    <a:lumMod val="50000"/>
                  </a:schemeClr>
                </a:solidFill>
                <a:latin typeface="Consolas" panose="020B0609020204030204" pitchFamily="49" charset="0"/>
                <a:cs typeface="Consolas" panose="020B0609020204030204" pitchFamily="49" charset="0"/>
              </a:rPr>
              <a:t>df</a:t>
            </a:r>
            <a:r>
              <a:rPr lang="en-US" dirty="0">
                <a:solidFill>
                  <a:schemeClr val="accent5">
                    <a:lumMod val="50000"/>
                  </a:schemeClr>
                </a:solidFill>
                <a:latin typeface="Consolas" panose="020B0609020204030204" pitchFamily="49" charset="0"/>
                <a:cs typeface="Consolas" panose="020B0609020204030204" pitchFamily="49" charset="0"/>
              </a:rPr>
              <a:t> %&gt;%</a:t>
            </a:r>
          </a:p>
          <a:p>
            <a:r>
              <a:rPr lang="en-US" dirty="0">
                <a:solidFill>
                  <a:schemeClr val="accent5">
                    <a:lumMod val="50000"/>
                  </a:schemeClr>
                </a:solidFill>
                <a:latin typeface="Consolas" panose="020B0609020204030204" pitchFamily="49" charset="0"/>
                <a:cs typeface="Consolas" panose="020B0609020204030204" pitchFamily="49" charset="0"/>
              </a:rPr>
              <a:t>  </a:t>
            </a:r>
            <a:r>
              <a:rPr lang="en-US" dirty="0" err="1">
                <a:solidFill>
                  <a:schemeClr val="accent5">
                    <a:lumMod val="50000"/>
                  </a:schemeClr>
                </a:solidFill>
                <a:latin typeface="Consolas" panose="020B0609020204030204" pitchFamily="49" charset="0"/>
                <a:cs typeface="Consolas" panose="020B0609020204030204" pitchFamily="49" charset="0"/>
              </a:rPr>
              <a:t>tidyr</a:t>
            </a:r>
            <a:r>
              <a:rPr lang="en-US" dirty="0">
                <a:solidFill>
                  <a:schemeClr val="accent5">
                    <a:lumMod val="50000"/>
                  </a:schemeClr>
                </a:solidFill>
                <a:latin typeface="Consolas" panose="020B0609020204030204" pitchFamily="49" charset="0"/>
                <a:cs typeface="Consolas" panose="020B0609020204030204" pitchFamily="49" charset="0"/>
              </a:rPr>
              <a:t>::gather(key = "group",</a:t>
            </a:r>
          </a:p>
          <a:p>
            <a:r>
              <a:rPr lang="en-US" dirty="0">
                <a:solidFill>
                  <a:schemeClr val="accent5">
                    <a:lumMod val="50000"/>
                  </a:schemeClr>
                </a:solidFill>
                <a:latin typeface="Consolas" panose="020B0609020204030204" pitchFamily="49" charset="0"/>
                <a:cs typeface="Consolas" panose="020B0609020204030204" pitchFamily="49" charset="0"/>
              </a:rPr>
              <a:t>                 value = "value",</a:t>
            </a:r>
          </a:p>
          <a:p>
            <a:r>
              <a:rPr lang="en-US" dirty="0">
                <a:solidFill>
                  <a:schemeClr val="accent5">
                    <a:lumMod val="50000"/>
                  </a:schemeClr>
                </a:solidFill>
                <a:latin typeface="Consolas" panose="020B0609020204030204" pitchFamily="49" charset="0"/>
                <a:cs typeface="Consolas" panose="020B0609020204030204" pitchFamily="49" charset="0"/>
              </a:rPr>
              <a:t>                 group1, group2)</a:t>
            </a:r>
          </a:p>
          <a:p>
            <a:endParaRPr lang="en-US" sz="1000" dirty="0">
              <a:solidFill>
                <a:schemeClr val="accent5">
                  <a:lumMod val="50000"/>
                </a:schemeClr>
              </a:solidFill>
              <a:latin typeface="Consolas" panose="020B0609020204030204" pitchFamily="49" charset="0"/>
              <a:cs typeface="Consolas" panose="020B0609020204030204" pitchFamily="49" charset="0"/>
            </a:endParaRPr>
          </a:p>
          <a:p>
            <a:r>
              <a:rPr lang="en-US" dirty="0">
                <a:solidFill>
                  <a:schemeClr val="accent5">
                    <a:lumMod val="50000"/>
                  </a:schemeClr>
                </a:solidFill>
                <a:latin typeface="Consolas" panose="020B0609020204030204" pitchFamily="49" charset="0"/>
                <a:cs typeface="Consolas" panose="020B0609020204030204" pitchFamily="49" charset="0"/>
              </a:rPr>
              <a:t>## Check Means and </a:t>
            </a:r>
            <a:r>
              <a:rPr lang="en-US" dirty="0" err="1">
                <a:solidFill>
                  <a:schemeClr val="accent5">
                    <a:lumMod val="50000"/>
                  </a:schemeClr>
                </a:solidFill>
                <a:latin typeface="Consolas" panose="020B0609020204030204" pitchFamily="49" charset="0"/>
                <a:cs typeface="Consolas" panose="020B0609020204030204" pitchFamily="49" charset="0"/>
              </a:rPr>
              <a:t>SD’sdf_long</a:t>
            </a:r>
            <a:r>
              <a:rPr lang="en-US" dirty="0">
                <a:solidFill>
                  <a:schemeClr val="accent5">
                    <a:lumMod val="50000"/>
                  </a:schemeClr>
                </a:solidFill>
                <a:latin typeface="Consolas" panose="020B0609020204030204" pitchFamily="49" charset="0"/>
                <a:cs typeface="Consolas" panose="020B0609020204030204" pitchFamily="49" charset="0"/>
              </a:rPr>
              <a:t> %&gt;%</a:t>
            </a:r>
          </a:p>
          <a:p>
            <a:r>
              <a:rPr lang="en-US" dirty="0">
                <a:solidFill>
                  <a:schemeClr val="accent5">
                    <a:lumMod val="50000"/>
                  </a:schemeClr>
                </a:solidFill>
                <a:latin typeface="Consolas" panose="020B0609020204030204" pitchFamily="49" charset="0"/>
                <a:cs typeface="Consolas" panose="020B0609020204030204" pitchFamily="49" charset="0"/>
              </a:rPr>
              <a:t>  </a:t>
            </a:r>
            <a:r>
              <a:rPr lang="en-US" dirty="0" err="1">
                <a:solidFill>
                  <a:schemeClr val="accent5">
                    <a:lumMod val="50000"/>
                  </a:schemeClr>
                </a:solidFill>
                <a:latin typeface="Consolas" panose="020B0609020204030204" pitchFamily="49" charset="0"/>
                <a:cs typeface="Consolas" panose="020B0609020204030204" pitchFamily="49" charset="0"/>
              </a:rPr>
              <a:t>dplyr</a:t>
            </a:r>
            <a:r>
              <a:rPr lang="en-US" dirty="0">
                <a:solidFill>
                  <a:schemeClr val="accent5">
                    <a:lumMod val="50000"/>
                  </a:schemeClr>
                </a:solidFill>
                <a:latin typeface="Consolas" panose="020B0609020204030204" pitchFamily="49" charset="0"/>
                <a:cs typeface="Consolas" panose="020B0609020204030204" pitchFamily="49" charset="0"/>
              </a:rPr>
              <a:t>::</a:t>
            </a:r>
            <a:r>
              <a:rPr lang="en-US" dirty="0" err="1">
                <a:solidFill>
                  <a:schemeClr val="accent5">
                    <a:lumMod val="50000"/>
                  </a:schemeClr>
                </a:solidFill>
                <a:latin typeface="Consolas" panose="020B0609020204030204" pitchFamily="49" charset="0"/>
                <a:cs typeface="Consolas" panose="020B0609020204030204" pitchFamily="49" charset="0"/>
              </a:rPr>
              <a:t>group_by</a:t>
            </a:r>
            <a:r>
              <a:rPr lang="en-US" dirty="0">
                <a:solidFill>
                  <a:schemeClr val="accent5">
                    <a:lumMod val="50000"/>
                  </a:schemeClr>
                </a:solidFill>
                <a:latin typeface="Consolas" panose="020B0609020204030204" pitchFamily="49" charset="0"/>
                <a:cs typeface="Consolas" panose="020B0609020204030204" pitchFamily="49" charset="0"/>
              </a:rPr>
              <a:t>(group) %&gt;%</a:t>
            </a:r>
          </a:p>
          <a:p>
            <a:r>
              <a:rPr lang="en-US" dirty="0">
                <a:solidFill>
                  <a:schemeClr val="accent5">
                    <a:lumMod val="50000"/>
                  </a:schemeClr>
                </a:solidFill>
                <a:latin typeface="Consolas" panose="020B0609020204030204" pitchFamily="49" charset="0"/>
                <a:cs typeface="Consolas" panose="020B0609020204030204" pitchFamily="49" charset="0"/>
              </a:rPr>
              <a:t>  furniture::table1(value)</a:t>
            </a:r>
          </a:p>
          <a:p>
            <a:r>
              <a:rPr lang="en-US" dirty="0" err="1">
                <a:solidFill>
                  <a:schemeClr val="accent5">
                    <a:lumMod val="50000"/>
                  </a:schemeClr>
                </a:solidFill>
                <a:latin typeface="Consolas" panose="020B0609020204030204" pitchFamily="49" charset="0"/>
                <a:cs typeface="Consolas" panose="020B0609020204030204" pitchFamily="49" charset="0"/>
              </a:rPr>
              <a:t>df_long</a:t>
            </a:r>
            <a:r>
              <a:rPr lang="en-US" dirty="0">
                <a:solidFill>
                  <a:schemeClr val="accent5">
                    <a:lumMod val="50000"/>
                  </a:schemeClr>
                </a:solidFill>
                <a:latin typeface="Consolas" panose="020B0609020204030204" pitchFamily="49" charset="0"/>
                <a:cs typeface="Consolas" panose="020B0609020204030204" pitchFamily="49" charset="0"/>
              </a:rPr>
              <a:t> %&gt;%</a:t>
            </a:r>
          </a:p>
          <a:p>
            <a:r>
              <a:rPr lang="en-US" dirty="0">
                <a:solidFill>
                  <a:schemeClr val="accent5">
                    <a:lumMod val="50000"/>
                  </a:schemeClr>
                </a:solidFill>
                <a:latin typeface="Consolas" panose="020B0609020204030204" pitchFamily="49" charset="0"/>
                <a:cs typeface="Consolas" panose="020B0609020204030204" pitchFamily="49" charset="0"/>
              </a:rPr>
              <a:t>  </a:t>
            </a:r>
            <a:r>
              <a:rPr lang="en-US" dirty="0" err="1">
                <a:solidFill>
                  <a:schemeClr val="accent5">
                    <a:lumMod val="50000"/>
                  </a:schemeClr>
                </a:solidFill>
                <a:latin typeface="Consolas" panose="020B0609020204030204" pitchFamily="49" charset="0"/>
                <a:cs typeface="Consolas" panose="020B0609020204030204" pitchFamily="49" charset="0"/>
              </a:rPr>
              <a:t>ggplot</a:t>
            </a:r>
            <a:r>
              <a:rPr lang="en-US" dirty="0">
                <a:solidFill>
                  <a:schemeClr val="accent5">
                    <a:lumMod val="50000"/>
                  </a:schemeClr>
                </a:solidFill>
                <a:latin typeface="Consolas" panose="020B0609020204030204" pitchFamily="49" charset="0"/>
                <a:cs typeface="Consolas" panose="020B0609020204030204" pitchFamily="49" charset="0"/>
              </a:rPr>
              <a:t>(</a:t>
            </a:r>
            <a:r>
              <a:rPr lang="en-US" dirty="0" err="1">
                <a:solidFill>
                  <a:schemeClr val="accent5">
                    <a:lumMod val="50000"/>
                  </a:schemeClr>
                </a:solidFill>
                <a:latin typeface="Consolas" panose="020B0609020204030204" pitchFamily="49" charset="0"/>
                <a:cs typeface="Consolas" panose="020B0609020204030204" pitchFamily="49" charset="0"/>
              </a:rPr>
              <a:t>aes</a:t>
            </a:r>
            <a:r>
              <a:rPr lang="en-US" dirty="0">
                <a:solidFill>
                  <a:schemeClr val="accent5">
                    <a:lumMod val="50000"/>
                  </a:schemeClr>
                </a:solidFill>
                <a:latin typeface="Consolas" panose="020B0609020204030204" pitchFamily="49" charset="0"/>
                <a:cs typeface="Consolas" panose="020B0609020204030204" pitchFamily="49" charset="0"/>
              </a:rPr>
              <a:t>(x = group, y = value)) +</a:t>
            </a:r>
          </a:p>
          <a:p>
            <a:r>
              <a:rPr lang="en-US" dirty="0">
                <a:solidFill>
                  <a:schemeClr val="accent5">
                    <a:lumMod val="50000"/>
                  </a:schemeClr>
                </a:solidFill>
                <a:latin typeface="Consolas" panose="020B0609020204030204" pitchFamily="49" charset="0"/>
                <a:cs typeface="Consolas" panose="020B0609020204030204" pitchFamily="49" charset="0"/>
              </a:rPr>
              <a:t>  </a:t>
            </a:r>
            <a:r>
              <a:rPr lang="en-US" dirty="0" err="1">
                <a:solidFill>
                  <a:schemeClr val="accent5">
                    <a:lumMod val="50000"/>
                  </a:schemeClr>
                </a:solidFill>
                <a:latin typeface="Consolas" panose="020B0609020204030204" pitchFamily="49" charset="0"/>
                <a:cs typeface="Consolas" panose="020B0609020204030204" pitchFamily="49" charset="0"/>
              </a:rPr>
              <a:t>geom_boxplot</a:t>
            </a:r>
            <a:r>
              <a:rPr lang="en-US" dirty="0">
                <a:solidFill>
                  <a:schemeClr val="accent5">
                    <a:lumMod val="50000"/>
                  </a:schemeClr>
                </a:solidFill>
                <a:latin typeface="Consolas" panose="020B0609020204030204" pitchFamily="49" charset="0"/>
                <a:cs typeface="Consolas" panose="020B0609020204030204" pitchFamily="49" charset="0"/>
              </a:rPr>
              <a:t>()</a:t>
            </a:r>
          </a:p>
        </p:txBody>
      </p:sp>
      <p:sp>
        <p:nvSpPr>
          <p:cNvPr id="8" name="TextBox 7">
            <a:extLst>
              <a:ext uri="{FF2B5EF4-FFF2-40B4-BE49-F238E27FC236}">
                <a16:creationId xmlns:a16="http://schemas.microsoft.com/office/drawing/2014/main" id="{A1DD148D-6197-8845-8062-69B08FA87C60}"/>
              </a:ext>
            </a:extLst>
          </p:cNvPr>
          <p:cNvSpPr txBox="1"/>
          <p:nvPr/>
        </p:nvSpPr>
        <p:spPr>
          <a:xfrm>
            <a:off x="8129337" y="2979670"/>
            <a:ext cx="3061402" cy="2585323"/>
          </a:xfrm>
          <a:prstGeom prst="rect">
            <a:avLst/>
          </a:prstGeom>
          <a:noFill/>
        </p:spPr>
        <p:txBody>
          <a:bodyPr wrap="square" rtlCol="0">
            <a:spAutoFit/>
          </a:bodyPr>
          <a:lstStyle/>
          <a:p>
            <a:r>
              <a:rPr lang="en-US" dirty="0">
                <a:latin typeface="Consolas" panose="020B0609020204030204" pitchFamily="49" charset="0"/>
                <a:cs typeface="Consolas" panose="020B0609020204030204" pitchFamily="49" charset="0"/>
              </a:rPr>
              <a:t>     group    value</a:t>
            </a:r>
          </a:p>
          <a:p>
            <a:r>
              <a:rPr lang="en-US" dirty="0">
                <a:latin typeface="Consolas" panose="020B0609020204030204" pitchFamily="49" charset="0"/>
                <a:cs typeface="Consolas" panose="020B0609020204030204" pitchFamily="49" charset="0"/>
              </a:rPr>
              <a:t>[1]  group1   11</a:t>
            </a:r>
          </a:p>
          <a:p>
            <a:r>
              <a:rPr lang="en-US" dirty="0">
                <a:latin typeface="Consolas" panose="020B0609020204030204" pitchFamily="49" charset="0"/>
                <a:cs typeface="Consolas" panose="020B0609020204030204" pitchFamily="49" charset="0"/>
              </a:rPr>
              <a:t>[2]  group1   1</a:t>
            </a:r>
          </a:p>
          <a:p>
            <a:r>
              <a:rPr lang="en-US" dirty="0">
                <a:latin typeface="Consolas" panose="020B0609020204030204" pitchFamily="49" charset="0"/>
                <a:cs typeface="Consolas" panose="020B0609020204030204" pitchFamily="49" charset="0"/>
              </a:rPr>
              <a:t>[3]  group1   0</a:t>
            </a:r>
          </a:p>
          <a:p>
            <a:r>
              <a:rPr lang="en-US" dirty="0">
                <a:latin typeface="Consolas" panose="020B0609020204030204" pitchFamily="49" charset="0"/>
                <a:cs typeface="Consolas" panose="020B0609020204030204" pitchFamily="49" charset="0"/>
              </a:rPr>
              <a:t>[4]  group1   2</a:t>
            </a:r>
          </a:p>
          <a:p>
            <a:r>
              <a:rPr lang="en-US" dirty="0">
                <a:latin typeface="Consolas" panose="020B0609020204030204" pitchFamily="49" charset="0"/>
                <a:cs typeface="Consolas" panose="020B0609020204030204" pitchFamily="49" charset="0"/>
              </a:rPr>
              <a:t>[5]  group1   0</a:t>
            </a:r>
          </a:p>
          <a:p>
            <a:r>
              <a:rPr lang="en-US" dirty="0">
                <a:latin typeface="Consolas" panose="020B0609020204030204" pitchFamily="49" charset="0"/>
                <a:cs typeface="Consolas" panose="020B0609020204030204" pitchFamily="49" charset="0"/>
              </a:rPr>
              <a:t>[6]  group2   11</a:t>
            </a:r>
          </a:p>
          <a:p>
            <a:r>
              <a:rPr lang="en-US" dirty="0">
                <a:latin typeface="Consolas" panose="020B0609020204030204" pitchFamily="49" charset="0"/>
                <a:cs typeface="Consolas" panose="020B0609020204030204" pitchFamily="49" charset="0"/>
              </a:rPr>
              <a:t>[7]  group2   11</a:t>
            </a:r>
          </a:p>
          <a:p>
            <a:r>
              <a:rPr lang="en-US" dirty="0">
                <a:latin typeface="Consolas" panose="020B0609020204030204" pitchFamily="49" charset="0"/>
                <a:cs typeface="Consolas" panose="020B0609020204030204" pitchFamily="49" charset="0"/>
              </a:rPr>
              <a:t>...  ...      ...</a:t>
            </a:r>
          </a:p>
        </p:txBody>
      </p:sp>
      <p:cxnSp>
        <p:nvCxnSpPr>
          <p:cNvPr id="9" name="Straight Arrow Connector 8">
            <a:extLst>
              <a:ext uri="{FF2B5EF4-FFF2-40B4-BE49-F238E27FC236}">
                <a16:creationId xmlns:a16="http://schemas.microsoft.com/office/drawing/2014/main" id="{11D136C2-AC75-324A-BEF1-56749D20A4FD}"/>
              </a:ext>
            </a:extLst>
          </p:cNvPr>
          <p:cNvCxnSpPr/>
          <p:nvPr/>
        </p:nvCxnSpPr>
        <p:spPr>
          <a:xfrm>
            <a:off x="5426589" y="4085511"/>
            <a:ext cx="2492768" cy="61946"/>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271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09291" y="373310"/>
            <a:ext cx="9720072" cy="1499616"/>
          </a:xfrm>
        </p:spPr>
        <p:txBody>
          <a:bodyPr/>
          <a:lstStyle/>
          <a:p>
            <a:r>
              <a:rPr lang="en-US" dirty="0"/>
              <a:t>Example 1 - Output</a:t>
            </a:r>
          </a:p>
        </p:txBody>
      </p:sp>
      <p:sp>
        <p:nvSpPr>
          <p:cNvPr id="5" name="Slide Number Placeholder 4"/>
          <p:cNvSpPr>
            <a:spLocks noGrp="1"/>
          </p:cNvSpPr>
          <p:nvPr>
            <p:ph type="sldNum" sz="quarter" idx="12"/>
          </p:nvPr>
        </p:nvSpPr>
        <p:spPr/>
        <p:txBody>
          <a:bodyPr/>
          <a:lstStyle/>
          <a:p>
            <a:fld id="{42EF8E80-928C-4D02-8039-2537AA9D5938}" type="slidenum">
              <a:rPr lang="en-US" smtClean="0"/>
              <a:t>8</a:t>
            </a:fld>
            <a:endParaRPr lang="en-US"/>
          </a:p>
        </p:txBody>
      </p:sp>
      <p:sp>
        <p:nvSpPr>
          <p:cNvPr id="4" name="TextBox 3">
            <a:extLst>
              <a:ext uri="{FF2B5EF4-FFF2-40B4-BE49-F238E27FC236}">
                <a16:creationId xmlns:a16="http://schemas.microsoft.com/office/drawing/2014/main" id="{CBF28BB2-BFB2-AD46-88BB-22EA2550C45A}"/>
              </a:ext>
            </a:extLst>
          </p:cNvPr>
          <p:cNvSpPr txBox="1"/>
          <p:nvPr/>
        </p:nvSpPr>
        <p:spPr>
          <a:xfrm>
            <a:off x="909291" y="1660654"/>
            <a:ext cx="4110421" cy="2031325"/>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group        </a:t>
            </a:r>
          </a:p>
          <a:p>
            <a:r>
              <a:rPr lang="en-US" dirty="0">
                <a:latin typeface="Consolas" panose="020B0609020204030204" pitchFamily="49" charset="0"/>
                <a:cs typeface="Consolas" panose="020B0609020204030204" pitchFamily="49" charset="0"/>
              </a:rPr>
              <a:t>          group1     group2</a:t>
            </a:r>
          </a:p>
          <a:p>
            <a:r>
              <a:rPr lang="en-US" dirty="0">
                <a:latin typeface="Consolas" panose="020B0609020204030204" pitchFamily="49" charset="0"/>
                <a:cs typeface="Consolas" panose="020B0609020204030204" pitchFamily="49" charset="0"/>
              </a:rPr>
              <a:t>          n = 5      n = 5     </a:t>
            </a:r>
          </a:p>
          <a:p>
            <a:r>
              <a:rPr lang="en-US" dirty="0">
                <a:latin typeface="Consolas" panose="020B0609020204030204" pitchFamily="49" charset="0"/>
                <a:cs typeface="Consolas" panose="020B0609020204030204" pitchFamily="49" charset="0"/>
              </a:rPr>
              <a:t>value               </a:t>
            </a:r>
          </a:p>
          <a:p>
            <a:r>
              <a:rPr lang="en-US" dirty="0">
                <a:latin typeface="Consolas" panose="020B0609020204030204" pitchFamily="49" charset="0"/>
                <a:cs typeface="Consolas" panose="020B0609020204030204" pitchFamily="49" charset="0"/>
              </a:rPr>
              <a:t>          2.8 (4.7)  7.8 (3.3)</a:t>
            </a:r>
          </a:p>
          <a:p>
            <a:r>
              <a:rPr lang="en-US" dirty="0">
                <a:latin typeface="Consolas" panose="020B0609020204030204" pitchFamily="49" charset="0"/>
                <a:cs typeface="Consolas" panose="020B0609020204030204" pitchFamily="49" charset="0"/>
              </a:rPr>
              <a:t>──────────────────────────────</a:t>
            </a:r>
          </a:p>
        </p:txBody>
      </p:sp>
      <p:pic>
        <p:nvPicPr>
          <p:cNvPr id="7" name="Picture 6">
            <a:extLst>
              <a:ext uri="{FF2B5EF4-FFF2-40B4-BE49-F238E27FC236}">
                <a16:creationId xmlns:a16="http://schemas.microsoft.com/office/drawing/2014/main" id="{85433569-F406-C849-A8E4-3C7C865E0D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8043" y="1785937"/>
            <a:ext cx="5924551" cy="4443413"/>
          </a:xfrm>
          <a:prstGeom prst="rect">
            <a:avLst/>
          </a:prstGeom>
        </p:spPr>
      </p:pic>
    </p:spTree>
    <p:extLst>
      <p:ext uri="{BB962C8B-B14F-4D97-AF65-F5344CB8AC3E}">
        <p14:creationId xmlns:p14="http://schemas.microsoft.com/office/powerpoint/2010/main" val="3021975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30237" y="278571"/>
            <a:ext cx="9720072" cy="1499616"/>
          </a:xfrm>
        </p:spPr>
        <p:txBody>
          <a:bodyPr/>
          <a:lstStyle/>
          <a:p>
            <a:r>
              <a:rPr lang="en-US" dirty="0"/>
              <a:t>Example 1 – T-Test</a:t>
            </a:r>
          </a:p>
        </p:txBody>
      </p:sp>
      <p:sp>
        <p:nvSpPr>
          <p:cNvPr id="4" name="Footer Placeholder 3"/>
          <p:cNvSpPr>
            <a:spLocks noGrp="1"/>
          </p:cNvSpPr>
          <p:nvPr>
            <p:ph type="ftr" sz="quarter" idx="11"/>
          </p:nvPr>
        </p:nvSpPr>
        <p:spPr/>
        <p:txBody>
          <a:bodyPr/>
          <a:lstStyle/>
          <a:p>
            <a:r>
              <a:rPr lang="en-US"/>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9</a:t>
            </a:fld>
            <a:endParaRPr lang="en-US"/>
          </a:p>
        </p:txBody>
      </p:sp>
      <p:sp>
        <p:nvSpPr>
          <p:cNvPr id="12" name="TextBox 11">
            <a:extLst>
              <a:ext uri="{FF2B5EF4-FFF2-40B4-BE49-F238E27FC236}">
                <a16:creationId xmlns:a16="http://schemas.microsoft.com/office/drawing/2014/main" id="{E5722863-D2B2-714E-8381-D29A2BF2CFD3}"/>
              </a:ext>
            </a:extLst>
          </p:cNvPr>
          <p:cNvSpPr txBox="1"/>
          <p:nvPr/>
        </p:nvSpPr>
        <p:spPr>
          <a:xfrm>
            <a:off x="1477735" y="1220996"/>
            <a:ext cx="7927170" cy="5339923"/>
          </a:xfrm>
          <a:prstGeom prst="rect">
            <a:avLst/>
          </a:prstGeom>
          <a:solidFill>
            <a:schemeClr val="accent5">
              <a:lumMod val="20000"/>
              <a:lumOff val="80000"/>
            </a:schemeClr>
          </a:solidFill>
        </p:spPr>
        <p:txBody>
          <a:bodyPr wrap="none" rtlCol="0">
            <a:spAutoFit/>
          </a:bodyPr>
          <a:lstStyle/>
          <a:p>
            <a:r>
              <a:rPr lang="en-US" sz="1600" dirty="0" err="1">
                <a:solidFill>
                  <a:schemeClr val="accent5">
                    <a:lumMod val="50000"/>
                  </a:schemeClr>
                </a:solidFill>
                <a:latin typeface="Consolas" panose="020B0609020204030204" pitchFamily="49" charset="0"/>
                <a:cs typeface="Consolas" panose="020B0609020204030204" pitchFamily="49" charset="0"/>
              </a:rPr>
              <a:t>df_long</a:t>
            </a:r>
            <a:r>
              <a:rPr lang="en-US" sz="1600" dirty="0">
                <a:solidFill>
                  <a:schemeClr val="accent5">
                    <a:lumMod val="50000"/>
                  </a:schemeClr>
                </a:solidFill>
                <a:latin typeface="Consolas" panose="020B0609020204030204" pitchFamily="49" charset="0"/>
                <a:cs typeface="Consolas" panose="020B0609020204030204" pitchFamily="49" charset="0"/>
              </a:rPr>
              <a:t> %&gt;%</a:t>
            </a:r>
          </a:p>
          <a:p>
            <a:r>
              <a:rPr lang="en-US" sz="1600" dirty="0">
                <a:solidFill>
                  <a:schemeClr val="accent5">
                    <a:lumMod val="50000"/>
                  </a:schemeClr>
                </a:solidFill>
                <a:latin typeface="Consolas" panose="020B0609020204030204" pitchFamily="49" charset="0"/>
                <a:cs typeface="Consolas" panose="020B0609020204030204" pitchFamily="49" charset="0"/>
              </a:rPr>
              <a:t>  car::</a:t>
            </a:r>
            <a:r>
              <a:rPr lang="en-US" sz="1600" dirty="0" err="1">
                <a:solidFill>
                  <a:schemeClr val="accent5">
                    <a:lumMod val="50000"/>
                  </a:schemeClr>
                </a:solidFill>
                <a:latin typeface="Consolas" panose="020B0609020204030204" pitchFamily="49" charset="0"/>
                <a:cs typeface="Consolas" panose="020B0609020204030204" pitchFamily="49" charset="0"/>
              </a:rPr>
              <a:t>leveneTest</a:t>
            </a:r>
            <a:r>
              <a:rPr lang="en-US" sz="1600" dirty="0">
                <a:solidFill>
                  <a:schemeClr val="accent5">
                    <a:lumMod val="50000"/>
                  </a:schemeClr>
                </a:solidFill>
                <a:latin typeface="Consolas" panose="020B0609020204030204" pitchFamily="49" charset="0"/>
                <a:cs typeface="Consolas" panose="020B0609020204030204" pitchFamily="49" charset="0"/>
              </a:rPr>
              <a:t>(value ~ group, data = .)</a:t>
            </a:r>
          </a:p>
          <a:p>
            <a:endParaRPr lang="en-US" sz="1050" dirty="0">
              <a:solidFill>
                <a:schemeClr val="accent5">
                  <a:lumMod val="50000"/>
                </a:schemeClr>
              </a:solidFill>
              <a:latin typeface="Consolas" panose="020B0609020204030204" pitchFamily="49" charset="0"/>
              <a:cs typeface="Consolas" panose="020B0609020204030204" pitchFamily="49" charset="0"/>
            </a:endParaRPr>
          </a:p>
          <a:p>
            <a:r>
              <a:rPr lang="en-US" sz="1600" dirty="0">
                <a:solidFill>
                  <a:schemeClr val="accent5">
                    <a:lumMod val="50000"/>
                  </a:schemeClr>
                </a:solidFill>
                <a:latin typeface="Consolas" panose="020B0609020204030204" pitchFamily="49" charset="0"/>
                <a:cs typeface="Consolas" panose="020B0609020204030204" pitchFamily="49" charset="0"/>
              </a:rPr>
              <a:t>#&gt; </a:t>
            </a:r>
            <a:r>
              <a:rPr lang="en-US" sz="1600" dirty="0" err="1">
                <a:solidFill>
                  <a:schemeClr val="accent5">
                    <a:lumMod val="50000"/>
                  </a:schemeClr>
                </a:solidFill>
                <a:latin typeface="Consolas" panose="020B0609020204030204" pitchFamily="49" charset="0"/>
                <a:cs typeface="Consolas" panose="020B0609020204030204" pitchFamily="49" charset="0"/>
              </a:rPr>
              <a:t>Levene's</a:t>
            </a:r>
            <a:r>
              <a:rPr lang="en-US" sz="1600" dirty="0">
                <a:solidFill>
                  <a:schemeClr val="accent5">
                    <a:lumMod val="50000"/>
                  </a:schemeClr>
                </a:solidFill>
                <a:latin typeface="Consolas" panose="020B0609020204030204" pitchFamily="49" charset="0"/>
                <a:cs typeface="Consolas" panose="020B0609020204030204" pitchFamily="49" charset="0"/>
              </a:rPr>
              <a:t> Test for Homogeneity of Variance (center = median)</a:t>
            </a:r>
          </a:p>
          <a:p>
            <a:r>
              <a:rPr lang="en-US" sz="1600" dirty="0">
                <a:solidFill>
                  <a:schemeClr val="accent5">
                    <a:lumMod val="50000"/>
                  </a:schemeClr>
                </a:solidFill>
                <a:latin typeface="Consolas" panose="020B0609020204030204" pitchFamily="49" charset="0"/>
                <a:cs typeface="Consolas" panose="020B0609020204030204" pitchFamily="49" charset="0"/>
              </a:rPr>
              <a:t>#&gt;       </a:t>
            </a:r>
            <a:r>
              <a:rPr lang="en-US" sz="1600" dirty="0" err="1">
                <a:solidFill>
                  <a:schemeClr val="accent5">
                    <a:lumMod val="50000"/>
                  </a:schemeClr>
                </a:solidFill>
                <a:latin typeface="Consolas" panose="020B0609020204030204" pitchFamily="49" charset="0"/>
                <a:cs typeface="Consolas" panose="020B0609020204030204" pitchFamily="49" charset="0"/>
              </a:rPr>
              <a:t>Df</a:t>
            </a:r>
            <a:r>
              <a:rPr lang="en-US" sz="1600" dirty="0">
                <a:solidFill>
                  <a:schemeClr val="accent5">
                    <a:lumMod val="50000"/>
                  </a:schemeClr>
                </a:solidFill>
                <a:latin typeface="Consolas" panose="020B0609020204030204" pitchFamily="49" charset="0"/>
                <a:cs typeface="Consolas" panose="020B0609020204030204" pitchFamily="49" charset="0"/>
              </a:rPr>
              <a:t> F value </a:t>
            </a:r>
            <a:r>
              <a:rPr lang="en-US" sz="1600" dirty="0" err="1">
                <a:solidFill>
                  <a:schemeClr val="accent5">
                    <a:lumMod val="50000"/>
                  </a:schemeClr>
                </a:solidFill>
                <a:latin typeface="Consolas" panose="020B0609020204030204" pitchFamily="49" charset="0"/>
                <a:cs typeface="Consolas" panose="020B0609020204030204" pitchFamily="49" charset="0"/>
              </a:rPr>
              <a:t>Pr</a:t>
            </a:r>
            <a:r>
              <a:rPr lang="en-US" sz="1600" dirty="0">
                <a:solidFill>
                  <a:schemeClr val="accent5">
                    <a:lumMod val="50000"/>
                  </a:schemeClr>
                </a:solidFill>
                <a:latin typeface="Consolas" panose="020B0609020204030204" pitchFamily="49" charset="0"/>
                <a:cs typeface="Consolas" panose="020B0609020204030204" pitchFamily="49" charset="0"/>
              </a:rPr>
              <a:t>(&gt;F)</a:t>
            </a:r>
          </a:p>
          <a:p>
            <a:r>
              <a:rPr lang="en-US" sz="1600" dirty="0">
                <a:solidFill>
                  <a:schemeClr val="accent5">
                    <a:lumMod val="50000"/>
                  </a:schemeClr>
                </a:solidFill>
                <a:latin typeface="Consolas" panose="020B0609020204030204" pitchFamily="49" charset="0"/>
                <a:cs typeface="Consolas" panose="020B0609020204030204" pitchFamily="49" charset="0"/>
              </a:rPr>
              <a:t>#&gt; group  1       0      1</a:t>
            </a:r>
          </a:p>
          <a:p>
            <a:r>
              <a:rPr lang="en-US" sz="1600" dirty="0">
                <a:solidFill>
                  <a:schemeClr val="accent5">
                    <a:lumMod val="50000"/>
                  </a:schemeClr>
                </a:solidFill>
                <a:latin typeface="Consolas" panose="020B0609020204030204" pitchFamily="49" charset="0"/>
                <a:cs typeface="Consolas" panose="020B0609020204030204" pitchFamily="49" charset="0"/>
              </a:rPr>
              <a:t>#&gt;        8 </a:t>
            </a:r>
          </a:p>
          <a:p>
            <a:endParaRPr lang="en-US" sz="1600" dirty="0">
              <a:solidFill>
                <a:schemeClr val="accent5">
                  <a:lumMod val="50000"/>
                </a:schemeClr>
              </a:solidFill>
              <a:latin typeface="Consolas" panose="020B0609020204030204" pitchFamily="49" charset="0"/>
              <a:cs typeface="Consolas" panose="020B0609020204030204" pitchFamily="49" charset="0"/>
            </a:endParaRPr>
          </a:p>
          <a:p>
            <a:r>
              <a:rPr lang="en-US" sz="1600" dirty="0" err="1">
                <a:solidFill>
                  <a:schemeClr val="accent5">
                    <a:lumMod val="50000"/>
                  </a:schemeClr>
                </a:solidFill>
                <a:latin typeface="Consolas" panose="020B0609020204030204" pitchFamily="49" charset="0"/>
                <a:cs typeface="Consolas" panose="020B0609020204030204" pitchFamily="49" charset="0"/>
              </a:rPr>
              <a:t>df_long</a:t>
            </a:r>
            <a:r>
              <a:rPr lang="en-US" sz="1600" dirty="0">
                <a:solidFill>
                  <a:schemeClr val="accent5">
                    <a:lumMod val="50000"/>
                  </a:schemeClr>
                </a:solidFill>
                <a:latin typeface="Consolas" panose="020B0609020204030204" pitchFamily="49" charset="0"/>
                <a:cs typeface="Consolas" panose="020B0609020204030204" pitchFamily="49" charset="0"/>
              </a:rPr>
              <a:t> %&gt;%</a:t>
            </a:r>
          </a:p>
          <a:p>
            <a:r>
              <a:rPr lang="en-US" sz="1600" dirty="0">
                <a:solidFill>
                  <a:schemeClr val="accent5">
                    <a:lumMod val="50000"/>
                  </a:schemeClr>
                </a:solidFill>
                <a:latin typeface="Consolas" panose="020B0609020204030204" pitchFamily="49" charset="0"/>
                <a:cs typeface="Consolas" panose="020B0609020204030204" pitchFamily="49" charset="0"/>
              </a:rPr>
              <a:t>  </a:t>
            </a:r>
            <a:r>
              <a:rPr lang="en-US" sz="1600" dirty="0" err="1">
                <a:solidFill>
                  <a:schemeClr val="accent5">
                    <a:lumMod val="50000"/>
                  </a:schemeClr>
                </a:solidFill>
                <a:latin typeface="Consolas" panose="020B0609020204030204" pitchFamily="49" charset="0"/>
                <a:cs typeface="Consolas" panose="020B0609020204030204" pitchFamily="49" charset="0"/>
              </a:rPr>
              <a:t>t.test</a:t>
            </a:r>
            <a:r>
              <a:rPr lang="en-US" sz="1600" dirty="0">
                <a:solidFill>
                  <a:schemeClr val="accent5">
                    <a:lumMod val="50000"/>
                  </a:schemeClr>
                </a:solidFill>
                <a:latin typeface="Consolas" panose="020B0609020204030204" pitchFamily="49" charset="0"/>
                <a:cs typeface="Consolas" panose="020B0609020204030204" pitchFamily="49" charset="0"/>
              </a:rPr>
              <a:t>(value ~ group, </a:t>
            </a:r>
          </a:p>
          <a:p>
            <a:r>
              <a:rPr lang="en-US" sz="1600" dirty="0">
                <a:solidFill>
                  <a:schemeClr val="accent5">
                    <a:lumMod val="50000"/>
                  </a:schemeClr>
                </a:solidFill>
                <a:latin typeface="Consolas" panose="020B0609020204030204" pitchFamily="49" charset="0"/>
                <a:cs typeface="Consolas" panose="020B0609020204030204" pitchFamily="49" charset="0"/>
              </a:rPr>
              <a:t>         data = .,</a:t>
            </a:r>
          </a:p>
          <a:p>
            <a:r>
              <a:rPr lang="en-US" sz="1600" dirty="0">
                <a:solidFill>
                  <a:schemeClr val="accent5">
                    <a:lumMod val="50000"/>
                  </a:schemeClr>
                </a:solidFill>
                <a:latin typeface="Consolas" panose="020B0609020204030204" pitchFamily="49" charset="0"/>
                <a:cs typeface="Consolas" panose="020B0609020204030204" pitchFamily="49" charset="0"/>
              </a:rPr>
              <a:t>         </a:t>
            </a:r>
            <a:r>
              <a:rPr lang="en-US" sz="1600" dirty="0" err="1">
                <a:solidFill>
                  <a:schemeClr val="accent5">
                    <a:lumMod val="50000"/>
                  </a:schemeClr>
                </a:solidFill>
                <a:latin typeface="Consolas" panose="020B0609020204030204" pitchFamily="49" charset="0"/>
                <a:cs typeface="Consolas" panose="020B0609020204030204" pitchFamily="49" charset="0"/>
              </a:rPr>
              <a:t>var.equal</a:t>
            </a:r>
            <a:r>
              <a:rPr lang="en-US" sz="1600" dirty="0">
                <a:solidFill>
                  <a:schemeClr val="accent5">
                    <a:lumMod val="50000"/>
                  </a:schemeClr>
                </a:solidFill>
                <a:latin typeface="Consolas" panose="020B0609020204030204" pitchFamily="49" charset="0"/>
                <a:cs typeface="Consolas" panose="020B0609020204030204" pitchFamily="49" charset="0"/>
              </a:rPr>
              <a:t> = TRUE)</a:t>
            </a:r>
          </a:p>
          <a:p>
            <a:endParaRPr lang="en-US" sz="1050" dirty="0">
              <a:solidFill>
                <a:schemeClr val="accent5">
                  <a:lumMod val="50000"/>
                </a:schemeClr>
              </a:solidFill>
              <a:latin typeface="Consolas" panose="020B0609020204030204" pitchFamily="49" charset="0"/>
              <a:cs typeface="Consolas" panose="020B0609020204030204" pitchFamily="49" charset="0"/>
            </a:endParaRPr>
          </a:p>
          <a:p>
            <a:r>
              <a:rPr lang="en-US" sz="1600" dirty="0">
                <a:solidFill>
                  <a:schemeClr val="accent5">
                    <a:lumMod val="50000"/>
                  </a:schemeClr>
                </a:solidFill>
                <a:latin typeface="Consolas" panose="020B0609020204030204" pitchFamily="49" charset="0"/>
                <a:cs typeface="Consolas" panose="020B0609020204030204" pitchFamily="49" charset="0"/>
              </a:rPr>
              <a:t>#&gt; 	Welch Two Sample t-test</a:t>
            </a:r>
          </a:p>
          <a:p>
            <a:r>
              <a:rPr lang="en-US" sz="1600" dirty="0">
                <a:solidFill>
                  <a:schemeClr val="accent5">
                    <a:lumMod val="50000"/>
                  </a:schemeClr>
                </a:solidFill>
                <a:latin typeface="Consolas" panose="020B0609020204030204" pitchFamily="49" charset="0"/>
                <a:cs typeface="Consolas" panose="020B0609020204030204" pitchFamily="49" charset="0"/>
              </a:rPr>
              <a:t>#&gt; data:  value by group</a:t>
            </a:r>
          </a:p>
          <a:p>
            <a:r>
              <a:rPr lang="en-US" sz="1600" dirty="0">
                <a:solidFill>
                  <a:schemeClr val="accent5">
                    <a:lumMod val="50000"/>
                  </a:schemeClr>
                </a:solidFill>
                <a:latin typeface="Consolas" panose="020B0609020204030204" pitchFamily="49" charset="0"/>
                <a:cs typeface="Consolas" panose="020B0609020204030204" pitchFamily="49" charset="0"/>
              </a:rPr>
              <a:t>#&gt; t = -1.9642, </a:t>
            </a:r>
            <a:r>
              <a:rPr lang="en-US" sz="1600" dirty="0" err="1">
                <a:solidFill>
                  <a:schemeClr val="accent5">
                    <a:lumMod val="50000"/>
                  </a:schemeClr>
                </a:solidFill>
                <a:latin typeface="Consolas" panose="020B0609020204030204" pitchFamily="49" charset="0"/>
                <a:cs typeface="Consolas" panose="020B0609020204030204" pitchFamily="49" charset="0"/>
              </a:rPr>
              <a:t>df</a:t>
            </a:r>
            <a:r>
              <a:rPr lang="en-US" sz="1600" dirty="0">
                <a:solidFill>
                  <a:schemeClr val="accent5">
                    <a:lumMod val="50000"/>
                  </a:schemeClr>
                </a:solidFill>
                <a:latin typeface="Consolas" panose="020B0609020204030204" pitchFamily="49" charset="0"/>
                <a:cs typeface="Consolas" panose="020B0609020204030204" pitchFamily="49" charset="0"/>
              </a:rPr>
              <a:t> = 7.1732, p-value = 0.08927</a:t>
            </a:r>
          </a:p>
          <a:p>
            <a:r>
              <a:rPr lang="en-US" sz="1600" dirty="0">
                <a:solidFill>
                  <a:schemeClr val="accent5">
                    <a:lumMod val="50000"/>
                  </a:schemeClr>
                </a:solidFill>
                <a:latin typeface="Consolas" panose="020B0609020204030204" pitchFamily="49" charset="0"/>
                <a:cs typeface="Consolas" panose="020B0609020204030204" pitchFamily="49" charset="0"/>
              </a:rPr>
              <a:t>#&gt; alternative hypothesis: true difference in means is not equal to 0</a:t>
            </a:r>
          </a:p>
          <a:p>
            <a:r>
              <a:rPr lang="en-US" sz="1600" dirty="0">
                <a:solidFill>
                  <a:schemeClr val="accent5">
                    <a:lumMod val="50000"/>
                  </a:schemeClr>
                </a:solidFill>
                <a:latin typeface="Consolas" panose="020B0609020204030204" pitchFamily="49" charset="0"/>
                <a:cs typeface="Consolas" panose="020B0609020204030204" pitchFamily="49" charset="0"/>
              </a:rPr>
              <a:t>#&gt; 95 percent confidence interval:</a:t>
            </a:r>
          </a:p>
          <a:p>
            <a:r>
              <a:rPr lang="en-US" sz="1600" dirty="0">
                <a:solidFill>
                  <a:schemeClr val="accent5">
                    <a:lumMod val="50000"/>
                  </a:schemeClr>
                </a:solidFill>
                <a:latin typeface="Consolas" panose="020B0609020204030204" pitchFamily="49" charset="0"/>
                <a:cs typeface="Consolas" panose="020B0609020204030204" pitchFamily="49" charset="0"/>
              </a:rPr>
              <a:t>#&gt;   -10.9900148   0.9900148</a:t>
            </a:r>
          </a:p>
          <a:p>
            <a:r>
              <a:rPr lang="en-US" sz="1600" dirty="0">
                <a:solidFill>
                  <a:schemeClr val="accent5">
                    <a:lumMod val="50000"/>
                  </a:schemeClr>
                </a:solidFill>
                <a:latin typeface="Consolas" panose="020B0609020204030204" pitchFamily="49" charset="0"/>
                <a:cs typeface="Consolas" panose="020B0609020204030204" pitchFamily="49" charset="0"/>
              </a:rPr>
              <a:t>#&gt; sample estimates:</a:t>
            </a:r>
          </a:p>
          <a:p>
            <a:r>
              <a:rPr lang="en-US" sz="1600" dirty="0">
                <a:solidFill>
                  <a:schemeClr val="accent5">
                    <a:lumMod val="50000"/>
                  </a:schemeClr>
                </a:solidFill>
                <a:latin typeface="Consolas" panose="020B0609020204030204" pitchFamily="49" charset="0"/>
                <a:cs typeface="Consolas" panose="020B0609020204030204" pitchFamily="49" charset="0"/>
              </a:rPr>
              <a:t>#&gt; mean in group group1  mean in group group2</a:t>
            </a:r>
          </a:p>
          <a:p>
            <a:r>
              <a:rPr lang="en-US" sz="1600" dirty="0">
                <a:solidFill>
                  <a:schemeClr val="accent5">
                    <a:lumMod val="50000"/>
                  </a:schemeClr>
                </a:solidFill>
                <a:latin typeface="Consolas" panose="020B0609020204030204" pitchFamily="49" charset="0"/>
                <a:cs typeface="Consolas" panose="020B0609020204030204" pitchFamily="49" charset="0"/>
              </a:rPr>
              <a:t>#&gt;                  2.8                   7.8 </a:t>
            </a:r>
          </a:p>
        </p:txBody>
      </p:sp>
    </p:spTree>
    <p:extLst>
      <p:ext uri="{BB962C8B-B14F-4D97-AF65-F5344CB8AC3E}">
        <p14:creationId xmlns:p14="http://schemas.microsoft.com/office/powerpoint/2010/main" val="3734680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{C6CBDE11-6E84-AD4F-9042-4C8014717E56}tf10001062</Template>
  <TotalTime>1544</TotalTime>
  <Words>1780</Words>
  <Application>Microsoft Macintosh PowerPoint</Application>
  <PresentationFormat>Widescreen</PresentationFormat>
  <Paragraphs>328</Paragraphs>
  <Slides>20</Slides>
  <Notes>19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ＭＳ Ｐゴシック</vt:lpstr>
      <vt:lpstr>Arial</vt:lpstr>
      <vt:lpstr>Calibri</vt:lpstr>
      <vt:lpstr>Cambria Math</vt:lpstr>
      <vt:lpstr>Century Gothic</vt:lpstr>
      <vt:lpstr>Consolas</vt:lpstr>
      <vt:lpstr>Times New Roman</vt:lpstr>
      <vt:lpstr>Tw Cen MT</vt:lpstr>
      <vt:lpstr>Wingdings</vt:lpstr>
      <vt:lpstr>Wingdings 3</vt:lpstr>
      <vt:lpstr>Ion</vt:lpstr>
      <vt:lpstr>T-test for 2 Independent Sample Means</vt:lpstr>
      <vt:lpstr>We cannot solve problems  by using the same kind of thinking that we used when we created them.</vt:lpstr>
      <vt:lpstr>Intro</vt:lpstr>
      <vt:lpstr>Steps of a  Hypothesis test </vt:lpstr>
      <vt:lpstr>Steps of a  Hypothesis test </vt:lpstr>
      <vt:lpstr>Example 1</vt:lpstr>
      <vt:lpstr>Example 1</vt:lpstr>
      <vt:lpstr>Example 1 - Output</vt:lpstr>
      <vt:lpstr>Example 1 – T-Test</vt:lpstr>
      <vt:lpstr>Example 1</vt:lpstr>
      <vt:lpstr>Assumptions (similar to 1-sample t-tests)</vt:lpstr>
      <vt:lpstr>Random Assignment</vt:lpstr>
      <vt:lpstr>Violations of assumptions</vt:lpstr>
      <vt:lpstr>Violations of assumptions</vt:lpstr>
      <vt:lpstr>Alternatives (assumptions violated)</vt:lpstr>
      <vt:lpstr>Confidence Intervals</vt:lpstr>
      <vt:lpstr>Example 2</vt:lpstr>
      <vt:lpstr>Example 2</vt:lpstr>
      <vt:lpstr>Example 2</vt:lpstr>
      <vt:lpstr>Example 2</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Cohen chap 6. estimation &amp; t</dc:title>
  <dc:creator>Sarah Schwartz</dc:creator>
  <cp:lastModifiedBy>Tyson Barrett</cp:lastModifiedBy>
  <cp:revision>65</cp:revision>
  <dcterms:created xsi:type="dcterms:W3CDTF">2015-07-08T09:52:47Z</dcterms:created>
  <dcterms:modified xsi:type="dcterms:W3CDTF">2018-02-08T23:20:05Z</dcterms:modified>
</cp:coreProperties>
</file>