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71312"/>
    <a:srgbClr val="FF0066"/>
    <a:srgbClr val="FA7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27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3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300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14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Applied Example</a:t>
            </a:r>
          </a:p>
        </p:txBody>
      </p:sp>
    </p:spTree>
    <p:extLst>
      <p:ext uri="{BB962C8B-B14F-4D97-AF65-F5344CB8AC3E}">
        <p14:creationId xmlns:p14="http://schemas.microsoft.com/office/powerpoint/2010/main" val="318945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702" y="981455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6078"/>
              </p:ext>
            </p:extLst>
          </p:nvPr>
        </p:nvGraphicFramePr>
        <p:xfrm>
          <a:off x="1225088" y="1531513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421497" y="2010657"/>
                <a:ext cx="1992790" cy="178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𝒕𝒓𝒂𝒔𝒕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Vs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7" y="2010657"/>
                <a:ext cx="1992790" cy="1780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2"/>
          <p:cNvSpPr txBox="1">
            <a:spLocks/>
          </p:cNvSpPr>
          <p:nvPr/>
        </p:nvSpPr>
        <p:spPr>
          <a:xfrm>
            <a:off x="1426030" y="5565562"/>
            <a:ext cx="5321292" cy="127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This provides </a:t>
            </a:r>
            <a:r>
              <a:rPr lang="en-US" sz="1800" b="1" u="sng" dirty="0">
                <a:solidFill>
                  <a:srgbClr val="7030A0"/>
                </a:solidFill>
              </a:rPr>
              <a:t>no evidence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that CAFFEINE has a </a:t>
            </a:r>
            <a:r>
              <a:rPr lang="en-US" sz="1800" b="1" u="sng" dirty="0">
                <a:solidFill>
                  <a:srgbClr val="7030A0"/>
                </a:solidFill>
              </a:rPr>
              <a:t>different effect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in NORMAL SLEEP </a:t>
            </a:r>
            <a:r>
              <a:rPr lang="en-US" sz="1800" dirty="0">
                <a:solidFill>
                  <a:srgbClr val="7030A0"/>
                </a:solidFill>
              </a:rPr>
              <a:t>vs </a:t>
            </a:r>
            <a:r>
              <a:rPr lang="en-US" sz="1800" b="1" dirty="0">
                <a:solidFill>
                  <a:srgbClr val="7030A0"/>
                </a:solidFill>
              </a:rPr>
              <a:t>TOTAL DEPRIVATION.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r="12910"/>
          <a:stretch/>
        </p:blipFill>
        <p:spPr>
          <a:xfrm>
            <a:off x="6736523" y="1585020"/>
            <a:ext cx="4795784" cy="4412379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283520" y="256875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814697" y="3829819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7.2</a:t>
            </a:r>
          </a:p>
        </p:txBody>
      </p:sp>
      <p:sp>
        <p:nvSpPr>
          <p:cNvPr id="11" name="Oval 10"/>
          <p:cNvSpPr/>
          <p:nvPr/>
        </p:nvSpPr>
        <p:spPr>
          <a:xfrm>
            <a:off x="7855912" y="2495810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45821" y="2753419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94526" y="3399438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105653" y="5133239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47" idx="1"/>
          </p:cNvCxnSpPr>
          <p:nvPr/>
        </p:nvCxnSpPr>
        <p:spPr>
          <a:xfrm>
            <a:off x="8023566" y="2618733"/>
            <a:ext cx="2196990" cy="80774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8" idx="6"/>
          </p:cNvCxnSpPr>
          <p:nvPr/>
        </p:nvCxnSpPr>
        <p:spPr>
          <a:xfrm>
            <a:off x="7908663" y="2803399"/>
            <a:ext cx="2374735" cy="242217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10466031" y="3491770"/>
            <a:ext cx="306339" cy="1733801"/>
          </a:xfrm>
          <a:prstGeom prst="rightBrace">
            <a:avLst>
              <a:gd name="adj1" fmla="val 68742"/>
              <a:gd name="adj2" fmla="val 30768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0800000">
            <a:off x="7711594" y="2568752"/>
            <a:ext cx="131021" cy="370917"/>
          </a:xfrm>
          <a:prstGeom prst="rightBrace">
            <a:avLst>
              <a:gd name="adj1" fmla="val 68742"/>
              <a:gd name="adj2" fmla="val 4741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91142" y="4074835"/>
            <a:ext cx="16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Are the lines PARALLEL?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12668" y="4587774"/>
            <a:ext cx="2167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Just compare the 2 pairs of points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(ignore the rest)</a:t>
            </a:r>
            <a:endParaRPr lang="en-US" sz="16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382385"/>
            <a:ext cx="10898909" cy="11230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3 x 4 two-way ANOVA,  complex motor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1637636"/>
            <a:ext cx="10815782" cy="4952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PT Serif" panose="020A0603040505020204" pitchFamily="18" charset="77"/>
              </a:rPr>
              <a:t>DV (dependent variable) </a:t>
            </a:r>
          </a:p>
          <a:p>
            <a:r>
              <a:rPr lang="en-US" sz="2000" dirty="0">
                <a:latin typeface="PT Serif" panose="020A0603040505020204" pitchFamily="18" charset="77"/>
              </a:rPr>
              <a:t>score on a video game that simulates driving a large truck at night</a:t>
            </a:r>
          </a:p>
          <a:p>
            <a:pPr marL="0" indent="0">
              <a:buNone/>
            </a:pPr>
            <a:r>
              <a:rPr lang="en-US" sz="2000" b="1" u="sng" dirty="0">
                <a:latin typeface="PT Serif" panose="020A0603040505020204" pitchFamily="18" charset="77"/>
              </a:rPr>
              <a:t>IV (categorical independent variables)</a:t>
            </a:r>
          </a:p>
          <a:p>
            <a:r>
              <a:rPr lang="en-US" sz="2000" b="1" dirty="0">
                <a:latin typeface="PT Serif" panose="020A0603040505020204" pitchFamily="18" charset="77"/>
              </a:rPr>
              <a:t>Sleep deprivation </a:t>
            </a:r>
            <a:r>
              <a:rPr lang="en-US" sz="2000" dirty="0">
                <a:latin typeface="PT Serif" panose="020A0603040505020204" pitchFamily="18" charset="77"/>
              </a:rPr>
              <a:t>(subjects spend four days in a sleep lab)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(1) </a:t>
            </a:r>
            <a:r>
              <a:rPr lang="en-US" sz="1800" b="1" dirty="0">
                <a:latin typeface="PT Serif" panose="020A0603040505020204" pitchFamily="18" charset="77"/>
              </a:rPr>
              <a:t>Control</a:t>
            </a:r>
            <a:r>
              <a:rPr lang="en-US" sz="1800" dirty="0">
                <a:latin typeface="PT Serif" panose="020A0603040505020204" pitchFamily="18" charset="77"/>
              </a:rPr>
              <a:t>: allowed to follow their own sleep schedule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(2) </a:t>
            </a:r>
            <a:r>
              <a:rPr lang="en-US" sz="1800" b="1" dirty="0">
                <a:latin typeface="PT Serif" panose="020A0603040505020204" pitchFamily="18" charset="77"/>
              </a:rPr>
              <a:t>Jet Lag</a:t>
            </a:r>
            <a:r>
              <a:rPr lang="en-US" sz="1800" dirty="0">
                <a:latin typeface="PT Serif" panose="020A0603040505020204" pitchFamily="18" charset="77"/>
              </a:rPr>
              <a:t>: keep usual amount, but not allow any during 11pm-7am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(3) </a:t>
            </a:r>
            <a:r>
              <a:rPr lang="en-US" sz="1800" b="1" dirty="0">
                <a:latin typeface="PT Serif" panose="020A0603040505020204" pitchFamily="18" charset="77"/>
              </a:rPr>
              <a:t>Interrupted</a:t>
            </a:r>
            <a:r>
              <a:rPr lang="en-US" sz="1800" dirty="0">
                <a:latin typeface="PT Serif" panose="020A0603040505020204" pitchFamily="18" charset="77"/>
              </a:rPr>
              <a:t>: usual amount, but no more that 2 hours at a time, separated by 1+ hours awake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(4) </a:t>
            </a:r>
            <a:r>
              <a:rPr lang="en-US" sz="1800" b="1" dirty="0">
                <a:latin typeface="PT Serif" panose="020A0603040505020204" pitchFamily="18" charset="77"/>
              </a:rPr>
              <a:t>Total</a:t>
            </a:r>
            <a:r>
              <a:rPr lang="en-US" sz="1800" dirty="0">
                <a:latin typeface="PT Serif" panose="020A0603040505020204" pitchFamily="18" charset="77"/>
              </a:rPr>
              <a:t> </a:t>
            </a:r>
            <a:r>
              <a:rPr lang="en-US" sz="1800" b="1" dirty="0">
                <a:latin typeface="PT Serif" panose="020A0603040505020204" pitchFamily="18" charset="77"/>
              </a:rPr>
              <a:t>Deprivation</a:t>
            </a:r>
            <a:r>
              <a:rPr lang="en-US" sz="1800" dirty="0">
                <a:latin typeface="PT Serif" panose="020A0603040505020204" pitchFamily="18" charset="77"/>
              </a:rPr>
              <a:t>: total lack of any sleep</a:t>
            </a:r>
            <a:endParaRPr lang="en-US" sz="2000" b="1" dirty="0">
              <a:latin typeface="PT Serif" panose="020A0603040505020204" pitchFamily="18" charset="77"/>
            </a:endParaRPr>
          </a:p>
          <a:p>
            <a:r>
              <a:rPr lang="en-US" sz="2000" b="1" dirty="0">
                <a:latin typeface="PT Serif" panose="020A0603040505020204" pitchFamily="18" charset="77"/>
              </a:rPr>
              <a:t>Stimulant  </a:t>
            </a:r>
            <a:r>
              <a:rPr lang="en-US" sz="2000" dirty="0">
                <a:latin typeface="PT Serif" panose="020A0603040505020204" pitchFamily="18" charset="77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(1) </a:t>
            </a:r>
            <a:r>
              <a:rPr lang="en-US" sz="1800" b="1" dirty="0">
                <a:latin typeface="PT Serif" panose="020A0603040505020204" pitchFamily="18" charset="77"/>
              </a:rPr>
              <a:t>placebo</a:t>
            </a:r>
            <a:r>
              <a:rPr lang="en-US" sz="1800" dirty="0">
                <a:latin typeface="PT Serif" panose="020A0603040505020204" pitchFamily="18" charset="77"/>
              </a:rPr>
              <a:t>: sugar pill, but told it is caffeine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(2) </a:t>
            </a:r>
            <a:r>
              <a:rPr lang="en-US" sz="1800" b="1" dirty="0">
                <a:latin typeface="PT Serif" panose="020A0603040505020204" pitchFamily="18" charset="77"/>
              </a:rPr>
              <a:t>caffeine</a:t>
            </a:r>
            <a:r>
              <a:rPr lang="en-US" sz="1800" dirty="0">
                <a:latin typeface="PT Serif" panose="020A0603040505020204" pitchFamily="18" charset="77"/>
              </a:rPr>
              <a:t>: caffeine pill, told it is caffeine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(3) </a:t>
            </a:r>
            <a:r>
              <a:rPr lang="en-US" sz="1800" b="1" dirty="0">
                <a:latin typeface="PT Serif" panose="020A0603040505020204" pitchFamily="18" charset="77"/>
              </a:rPr>
              <a:t>reward</a:t>
            </a:r>
            <a:r>
              <a:rPr lang="en-US" sz="1800" dirty="0">
                <a:latin typeface="PT Serif" panose="020A0603040505020204" pitchFamily="18" charset="77"/>
              </a:rPr>
              <a:t>: mild electric shocks for mistakes &amp; money for good performance </a:t>
            </a:r>
          </a:p>
          <a:p>
            <a:r>
              <a:rPr lang="en-US" sz="2000" b="1" dirty="0">
                <a:latin typeface="PT Serif" panose="020A0603040505020204" pitchFamily="18" charset="77"/>
              </a:rPr>
              <a:t>Subjects </a:t>
            </a:r>
          </a:p>
          <a:p>
            <a:pPr lvl="1"/>
            <a:r>
              <a:rPr lang="en-US" sz="1800" dirty="0">
                <a:latin typeface="PT Serif" panose="020A0603040505020204" pitchFamily="18" charset="77"/>
              </a:rPr>
              <a:t>5 per sleep x stimulant combination… 5 x (4 x 3) =  5 x 12 = 60</a:t>
            </a:r>
          </a:p>
          <a:p>
            <a:endParaRPr lang="en-US" sz="2000" b="1" dirty="0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550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4949" y="0"/>
            <a:ext cx="3736109" cy="1492132"/>
          </a:xfrm>
        </p:spPr>
        <p:txBody>
          <a:bodyPr/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41490"/>
              </p:ext>
            </p:extLst>
          </p:nvPr>
        </p:nvGraphicFramePr>
        <p:xfrm>
          <a:off x="7997126" y="241504"/>
          <a:ext cx="3847962" cy="621741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62602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1095120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1095120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1095120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55050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Placebo</a:t>
                      </a:r>
                      <a:endParaRPr lang="en-US" sz="18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Caffeine</a:t>
                      </a:r>
                      <a:endParaRPr lang="en-US" sz="18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Reward</a:t>
                      </a:r>
                      <a:endParaRPr lang="en-US" sz="18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16479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Control</a:t>
                      </a:r>
                      <a:endParaRPr lang="en-US" sz="18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29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33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16479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Jet Lag</a:t>
                      </a:r>
                      <a:endParaRPr lang="en-US" sz="18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98272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Interrupted</a:t>
                      </a:r>
                      <a:endParaRPr lang="en-US" sz="18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16479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Total Lack</a:t>
                      </a:r>
                      <a:endParaRPr lang="en-US" sz="18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A54DB5-5E88-714C-B2DE-249B4335C505}"/>
              </a:ext>
            </a:extLst>
          </p:cNvPr>
          <p:cNvSpPr txBox="1"/>
          <p:nvPr/>
        </p:nvSpPr>
        <p:spPr>
          <a:xfrm>
            <a:off x="790413" y="1380609"/>
            <a:ext cx="666400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read_csv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("Slides/Data/data_ch14.csv"</a:t>
            </a:r>
            <a:r>
              <a:rPr lang="en-US" dirty="0">
                <a:latin typeface="Monaco" pitchFamily="2" charset="77"/>
              </a:rPr>
              <a:t>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mutate</a:t>
            </a:r>
            <a:r>
              <a:rPr lang="en-US" dirty="0">
                <a:latin typeface="Monaco" pitchFamily="2" charset="77"/>
              </a:rPr>
              <a:t>(Group = factor(Group))</a:t>
            </a:r>
          </a:p>
          <a:p>
            <a:r>
              <a:rPr lang="en-US" dirty="0" err="1">
                <a:latin typeface="Monaco" pitchFamily="2" charset="77"/>
              </a:rPr>
              <a:t>df</a:t>
            </a:r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 A </a:t>
            </a:r>
            <a:r>
              <a:rPr lang="en-US" dirty="0" err="1">
                <a:latin typeface="Monaco" pitchFamily="2" charset="77"/>
              </a:rPr>
              <a:t>tibble</a:t>
            </a:r>
            <a:r>
              <a:rPr lang="en-US" dirty="0">
                <a:latin typeface="Monaco" pitchFamily="2" charset="77"/>
              </a:rPr>
              <a:t>: 20 x 4</a:t>
            </a:r>
          </a:p>
          <a:p>
            <a:r>
              <a:rPr lang="en-US" dirty="0">
                <a:latin typeface="Monaco" pitchFamily="2" charset="77"/>
              </a:rPr>
              <a:t>   Group   Placebo Caffeine Reward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fct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&gt;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&gt;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&gt; </a:t>
            </a:r>
          </a:p>
          <a:p>
            <a:r>
              <a:rPr lang="en-US" dirty="0">
                <a:latin typeface="Monaco" pitchFamily="2" charset="77"/>
              </a:rPr>
              <a:t>1  Control      24       26     28 </a:t>
            </a:r>
          </a:p>
          <a:p>
            <a:r>
              <a:rPr lang="en-US" dirty="0">
                <a:latin typeface="Monaco" pitchFamily="2" charset="77"/>
              </a:rPr>
              <a:t>2  Control      20       22     23 </a:t>
            </a:r>
          </a:p>
          <a:p>
            <a:r>
              <a:rPr lang="en-US" dirty="0">
                <a:latin typeface="Monaco" pitchFamily="2" charset="77"/>
              </a:rPr>
              <a:t>3  Control      29       20     24 </a:t>
            </a:r>
          </a:p>
          <a:p>
            <a:r>
              <a:rPr lang="en-US" dirty="0">
                <a:latin typeface="Monaco" pitchFamily="2" charset="77"/>
              </a:rPr>
              <a:t>4  Control      20       30     30 </a:t>
            </a:r>
          </a:p>
          <a:p>
            <a:r>
              <a:rPr lang="en-US" dirty="0">
                <a:latin typeface="Monaco" pitchFamily="2" charset="77"/>
              </a:rPr>
              <a:t>5  Control      28       27     33 </a:t>
            </a:r>
          </a:p>
          <a:p>
            <a:r>
              <a:rPr lang="en-US" dirty="0">
                <a:latin typeface="Monaco" pitchFamily="2" charset="77"/>
              </a:rPr>
              <a:t>6  Jet Lag      22       25     26 </a:t>
            </a:r>
          </a:p>
          <a:p>
            <a:r>
              <a:rPr lang="en-US" dirty="0">
                <a:latin typeface="Monaco" pitchFamily="2" charset="77"/>
              </a:rPr>
              <a:t>7  Jet Lag      18       31     20 </a:t>
            </a:r>
          </a:p>
          <a:p>
            <a:r>
              <a:rPr lang="en-US" dirty="0">
                <a:latin typeface="Monaco" pitchFamily="2" charset="77"/>
              </a:rPr>
              <a:t>8  Jet Lag      16       24     32 </a:t>
            </a:r>
          </a:p>
          <a:p>
            <a:r>
              <a:rPr lang="en-US" dirty="0">
                <a:latin typeface="Monaco" pitchFamily="2" charset="77"/>
              </a:rPr>
              <a:t>9  Jet Lag      25       27     23</a:t>
            </a:r>
          </a:p>
          <a:p>
            <a:r>
              <a:rPr lang="en-US" dirty="0">
                <a:latin typeface="Monaco" pitchFamily="2" charset="77"/>
              </a:rPr>
              <a:t>10 Jet Lag      27       21     30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# ... with 10 more rows</a:t>
            </a:r>
          </a:p>
        </p:txBody>
      </p:sp>
    </p:spTree>
    <p:extLst>
      <p:ext uri="{BB962C8B-B14F-4D97-AF65-F5344CB8AC3E}">
        <p14:creationId xmlns:p14="http://schemas.microsoft.com/office/powerpoint/2010/main" val="425306794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435" y="343517"/>
            <a:ext cx="4489853" cy="74595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Marginal Mean’s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A43A2-535C-A341-96B8-51A161B67D99}"/>
              </a:ext>
            </a:extLst>
          </p:cNvPr>
          <p:cNvSpPr/>
          <p:nvPr/>
        </p:nvSpPr>
        <p:spPr>
          <a:xfrm>
            <a:off x="936435" y="1205455"/>
            <a:ext cx="6843714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tidyr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gather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"Drug"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"value"</a:t>
            </a:r>
            <a:r>
              <a:rPr lang="en-US" dirty="0">
                <a:latin typeface="Monaco" pitchFamily="2" charset="77"/>
              </a:rPr>
              <a:t>, 2:4)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(Group, Drug)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summarize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marginal_means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mean</a:t>
            </a:r>
            <a:r>
              <a:rPr lang="en-US" dirty="0">
                <a:latin typeface="Monaco" pitchFamily="2" charset="77"/>
              </a:rPr>
              <a:t>(value))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     Group       Drug     </a:t>
            </a:r>
            <a:r>
              <a:rPr lang="en-US" dirty="0" err="1">
                <a:latin typeface="Monaco" pitchFamily="2" charset="77"/>
              </a:rPr>
              <a:t>marginal_means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     &lt;</a:t>
            </a:r>
            <a:r>
              <a:rPr lang="en-US" dirty="0" err="1">
                <a:latin typeface="Monaco" pitchFamily="2" charset="77"/>
              </a:rPr>
              <a:t>fct</a:t>
            </a:r>
            <a:r>
              <a:rPr lang="en-US" dirty="0">
                <a:latin typeface="Monaco" pitchFamily="2" charset="77"/>
              </a:rPr>
              <a:t>&gt;       &lt;</a:t>
            </a:r>
            <a:r>
              <a:rPr lang="en-US" dirty="0" err="1">
                <a:latin typeface="Monaco" pitchFamily="2" charset="77"/>
              </a:rPr>
              <a:t>chr</a:t>
            </a:r>
            <a:r>
              <a:rPr lang="en-US" dirty="0">
                <a:latin typeface="Monaco" pitchFamily="2" charset="77"/>
              </a:rPr>
              <a:t>&gt;    &lt;</a:t>
            </a:r>
            <a:r>
              <a:rPr lang="en-US" dirty="0" err="1">
                <a:latin typeface="Monaco" pitchFamily="2" charset="77"/>
              </a:rPr>
              <a:t>dbl</a:t>
            </a:r>
            <a:r>
              <a:rPr lang="en-US" dirty="0">
                <a:latin typeface="Monaco" pitchFamily="2" charset="77"/>
              </a:rPr>
              <a:t>&gt;</a:t>
            </a:r>
          </a:p>
          <a:p>
            <a:r>
              <a:rPr lang="en-US" dirty="0">
                <a:latin typeface="Monaco" pitchFamily="2" charset="77"/>
              </a:rPr>
              <a:t> 1 Control     Caffeine     25.0</a:t>
            </a:r>
          </a:p>
          <a:p>
            <a:r>
              <a:rPr lang="en-US" dirty="0">
                <a:latin typeface="Monaco" pitchFamily="2" charset="77"/>
              </a:rPr>
              <a:t> 2 Control     Placebo      24.2</a:t>
            </a:r>
          </a:p>
          <a:p>
            <a:r>
              <a:rPr lang="en-US" dirty="0">
                <a:latin typeface="Monaco" pitchFamily="2" charset="77"/>
              </a:rPr>
              <a:t> 3 Control     Reward       27.6</a:t>
            </a:r>
          </a:p>
          <a:p>
            <a:r>
              <a:rPr lang="en-US" dirty="0">
                <a:latin typeface="Monaco" pitchFamily="2" charset="77"/>
              </a:rPr>
              <a:t> 4 Interrupted Caffeine     22.6</a:t>
            </a:r>
          </a:p>
          <a:p>
            <a:r>
              <a:rPr lang="en-US" dirty="0">
                <a:latin typeface="Monaco" pitchFamily="2" charset="77"/>
              </a:rPr>
              <a:t> 5 Interrupted Placebo      16.0</a:t>
            </a:r>
          </a:p>
          <a:p>
            <a:r>
              <a:rPr lang="en-US" dirty="0">
                <a:latin typeface="Monaco" pitchFamily="2" charset="77"/>
              </a:rPr>
              <a:t> 6 Interrupted Reward       15.6</a:t>
            </a:r>
          </a:p>
          <a:p>
            <a:r>
              <a:rPr lang="en-US" dirty="0">
                <a:latin typeface="Monaco" pitchFamily="2" charset="77"/>
              </a:rPr>
              <a:t> 7 Jet Lag     Caffeine     25.6</a:t>
            </a:r>
          </a:p>
          <a:p>
            <a:r>
              <a:rPr lang="en-US" dirty="0">
                <a:latin typeface="Monaco" pitchFamily="2" charset="77"/>
              </a:rPr>
              <a:t> 8 Jet Lag     Placebo      21.6</a:t>
            </a:r>
          </a:p>
          <a:p>
            <a:r>
              <a:rPr lang="en-US" dirty="0">
                <a:latin typeface="Monaco" pitchFamily="2" charset="77"/>
              </a:rPr>
              <a:t> 9 Jet Lag     Reward       26.2</a:t>
            </a:r>
          </a:p>
          <a:p>
            <a:r>
              <a:rPr lang="en-US" dirty="0">
                <a:latin typeface="Monaco" pitchFamily="2" charset="77"/>
              </a:rPr>
              <a:t>10 Total Lack  Caffeine     21.4</a:t>
            </a:r>
          </a:p>
          <a:p>
            <a:r>
              <a:rPr lang="en-US" dirty="0">
                <a:latin typeface="Monaco" pitchFamily="2" charset="77"/>
              </a:rPr>
              <a:t>11 Total Lack  Placebo      14.2</a:t>
            </a:r>
          </a:p>
          <a:p>
            <a:r>
              <a:rPr lang="en-US" dirty="0">
                <a:latin typeface="Monaco" pitchFamily="2" charset="77"/>
              </a:rPr>
              <a:t>12 Total Lack  Reward       14.6</a:t>
            </a:r>
          </a:p>
        </p:txBody>
      </p:sp>
    </p:spTree>
    <p:extLst>
      <p:ext uri="{BB962C8B-B14F-4D97-AF65-F5344CB8AC3E}">
        <p14:creationId xmlns:p14="http://schemas.microsoft.com/office/powerpoint/2010/main" val="10951964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435" y="343517"/>
            <a:ext cx="4489853" cy="74595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Marginal Mean’s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A43A2-535C-A341-96B8-51A161B67D99}"/>
              </a:ext>
            </a:extLst>
          </p:cNvPr>
          <p:cNvSpPr/>
          <p:nvPr/>
        </p:nvSpPr>
        <p:spPr>
          <a:xfrm>
            <a:off x="936434" y="1205455"/>
            <a:ext cx="740165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tidyr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gather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"Drug"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"value"</a:t>
            </a:r>
            <a:r>
              <a:rPr lang="en-US" dirty="0">
                <a:latin typeface="Monaco" pitchFamily="2" charset="77"/>
              </a:rPr>
              <a:t>, 2:4)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(Group, Drug)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summarize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marginal_means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mean</a:t>
            </a:r>
            <a:r>
              <a:rPr lang="en-US" dirty="0">
                <a:latin typeface="Monaco" pitchFamily="2" charset="77"/>
              </a:rPr>
              <a:t>(value))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ggplot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aes</a:t>
            </a:r>
            <a:r>
              <a:rPr lang="en-US" dirty="0">
                <a:latin typeface="Monaco" pitchFamily="2" charset="77"/>
              </a:rPr>
              <a:t>(Drug, value)) +</a:t>
            </a:r>
          </a:p>
          <a:p>
            <a:r>
              <a:rPr lang="en-US" dirty="0">
                <a:latin typeface="Monaco" pitchFamily="2" charset="77"/>
              </a:rPr>
              <a:t>    </a:t>
            </a:r>
            <a:r>
              <a:rPr lang="en-US" dirty="0" err="1">
                <a:latin typeface="Monaco" pitchFamily="2" charset="77"/>
              </a:rPr>
              <a:t>geom_line</a:t>
            </a:r>
            <a:r>
              <a:rPr lang="en-US" dirty="0">
                <a:latin typeface="Monaco" pitchFamily="2" charset="77"/>
              </a:rPr>
              <a:t>() +</a:t>
            </a:r>
          </a:p>
          <a:p>
            <a:r>
              <a:rPr lang="en-US" dirty="0">
                <a:latin typeface="Monaco" pitchFamily="2" charset="77"/>
              </a:rPr>
              <a:t>    </a:t>
            </a:r>
            <a:r>
              <a:rPr lang="en-US" dirty="0" err="1">
                <a:latin typeface="Monaco" pitchFamily="2" charset="77"/>
              </a:rPr>
              <a:t>geom_point</a:t>
            </a:r>
            <a:r>
              <a:rPr lang="en-US" dirty="0">
                <a:latin typeface="Monaco" pitchFamily="2" charset="77"/>
              </a:rPr>
              <a:t>() +</a:t>
            </a:r>
          </a:p>
          <a:p>
            <a:r>
              <a:rPr lang="en-US" dirty="0">
                <a:latin typeface="Monaco" pitchFamily="2" charset="77"/>
              </a:rPr>
              <a:t>    </a:t>
            </a:r>
            <a:r>
              <a:rPr lang="en-US" dirty="0" err="1">
                <a:latin typeface="Monaco" pitchFamily="2" charset="77"/>
              </a:rPr>
              <a:t>geom_errorbar</a:t>
            </a:r>
            <a:r>
              <a:rPr lang="en-US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73289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16" y="2356191"/>
            <a:ext cx="4572000" cy="366341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40" y="3553306"/>
            <a:ext cx="3200400" cy="2564390"/>
          </a:xfrm>
          <a:prstGeom prst="rect">
            <a:avLst/>
          </a:prstGeom>
          <a:ln w="57150">
            <a:solidFill>
              <a:srgbClr val="FA76E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40" y="730937"/>
            <a:ext cx="3200400" cy="2564390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065" y="1807983"/>
            <a:ext cx="5991225" cy="257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953" y="6400659"/>
            <a:ext cx="4905375" cy="257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051" y="206258"/>
            <a:ext cx="437197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628" y="395563"/>
            <a:ext cx="4491107" cy="1492132"/>
          </a:xfrm>
        </p:spPr>
        <p:txBody>
          <a:bodyPr/>
          <a:lstStyle/>
          <a:p>
            <a:pPr algn="ctr"/>
            <a:r>
              <a:rPr lang="en-US" dirty="0"/>
              <a:t>Plot of mean’s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1211"/>
              </p:ext>
            </p:extLst>
          </p:nvPr>
        </p:nvGraphicFramePr>
        <p:xfrm>
          <a:off x="129982" y="128547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16339" y="2063753"/>
            <a:ext cx="1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Main Effect of Sleep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1256" y="5027188"/>
            <a:ext cx="14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76E1"/>
                </a:solidFill>
              </a:rPr>
              <a:t>Main Effect of Stimulant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6710" y="4187899"/>
            <a:ext cx="14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Interaction between Sleep &amp; Stimulant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69567" y="180742"/>
            <a:ext cx="783773" cy="323460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27172" y="6353397"/>
            <a:ext cx="1411268" cy="324007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3856" y="1750826"/>
            <a:ext cx="2124323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181865" y="1426030"/>
            <a:ext cx="1791421" cy="3204476"/>
            <a:chOff x="1583711" y="1345752"/>
            <a:chExt cx="1941486" cy="3204478"/>
          </a:xfrm>
          <a:solidFill>
            <a:srgbClr val="0070C0">
              <a:alpha val="21000"/>
            </a:srgb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583711" y="1345752"/>
              <a:ext cx="873313" cy="3204478"/>
            </a:xfrm>
            <a:prstGeom prst="round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2457024" y="2629807"/>
              <a:ext cx="1068173" cy="318184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1223" y="4459919"/>
            <a:ext cx="3662063" cy="834381"/>
            <a:chOff x="9947564" y="453227"/>
            <a:chExt cx="3662063" cy="834381"/>
          </a:xfrm>
          <a:solidFill>
            <a:srgbClr val="FA76E1">
              <a:alpha val="21000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947564" y="453227"/>
              <a:ext cx="2105406" cy="834381"/>
            </a:xfrm>
            <a:prstGeom prst="roundRect">
              <a:avLst/>
            </a:prstGeom>
            <a:grp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V="1">
              <a:off x="12052970" y="750366"/>
              <a:ext cx="1556657" cy="120052"/>
            </a:xfrm>
            <a:prstGeom prst="straightConnector1">
              <a:avLst/>
            </a:prstGeom>
            <a:grpFill/>
            <a:ln w="38100">
              <a:solidFill>
                <a:srgbClr val="FA76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4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943" y="130629"/>
            <a:ext cx="4376057" cy="14905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Degrees of </a:t>
            </a:r>
            <a:r>
              <a:rPr lang="en-US" sz="4000" u="sng" dirty="0"/>
              <a:t>Freedom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707086" y="1767475"/>
            <a:ext cx="4016828" cy="4877178"/>
          </a:xfrm>
        </p:spPr>
        <p:txBody>
          <a:bodyPr numCol="2">
            <a:normAutofit/>
          </a:bodyPr>
          <a:lstStyle/>
          <a:p>
            <a:pPr algn="r"/>
            <a:r>
              <a:rPr lang="en-US" sz="2000" dirty="0"/>
              <a:t>Total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Between cells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>
                <a:solidFill>
                  <a:srgbClr val="00B0F0"/>
                </a:solidFill>
              </a:rPr>
              <a:t>Rows</a:t>
            </a:r>
          </a:p>
          <a:p>
            <a:pPr algn="r"/>
            <a:r>
              <a:rPr lang="en-US" sz="2000" dirty="0">
                <a:solidFill>
                  <a:srgbClr val="FA76E1"/>
                </a:solidFill>
              </a:rPr>
              <a:t>Columns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Interaction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Within cells</a:t>
            </a:r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–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rc</a:t>
            </a:r>
            <a:r>
              <a:rPr lang="en-US" sz="2000" dirty="0"/>
              <a:t> - 1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r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FA76E1"/>
                </a:solidFill>
              </a:rPr>
              <a:t>c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(r – 1)(c – 1)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- </a:t>
            </a:r>
            <a:r>
              <a:rPr lang="en-US" sz="2000" dirty="0" err="1"/>
              <a:t>rc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41513" y="3226612"/>
            <a:ext cx="1462914" cy="38673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342071" y="3739491"/>
            <a:ext cx="1828800" cy="914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8238" y="3721912"/>
            <a:ext cx="1828800" cy="914400"/>
          </a:xfrm>
          <a:prstGeom prst="rect">
            <a:avLst/>
          </a:prstGeom>
          <a:solidFill>
            <a:srgbClr val="FA76E1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1647" y="4855583"/>
            <a:ext cx="1828800" cy="9144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81955" y="3245662"/>
            <a:ext cx="1240318" cy="36768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88418" y="3217087"/>
            <a:ext cx="53095" cy="163849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56350" y="706813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3111" y="2259948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141" y="2254956"/>
            <a:ext cx="1828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Within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78238" y="1640578"/>
            <a:ext cx="858089" cy="54805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6452" y="1630738"/>
            <a:ext cx="882475" cy="56742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98708" y="-163135"/>
            <a:ext cx="2824284" cy="2224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A76E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number of columns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 number of rows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 =  subjects per cell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780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– 1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0688" y="1060508"/>
            <a:ext cx="1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– 1 = 59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8229" y="2589583"/>
            <a:ext cx="180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– 1 = 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4224" y="2538487"/>
            <a:ext cx="183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60 - 12 = 48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48167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3 – 1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8172" y="5159459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 x 2 = 6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12613" y="3452177"/>
            <a:ext cx="5257800" cy="25370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009458" y="2120272"/>
            <a:ext cx="2319756" cy="118422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23200" y="4892432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Numerators of F ratios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921" y="1550469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Denominator of F ratios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34512" y="173726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4485" y="2694732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90856" y="352319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5843" y="431764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39016" y="484691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54484" y="5984571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743" y="251853"/>
            <a:ext cx="11120911" cy="9119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2-way ANOVA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89108" y="3944193"/>
            <a:ext cx="3327152" cy="27087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IF the interaction is significant…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main effects should not be interpreted in isolation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17" y="987003"/>
            <a:ext cx="4621894" cy="34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64" y="1506990"/>
            <a:ext cx="4953000" cy="5172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19680" y="513800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0565" y="608367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8748"/>
              </p:ext>
            </p:extLst>
          </p:nvPr>
        </p:nvGraphicFramePr>
        <p:xfrm>
          <a:off x="217713" y="1506987"/>
          <a:ext cx="6479950" cy="2197486"/>
        </p:xfrm>
        <a:graphic>
          <a:graphicData uri="http://schemas.openxmlformats.org/drawingml/2006/table">
            <a:tbl>
              <a:tblPr/>
              <a:tblGrid>
                <a:gridCol w="2307773">
                  <a:extLst>
                    <a:ext uri="{9D8B030D-6E8A-4147-A177-3AD203B41FA5}">
                      <a16:colId xmlns:a16="http://schemas.microsoft.com/office/drawing/2014/main" val="877012763"/>
                    </a:ext>
                  </a:extLst>
                </a:gridCol>
                <a:gridCol w="1002846">
                  <a:extLst>
                    <a:ext uri="{9D8B030D-6E8A-4147-A177-3AD203B41FA5}">
                      <a16:colId xmlns:a16="http://schemas.microsoft.com/office/drawing/2014/main" val="1695854017"/>
                    </a:ext>
                  </a:extLst>
                </a:gridCol>
                <a:gridCol w="672604">
                  <a:extLst>
                    <a:ext uri="{9D8B030D-6E8A-4147-A177-3AD203B41FA5}">
                      <a16:colId xmlns:a16="http://schemas.microsoft.com/office/drawing/2014/main" val="872663945"/>
                    </a:ext>
                  </a:extLst>
                </a:gridCol>
                <a:gridCol w="823177">
                  <a:extLst>
                    <a:ext uri="{9D8B030D-6E8A-4147-A177-3AD203B41FA5}">
                      <a16:colId xmlns:a16="http://schemas.microsoft.com/office/drawing/2014/main" val="3223906206"/>
                    </a:ext>
                  </a:extLst>
                </a:gridCol>
                <a:gridCol w="782051">
                  <a:extLst>
                    <a:ext uri="{9D8B030D-6E8A-4147-A177-3AD203B41FA5}">
                      <a16:colId xmlns:a16="http://schemas.microsoft.com/office/drawing/2014/main" val="1317672745"/>
                    </a:ext>
                  </a:extLst>
                </a:gridCol>
                <a:gridCol w="891499">
                  <a:extLst>
                    <a:ext uri="{9D8B030D-6E8A-4147-A177-3AD203B41FA5}">
                      <a16:colId xmlns:a16="http://schemas.microsoft.com/office/drawing/2014/main" val="2745797250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Df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MS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0274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Between-Cells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1309.38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87020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SLEEP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 Row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896.98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298.99 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18.241 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&lt;.001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7128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A76E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STIM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Column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217.63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108.82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6.639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.003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9449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INTER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(Row x Col)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197.77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32.46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1.980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.087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73526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Within-Cells 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Residual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786.80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48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16.39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b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72774"/>
                  </a:ext>
                </a:extLst>
              </a:tr>
              <a:tr h="340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2096.18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59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87535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954364" y="5288434"/>
            <a:ext cx="4953000" cy="206283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7713" y="2131035"/>
            <a:ext cx="6479950" cy="318251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954360" y="5495264"/>
            <a:ext cx="4953000" cy="20628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595" y="2446723"/>
            <a:ext cx="6479950" cy="27214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595" y="2729750"/>
            <a:ext cx="6479950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987015" y="5680322"/>
            <a:ext cx="4953000" cy="206283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46770" y="1008229"/>
            <a:ext cx="783773" cy="323460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330543" y="1007681"/>
            <a:ext cx="1411268" cy="324007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9680" y="2410482"/>
            <a:ext cx="3583006" cy="866120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19680" y="3276602"/>
            <a:ext cx="3583006" cy="598712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37" y="761180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8964"/>
              </p:ext>
            </p:extLst>
          </p:nvPr>
        </p:nvGraphicFramePr>
        <p:xfrm>
          <a:off x="1114714" y="233412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378" y="887713"/>
            <a:ext cx="2436021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the interaction is significant…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pick </a:t>
            </a:r>
            <a:r>
              <a:rPr lang="en-US" sz="2000" u="sng" dirty="0">
                <a:solidFill>
                  <a:schemeClr val="bg1"/>
                </a:solidFill>
              </a:rPr>
              <a:t>TWO PAIRS</a:t>
            </a:r>
            <a:r>
              <a:rPr lang="en-US" sz="2000" dirty="0">
                <a:solidFill>
                  <a:schemeClr val="bg1"/>
                </a:solidFill>
              </a:rPr>
              <a:t> to compare </a:t>
            </a:r>
            <a:r>
              <a:rPr lang="en-US" sz="2000" i="1" dirty="0">
                <a:solidFill>
                  <a:schemeClr val="bg1"/>
                </a:solidFill>
              </a:rPr>
              <a:t>(extreme)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49884"/>
              </p:ext>
            </p:extLst>
          </p:nvPr>
        </p:nvGraphicFramePr>
        <p:xfrm>
          <a:off x="1121050" y="2333794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00277"/>
              </p:ext>
            </p:extLst>
          </p:nvPr>
        </p:nvGraphicFramePr>
        <p:xfrm>
          <a:off x="1099278" y="2334120"/>
          <a:ext cx="1509178" cy="9842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98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40168"/>
              </p:ext>
            </p:extLst>
          </p:nvPr>
        </p:nvGraphicFramePr>
        <p:xfrm>
          <a:off x="1099278" y="4885804"/>
          <a:ext cx="1509178" cy="7626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2157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−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blipFill>
                <a:blip r:embed="rId2"/>
                <a:stretch>
                  <a:fillRect l="-983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−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blipFill>
                <a:blip r:embed="rId3"/>
                <a:stretch>
                  <a:fillRect l="-460" t="-2174" r="-1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blipFill>
                <a:blip r:embed="rId4"/>
                <a:stretch>
                  <a:fillRect l="-333" t="-2174" r="-16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7419"/>
              </p:ext>
            </p:extLst>
          </p:nvPr>
        </p:nvGraphicFramePr>
        <p:xfrm>
          <a:off x="4460621" y="3561310"/>
          <a:ext cx="627076" cy="46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</a:tblGrid>
              <a:tr h="46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24.2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934"/>
              </p:ext>
            </p:extLst>
          </p:nvPr>
        </p:nvGraphicFramePr>
        <p:xfrm>
          <a:off x="5117082" y="3539538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25.0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6218"/>
              </p:ext>
            </p:extLst>
          </p:nvPr>
        </p:nvGraphicFramePr>
        <p:xfrm>
          <a:off x="5095309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21.4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4017"/>
              </p:ext>
            </p:extLst>
          </p:nvPr>
        </p:nvGraphicFramePr>
        <p:xfrm>
          <a:off x="4480590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14.2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  <m:sub/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blipFill>
                <a:blip r:embed="rId5"/>
                <a:stretch>
                  <a:fillRect l="-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4.2 −25.0 −14.2+21.4=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blipFill>
                <a:blip r:embed="rId6"/>
                <a:stretch>
                  <a:fillRect l="-797" r="-9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1,   -1,   -1,   1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  <a:blipFill>
                <a:blip r:embed="rId8"/>
                <a:stretch>
                  <a:fillRect r="-838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6368143" y="1130694"/>
            <a:ext cx="2754086" cy="79445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Caffeine’s Effect in Normal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181249" y="1122418"/>
            <a:ext cx="2754086" cy="79445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Caffeine’s Effect in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1+1+1+1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∙40.96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204.8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51.2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𝟑𝟗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  <a:blipFill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𝑆𝑐h𝑒𝑓𝑓𝑒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=6∙2.34=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5521 0.1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69 L 0.2543 -0.1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45782 -0.221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-1106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49674 -0.22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-1111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27005 -0.110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5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0573 -0.1150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2858</TotalTime>
  <Words>1069</Words>
  <Application>Microsoft Macintosh PowerPoint</Application>
  <PresentationFormat>Widescreen</PresentationFormat>
  <Paragraphs>372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CG Times</vt:lpstr>
      <vt:lpstr>Monaco</vt:lpstr>
      <vt:lpstr>PT Serif</vt:lpstr>
      <vt:lpstr>Times New Roman</vt:lpstr>
      <vt:lpstr>Wingdings</vt:lpstr>
      <vt:lpstr>Office Theme</vt:lpstr>
      <vt:lpstr>Two-Way ANOVA</vt:lpstr>
      <vt:lpstr>3 x 4 two-way ANOVA,  complex motor tasks</vt:lpstr>
      <vt:lpstr>Data</vt:lpstr>
      <vt:lpstr>Marginal Mean’s</vt:lpstr>
      <vt:lpstr>Marginal Mean’s</vt:lpstr>
      <vt:lpstr>Plot of mean’s</vt:lpstr>
      <vt:lpstr>Degrees of Freedom</vt:lpstr>
      <vt:lpstr>2-way ANOVA</vt:lpstr>
      <vt:lpstr>Interaction contrasts</vt:lpstr>
      <vt:lpstr>Interaction contrasts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</dc:title>
  <dc:creator>Sarah Schwartz</dc:creator>
  <cp:lastModifiedBy>Tyson Barrett</cp:lastModifiedBy>
  <cp:revision>52</cp:revision>
  <dcterms:created xsi:type="dcterms:W3CDTF">2016-07-31T00:24:38Z</dcterms:created>
  <dcterms:modified xsi:type="dcterms:W3CDTF">2018-03-13T00:10:02Z</dcterms:modified>
</cp:coreProperties>
</file>