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7" r:id="rId2"/>
    <p:sldId id="291" r:id="rId3"/>
    <p:sldId id="258" r:id="rId4"/>
    <p:sldId id="259" r:id="rId5"/>
    <p:sldId id="292" r:id="rId6"/>
    <p:sldId id="260" r:id="rId7"/>
    <p:sldId id="281" r:id="rId8"/>
    <p:sldId id="289" r:id="rId9"/>
    <p:sldId id="262" r:id="rId10"/>
    <p:sldId id="282" r:id="rId11"/>
    <p:sldId id="266" r:id="rId12"/>
    <p:sldId id="293" r:id="rId13"/>
    <p:sldId id="263" r:id="rId14"/>
    <p:sldId id="294" r:id="rId15"/>
    <p:sldId id="295" r:id="rId16"/>
    <p:sldId id="261" r:id="rId17"/>
    <p:sldId id="296" r:id="rId18"/>
    <p:sldId id="265" r:id="rId19"/>
    <p:sldId id="298" r:id="rId20"/>
    <p:sldId id="264" r:id="rId21"/>
    <p:sldId id="290" r:id="rId22"/>
    <p:sldId id="267" r:id="rId23"/>
    <p:sldId id="269" r:id="rId24"/>
    <p:sldId id="283" r:id="rId25"/>
    <p:sldId id="270" r:id="rId26"/>
    <p:sldId id="284" r:id="rId27"/>
    <p:sldId id="271" r:id="rId28"/>
    <p:sldId id="300" r:id="rId29"/>
    <p:sldId id="301" r:id="rId30"/>
    <p:sldId id="273" r:id="rId31"/>
    <p:sldId id="286" r:id="rId32"/>
    <p:sldId id="302" r:id="rId33"/>
    <p:sldId id="303" r:id="rId34"/>
    <p:sldId id="304" r:id="rId35"/>
    <p:sldId id="305" r:id="rId36"/>
    <p:sldId id="274" r:id="rId37"/>
    <p:sldId id="275" r:id="rId38"/>
    <p:sldId id="306" r:id="rId39"/>
    <p:sldId id="307" r:id="rId40"/>
    <p:sldId id="276" r:id="rId41"/>
    <p:sldId id="277" r:id="rId42"/>
    <p:sldId id="278" r:id="rId43"/>
    <p:sldId id="279" r:id="rId44"/>
    <p:sldId id="280" r:id="rId45"/>
    <p:sldId id="288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90"/>
            <p14:sldId id="267"/>
            <p14:sldId id="269"/>
            <p14:sldId id="283"/>
            <p14:sldId id="270"/>
            <p14:sldId id="284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BE5D6"/>
    <a:srgbClr val="DEEBF7"/>
    <a:srgbClr val="E2F0D9"/>
    <a:srgbClr val="941100"/>
    <a:srgbClr val="0000FF"/>
    <a:srgbClr val="FF3300"/>
    <a:srgbClr val="33CC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8" autoAdjust="0"/>
    <p:restoredTop sz="89680"/>
  </p:normalViewPr>
  <p:slideViewPr>
    <p:cSldViewPr snapToGrid="0">
      <p:cViewPr varScale="1">
        <p:scale>
          <a:sx n="113" d="100"/>
          <a:sy n="113" d="100"/>
        </p:scale>
        <p:origin x="184" y="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psych.utah.edu/stat/introstats/anovaflas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1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7.jpe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(null)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49252" y="5210135"/>
            <a:ext cx="640245" cy="2721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1762" y="5195839"/>
            <a:ext cx="640245" cy="272143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72486" y="5182895"/>
            <a:ext cx="640245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403851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364845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354900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PT Serif" panose="020A0603040505020204" pitchFamily="18" charset="77"/>
                <a:hlinkClick r:id="rId2"/>
              </a:rPr>
              <a:t>http://www.psych.utah.edu/stat/introstats/anovaflash.html 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randomly select 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randomly divide 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no connection between subjects in the different groups (no matching!) </a:t>
            </a:r>
            <a:r>
              <a:rPr lang="en-US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Robust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variance should be similar 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use judgement 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5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926126" y="4127800"/>
            <a:ext cx="655444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60496" y="4127800"/>
            <a:ext cx="673989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33113" y="4127800"/>
            <a:ext cx="725714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2"/>
                <a:stretch>
                  <a:fillRect t="-129710" b="-21666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30431" y="5733760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1066" y="1510610"/>
            <a:ext cx="5906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T Serif" panose="020A0603040505020204" pitchFamily="18" charset="77"/>
              </a:rPr>
              <a:t>SUMMARY STATS KNOWN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(shown on previous few slides)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latin typeface="PT Serif" panose="020A0603040505020204" pitchFamily="18" charset="77"/>
              </a:rPr>
              <a:t>SUM OF SQUARES (SS) APPROACH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(alternate formulas here)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64" y="3624074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760891" y="1870309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4FC1B-C369-2047-A239-13FF2C050680}"/>
              </a:ext>
            </a:extLst>
          </p:cNvPr>
          <p:cNvGrpSpPr/>
          <p:nvPr/>
        </p:nvGrpSpPr>
        <p:grpSpPr>
          <a:xfrm>
            <a:off x="632241" y="5038940"/>
            <a:ext cx="11328222" cy="1323439"/>
            <a:chOff x="632241" y="5038940"/>
            <a:chExt cx="11328222" cy="13234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D3631-E5C0-574C-ADE0-57818BC1D145}"/>
                </a:ext>
              </a:extLst>
            </p:cNvPr>
            <p:cNvSpPr/>
            <p:nvPr/>
          </p:nvSpPr>
          <p:spPr>
            <a:xfrm>
              <a:off x="4164908" y="5038940"/>
              <a:ext cx="7795555" cy="1323439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Monaco" pitchFamily="2" charset="77"/>
                </a:rPr>
                <a:t>      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Sum </a:t>
              </a:r>
              <a:r>
                <a:rPr lang="en-US" sz="1600" dirty="0" err="1">
                  <a:latin typeface="Monaco" pitchFamily="2" charset="77"/>
                </a:rPr>
                <a:t>Sq</a:t>
              </a:r>
              <a:r>
                <a:rPr lang="en-US" sz="1600" dirty="0">
                  <a:latin typeface="Monaco" pitchFamily="2" charset="77"/>
                </a:rPr>
                <a:t>  Mean </a:t>
              </a:r>
              <a:r>
                <a:rPr lang="en-US" sz="1600" dirty="0" err="1">
                  <a:latin typeface="Monaco" pitchFamily="2" charset="77"/>
                </a:rPr>
                <a:t>Sq</a:t>
              </a:r>
              <a:r>
                <a:rPr lang="en-US" sz="1600" dirty="0">
                  <a:latin typeface="Monaco" pitchFamily="2" charset="77"/>
                </a:rPr>
                <a:t> 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   </a:t>
              </a:r>
            </a:p>
            <a:p>
              <a:r>
                <a:rPr lang="en-US" sz="1600" dirty="0">
                  <a:latin typeface="Monaco" pitchFamily="2" charset="77"/>
                </a:rPr>
                <a:t>group        2  26.53   13.27    6.982    0.00974**</a:t>
              </a:r>
            </a:p>
            <a:p>
              <a:r>
                <a:rPr lang="en-US" sz="1600" dirty="0">
                  <a:latin typeface="Monaco" pitchFamily="2" charset="77"/>
                </a:rPr>
                <a:t>Residuals   12  22.80   1.90 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D005D6-0409-A64F-B068-D419AA83D0F7}"/>
                </a:ext>
              </a:extLst>
            </p:cNvPr>
            <p:cNvSpPr/>
            <p:nvPr/>
          </p:nvSpPr>
          <p:spPr>
            <a:xfrm>
              <a:off x="632241" y="5100496"/>
              <a:ext cx="3352800" cy="1200329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aov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data = .)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Monaco" pitchFamily="2" charset="77"/>
                </a:rPr>
                <a:t>summary</a:t>
              </a:r>
              <a:r>
                <a:rPr lang="en-US" dirty="0">
                  <a:latin typeface="Monaco" pitchFamily="2" charset="77"/>
                </a:rPr>
                <a:t>()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72371" y="4479511"/>
            <a:ext cx="3721362" cy="830407"/>
            <a:chOff x="3106058" y="1317707"/>
            <a:chExt cx="3721362" cy="830407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706849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E5B7D07-96E3-6147-8430-3455BE107164}"/>
              </a:ext>
            </a:extLst>
          </p:cNvPr>
          <p:cNvGrpSpPr/>
          <p:nvPr/>
        </p:nvGrpSpPr>
        <p:grpSpPr>
          <a:xfrm>
            <a:off x="1686884" y="6236332"/>
            <a:ext cx="7815345" cy="545769"/>
            <a:chOff x="1686884" y="6236332"/>
            <a:chExt cx="7815345" cy="5457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BE90CD-147F-6B4E-8452-5E876677E6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FC5FC1-33C2-574D-BEF4-518FA7A0EA5B}"/>
                </a:ext>
              </a:extLst>
            </p:cNvPr>
            <p:cNvSpPr txBox="1"/>
            <p:nvPr/>
          </p:nvSpPr>
          <p:spPr>
            <a:xfrm>
              <a:off x="1686884" y="6412769"/>
              <a:ext cx="7815345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summary()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gives us the ANOVA table (similar to when we did regression)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245363" y="2443708"/>
            <a:ext cx="6778172" cy="2800767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5"/>
                </a:solidFill>
                <a:latin typeface="Monaco" pitchFamily="2" charset="77"/>
              </a:rPr>
              <a:t>dplyr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5"/>
                </a:solidFill>
                <a:latin typeface="Monaco" pitchFamily="2" charset="77"/>
              </a:rPr>
              <a:t>dplyr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summarize</a:t>
            </a:r>
            <a:r>
              <a:rPr lang="en-US" sz="1600" dirty="0">
                <a:latin typeface="Monaco" pitchFamily="2" charset="77"/>
              </a:rPr>
              <a:t>(</a:t>
            </a:r>
          </a:p>
          <a:p>
            <a:r>
              <a:rPr lang="en-US" sz="1600" dirty="0">
                <a:latin typeface="Monaco" pitchFamily="2" charset="77"/>
              </a:rPr>
              <a:t>    means =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mean</a:t>
            </a:r>
            <a:r>
              <a:rPr lang="en-US" sz="1600" dirty="0">
                <a:latin typeface="Monaco" pitchFamily="2" charset="77"/>
              </a:rPr>
              <a:t>(outcome),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ses</a:t>
            </a:r>
            <a:r>
              <a:rPr lang="en-US" sz="1600" dirty="0">
                <a:latin typeface="Monaco" pitchFamily="2" charset="77"/>
              </a:rPr>
              <a:t>   =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sd</a:t>
            </a:r>
            <a:r>
              <a:rPr lang="en-US" sz="1600" dirty="0">
                <a:latin typeface="Monaco" pitchFamily="2" charset="77"/>
              </a:rPr>
              <a:t>(outcome)/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sqrt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n</a:t>
            </a:r>
            <a:r>
              <a:rPr lang="en-US" sz="1600" dirty="0">
                <a:latin typeface="Monaco" pitchFamily="2" charset="77"/>
              </a:rPr>
              <a:t>())) %&gt;%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(group, means))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geom_point</a:t>
            </a:r>
            <a:r>
              <a:rPr lang="en-US" sz="1600" dirty="0">
                <a:latin typeface="Monaco" pitchFamily="2" charset="77"/>
              </a:rPr>
              <a:t>()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geom_errorbar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latin typeface="Monaco" pitchFamily="2" charset="77"/>
              </a:rPr>
              <a:t>ymin</a:t>
            </a:r>
            <a:r>
              <a:rPr lang="en-US" sz="1600" dirty="0">
                <a:latin typeface="Monaco" pitchFamily="2" charset="77"/>
              </a:rPr>
              <a:t> = means - 2*</a:t>
            </a:r>
            <a:r>
              <a:rPr lang="en-US" sz="1600" dirty="0" err="1">
                <a:latin typeface="Monaco" pitchFamily="2" charset="77"/>
              </a:rPr>
              <a:t>ses</a:t>
            </a:r>
            <a:r>
              <a:rPr lang="en-US" sz="1600" dirty="0">
                <a:latin typeface="Monaco" pitchFamily="2" charset="77"/>
              </a:rPr>
              <a:t>, </a:t>
            </a:r>
          </a:p>
          <a:p>
            <a:r>
              <a:rPr lang="en-US" sz="1600" dirty="0">
                <a:latin typeface="Monaco" pitchFamily="2" charset="77"/>
              </a:rPr>
              <a:t>                      </a:t>
            </a:r>
            <a:r>
              <a:rPr lang="en-US" sz="1600" dirty="0" err="1">
                <a:latin typeface="Monaco" pitchFamily="2" charset="77"/>
              </a:rPr>
              <a:t>ymax</a:t>
            </a:r>
            <a:r>
              <a:rPr lang="en-US" sz="1600" dirty="0">
                <a:latin typeface="Monaco" pitchFamily="2" charset="77"/>
              </a:rPr>
              <a:t> = means + 2*</a:t>
            </a:r>
            <a:r>
              <a:rPr lang="en-US" sz="1600" dirty="0" err="1">
                <a:latin typeface="Monaco" pitchFamily="2" charset="77"/>
              </a:rPr>
              <a:t>ses</a:t>
            </a:r>
            <a:r>
              <a:rPr lang="en-US" sz="1600" dirty="0">
                <a:latin typeface="Monaco" pitchFamily="2" charset="77"/>
              </a:rPr>
              <a:t>),</a:t>
            </a:r>
          </a:p>
          <a:p>
            <a:r>
              <a:rPr lang="en-US" sz="1600" dirty="0">
                <a:latin typeface="Monaco" pitchFamily="2" charset="77"/>
              </a:rPr>
              <a:t>                  width = .2)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97420-5629-5441-9B21-FF532769B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57" y="581587"/>
            <a:ext cx="6063343" cy="60633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E38E377-6314-F344-85AB-A2173FEE4841}"/>
              </a:ext>
            </a:extLst>
          </p:cNvPr>
          <p:cNvGrpSpPr/>
          <p:nvPr/>
        </p:nvGrpSpPr>
        <p:grpSpPr>
          <a:xfrm>
            <a:off x="449943" y="2158730"/>
            <a:ext cx="5094514" cy="1596933"/>
            <a:chOff x="449943" y="2158730"/>
            <a:chExt cx="5094514" cy="15969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D6C1B-08AB-C043-B1A9-034FC3525540}"/>
                </a:ext>
              </a:extLst>
            </p:cNvPr>
            <p:cNvSpPr txBox="1"/>
            <p:nvPr/>
          </p:nvSpPr>
          <p:spPr>
            <a:xfrm>
              <a:off x="1807507" y="2158730"/>
              <a:ext cx="352692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Grabs the means and SE for each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924772-9E47-3444-91A9-BE53FAC2D7D0}"/>
                </a:ext>
              </a:extLst>
            </p:cNvPr>
            <p:cNvSpPr/>
            <p:nvPr/>
          </p:nvSpPr>
          <p:spPr>
            <a:xfrm>
              <a:off x="449943" y="2728686"/>
              <a:ext cx="5094514" cy="10269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2D57A4-E6C1-294D-BC45-EDBC5668F3D3}"/>
              </a:ext>
            </a:extLst>
          </p:cNvPr>
          <p:cNvGrpSpPr/>
          <p:nvPr/>
        </p:nvGrpSpPr>
        <p:grpSpPr>
          <a:xfrm>
            <a:off x="742043" y="4476238"/>
            <a:ext cx="5094514" cy="1892191"/>
            <a:chOff x="742043" y="4187168"/>
            <a:chExt cx="5094514" cy="18921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82829A-BDA6-1246-A250-FBB7BC7F4C18}"/>
                </a:ext>
              </a:extLst>
            </p:cNvPr>
            <p:cNvSpPr txBox="1"/>
            <p:nvPr/>
          </p:nvSpPr>
          <p:spPr>
            <a:xfrm>
              <a:off x="2629971" y="5156029"/>
              <a:ext cx="2704464" cy="9233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Provides error bars that are approximately confidence intervals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16B224-1930-6E4A-9C56-1F70E0B80A4D}"/>
                </a:ext>
              </a:extLst>
            </p:cNvPr>
            <p:cNvSpPr/>
            <p:nvPr/>
          </p:nvSpPr>
          <p:spPr>
            <a:xfrm>
              <a:off x="742043" y="4187168"/>
              <a:ext cx="5094514" cy="507026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38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39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204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&lt; .01,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16586" y="4941672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vs. Two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8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5" y="3029100"/>
            <a:ext cx="422270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8035</TotalTime>
  <Words>4279</Words>
  <Application>Microsoft Macintosh PowerPoint</Application>
  <PresentationFormat>Widescreen</PresentationFormat>
  <Paragraphs>746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Cambria Math</vt:lpstr>
      <vt:lpstr>Courier New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Example: noise &amp; words memorized</vt:lpstr>
      <vt:lpstr>Steps of a Hypothesis test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Interactive  Applet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  <vt:lpstr>Logic of “anova”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197</cp:revision>
  <dcterms:created xsi:type="dcterms:W3CDTF">2015-07-08T09:52:47Z</dcterms:created>
  <dcterms:modified xsi:type="dcterms:W3CDTF">2018-03-09T20:33:12Z</dcterms:modified>
</cp:coreProperties>
</file>