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7" r:id="rId2"/>
    <p:sldId id="269" r:id="rId3"/>
    <p:sldId id="258" r:id="rId4"/>
    <p:sldId id="270" r:id="rId5"/>
    <p:sldId id="260" r:id="rId6"/>
    <p:sldId id="271" r:id="rId7"/>
    <p:sldId id="272" r:id="rId8"/>
    <p:sldId id="263" r:id="rId9"/>
    <p:sldId id="261" r:id="rId10"/>
    <p:sldId id="27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3"/>
    <a:srgbClr val="009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4" autoAdjust="0"/>
    <p:restoredTop sz="81978"/>
  </p:normalViewPr>
  <p:slideViewPr>
    <p:cSldViewPr snapToGrid="0">
      <p:cViewPr varScale="1">
        <p:scale>
          <a:sx n="88" d="100"/>
          <a:sy n="88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B8E79-D2C6-4452-BD4A-31BFBDD3CF1E}" type="datetimeFigureOut">
              <a:rPr lang="en-US" smtClean="0"/>
              <a:t>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F0CC9-A748-4EB9-B620-ED0813D5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6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CC9-A748-4EB9-B620-ED0813D55A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4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CC9-A748-4EB9-B620-ED0813D55A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1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900" b="0" i="1" cap="none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</m:ctrlPr>
                      </m:sSupPr>
                      <m:e>
                        <m:r>
                          <a:rPr lang="en-US" altLang="en-US" sz="3900" b="0" i="1" cap="none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𝜂</m:t>
                        </m:r>
                      </m:e>
                      <m:sup>
                        <m:r>
                          <a:rPr lang="en-US" altLang="en-US" sz="3900" b="0" i="1" cap="none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800" cap="none" dirty="0" smtClean="0">
                    <a:latin typeface="Verdana" charset="0"/>
                    <a:ea typeface="Verdana" charset="0"/>
                    <a:cs typeface="Verdana" charset="0"/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3900" b="0" i="1" cap="none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</m:ctrlPr>
                      </m:sSubSupPr>
                      <m:e>
                        <m:r>
                          <a:rPr lang="en-US" altLang="en-US" sz="3900" b="0" i="1" cap="none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𝑟</m:t>
                        </m:r>
                      </m:e>
                      <m:sub>
                        <m:r>
                          <a:rPr lang="en-US" altLang="en-US" sz="3900" b="0" i="1" cap="none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𝑝𝑏</m:t>
                        </m:r>
                      </m:sub>
                      <m:sup>
                        <m:r>
                          <a:rPr lang="en-US" altLang="en-US" sz="3900" b="0" i="1" cap="none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en-US" sz="4000" i="1" cap="none" baseline="-25000" dirty="0" smtClean="0">
                    <a:latin typeface="Verdana" charset="0"/>
                    <a:ea typeface="Verdana" charset="0"/>
                    <a:cs typeface="Verdana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en-US" sz="2600" cap="none" dirty="0" smtClean="0">
                    <a:latin typeface="Verdana" charset="0"/>
                    <a:ea typeface="Verdana" charset="0"/>
                    <a:cs typeface="Verdana" charset="0"/>
                  </a:rPr>
                  <a:t>association </a:t>
                </a:r>
                <a:r>
                  <a:rPr lang="en-US" altLang="en-US" sz="2600" cap="none" dirty="0">
                    <a:latin typeface="Verdana" charset="0"/>
                    <a:ea typeface="Verdana" charset="0"/>
                    <a:cs typeface="Verdana" charset="0"/>
                  </a:rPr>
                  <a:t>between grouping variable (IV) and continuous DV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en-US" sz="2400" cap="none" dirty="0">
                    <a:latin typeface="Verdana" charset="0"/>
                    <a:ea typeface="Verdana" charset="0"/>
                    <a:cs typeface="Verdana" charset="0"/>
                  </a:rPr>
                  <a:t>Ranges from 0 to 1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en-US" sz="2400" cap="none" dirty="0">
                    <a:latin typeface="Verdana" charset="0"/>
                    <a:ea typeface="Verdana" charset="0"/>
                    <a:cs typeface="Verdana" charset="0"/>
                  </a:rPr>
                  <a:t>With only 2 groups, </a:t>
                </a:r>
              </a:p>
              <a:p>
                <a:pPr lvl="1">
                  <a:buNone/>
                </a:pPr>
                <a:r>
                  <a:rPr lang="en-US" altLang="en-US" sz="2400" cap="none" dirty="0">
                    <a:latin typeface="Verdana" charset="0"/>
                    <a:ea typeface="Verdana" charset="0"/>
                    <a:cs typeface="Verdana" charset="0"/>
                  </a:rPr>
                  <a:t>	results are </a:t>
                </a:r>
                <a:r>
                  <a:rPr lang="en-US" altLang="en-US" sz="2400" cap="none" dirty="0" smtClean="0">
                    <a:latin typeface="Verdana" charset="0"/>
                    <a:ea typeface="Verdana" charset="0"/>
                    <a:cs typeface="Verdana" charset="0"/>
                  </a:rPr>
                  <a:t>same</a:t>
                </a:r>
                <a:endParaRPr lang="en-US" sz="2400" cap="none" dirty="0">
                  <a:latin typeface="Verdana" charset="0"/>
                  <a:ea typeface="Verdana" charset="0"/>
                  <a:cs typeface="Verdana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en-US" sz="3900" b="0" i="0" cap="none" smtClean="0">
                    <a:latin typeface="Cambria Math" charset="0"/>
                    <a:ea typeface="Verdana" charset="0"/>
                    <a:cs typeface="Verdana" charset="0"/>
                  </a:rPr>
                  <a:t>𝜂</a:t>
                </a:r>
                <a:r>
                  <a:rPr lang="en-US" altLang="en-US" sz="3900" b="0" i="0" cap="none" smtClean="0">
                    <a:latin typeface="Cambria Math" charset="0"/>
                    <a:ea typeface="Verdana" charset="0"/>
                    <a:cs typeface="Verdana" charset="0"/>
                  </a:rPr>
                  <a:t>^</a:t>
                </a:r>
                <a:r>
                  <a:rPr lang="en-US" altLang="en-US" sz="3900" b="0" i="0" cap="none" smtClean="0">
                    <a:latin typeface="Cambria Math" charset="0"/>
                    <a:ea typeface="Verdana" charset="0"/>
                    <a:cs typeface="Verdana" charset="0"/>
                  </a:rPr>
                  <a:t>2</a:t>
                </a:r>
                <a:r>
                  <a:rPr lang="en-US" altLang="en-US" sz="2800" cap="none" dirty="0" smtClean="0">
                    <a:latin typeface="Verdana" charset="0"/>
                    <a:ea typeface="Verdana" charset="0"/>
                    <a:cs typeface="Verdana" charset="0"/>
                  </a:rPr>
                  <a:t>and </a:t>
                </a:r>
                <a:r>
                  <a:rPr lang="en-US" altLang="en-US" sz="3900" b="0" i="0" cap="none" smtClean="0">
                    <a:latin typeface="Cambria Math" charset="0"/>
                    <a:ea typeface="Verdana" charset="0"/>
                    <a:cs typeface="Verdana" charset="0"/>
                  </a:rPr>
                  <a:t>𝑟_𝑝𝑏^2</a:t>
                </a:r>
                <a:r>
                  <a:rPr lang="en-US" altLang="en-US" sz="4000" i="1" cap="none" baseline="-25000" dirty="0" smtClean="0">
                    <a:latin typeface="Verdana" charset="0"/>
                    <a:ea typeface="Verdana" charset="0"/>
                    <a:cs typeface="Verdana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en-US" sz="2600" cap="none" dirty="0" smtClean="0">
                    <a:latin typeface="Verdana" charset="0"/>
                    <a:ea typeface="Verdana" charset="0"/>
                    <a:cs typeface="Verdana" charset="0"/>
                  </a:rPr>
                  <a:t>association </a:t>
                </a:r>
                <a:r>
                  <a:rPr lang="en-US" altLang="en-US" sz="2600" cap="none" dirty="0">
                    <a:latin typeface="Verdana" charset="0"/>
                    <a:ea typeface="Verdana" charset="0"/>
                    <a:cs typeface="Verdana" charset="0"/>
                  </a:rPr>
                  <a:t>between grouping variable (IV) and continuous DV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en-US" sz="2400" cap="none" dirty="0">
                    <a:latin typeface="Verdana" charset="0"/>
                    <a:ea typeface="Verdana" charset="0"/>
                    <a:cs typeface="Verdana" charset="0"/>
                  </a:rPr>
                  <a:t>Ranges from 0 to 1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en-US" sz="2400" cap="none" dirty="0">
                    <a:latin typeface="Verdana" charset="0"/>
                    <a:ea typeface="Verdana" charset="0"/>
                    <a:cs typeface="Verdana" charset="0"/>
                  </a:rPr>
                  <a:t>With only 2 groups, </a:t>
                </a:r>
              </a:p>
              <a:p>
                <a:pPr lvl="1">
                  <a:buNone/>
                </a:pPr>
                <a:r>
                  <a:rPr lang="en-US" altLang="en-US" sz="2400" cap="none" dirty="0">
                    <a:latin typeface="Verdana" charset="0"/>
                    <a:ea typeface="Verdana" charset="0"/>
                    <a:cs typeface="Verdana" charset="0"/>
                  </a:rPr>
                  <a:t>	results are </a:t>
                </a:r>
                <a:r>
                  <a:rPr lang="en-US" altLang="en-US" sz="2400" cap="none" dirty="0" smtClean="0">
                    <a:latin typeface="Verdana" charset="0"/>
                    <a:ea typeface="Verdana" charset="0"/>
                    <a:cs typeface="Verdana" charset="0"/>
                  </a:rPr>
                  <a:t>same</a:t>
                </a:r>
                <a:endParaRPr lang="en-US" sz="2400" cap="none" dirty="0">
                  <a:latin typeface="Verdana" charset="0"/>
                  <a:ea typeface="Verdana" charset="0"/>
                  <a:cs typeface="Verdana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CC9-A748-4EB9-B620-ED0813D55A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standard deviation units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CC9-A748-4EB9-B620-ED0813D55A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75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CC9-A748-4EB9-B620-ED0813D55A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0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400" b="1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en-US" sz="2400" b="1" i="1" u="sng" kern="1200" cap="none" dirty="0" smtClean="0">
                  <a:solidFill>
                    <a:schemeClr val="tx1"/>
                  </a:solidFill>
                  <a:effectLst>
                    <a:glow rad="38100">
                      <a:schemeClr val="bg1">
                        <a:lumMod val="50000"/>
                        <a:lumOff val="50000"/>
                        <a:alpha val="20000"/>
                      </a:schemeClr>
                    </a:glow>
                  </a:effectLst>
                  <a:latin typeface="+mn-lt"/>
                  <a:ea typeface="+mn-ea"/>
                  <a:cs typeface="+mn-cs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+mn-ea"/>
                    <a:cs typeface="+mn-cs"/>
                  </a:rPr>
                  <a:t>Post hoc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kern="1200" cap="none" baseline="0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+mn-ea"/>
                    <a:cs typeface="+mn-cs"/>
                  </a:rPr>
                  <a:t>   </a:t>
                </a:r>
                <a:r>
                  <a:rPr lang="el-GR" altLang="en-US" sz="2000" i="1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δ</a:t>
                </a:r>
                <a:r>
                  <a:rPr lang="en-US" altLang="en-US" sz="2000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lang="en-US" altLang="en-US" sz="2000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 Power via Table A.3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000" i="1" kern="1200" cap="none" baseline="0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  </a:t>
                </a:r>
                <a:r>
                  <a:rPr lang="en-US" altLang="en-US" sz="2000" i="1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n </a:t>
                </a:r>
                <a:r>
                  <a:rPr lang="en-US" altLang="en-US" sz="2000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= # cases in any one group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+mn-ea"/>
                    <a:cs typeface="+mn-cs"/>
                  </a:rPr>
                  <a:t>a priori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kern="1200" cap="none" baseline="0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+mn-ea"/>
                    <a:cs typeface="+mn-cs"/>
                  </a:rPr>
                  <a:t>   </a:t>
                </a:r>
                <a:r>
                  <a:rPr lang="en-US" altLang="en-US" sz="2000" i="1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n</a:t>
                </a:r>
                <a:r>
                  <a:rPr lang="en-US" altLang="en-US" sz="2000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 per group necessary for specified power</a:t>
                </a:r>
              </a:p>
              <a:p>
                <a:endParaRPr lang="en-US" b="1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charset="0"/>
                          </a:rPr>
                          <m:t>𝒏</m:t>
                        </m:r>
                      </m:e>
                      <m:sub>
                        <m:r>
                          <a:rPr lang="en-US" sz="1200" b="1" i="1" smtClean="0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sz="1200" b="1" i="1" smtClean="0">
                        <a:latin typeface="Cambria Math" charset="0"/>
                      </a:rPr>
                      <m:t>≠</m:t>
                    </m:r>
                    <m:sSub>
                      <m:sSubPr>
                        <m:ctrlPr>
                          <a:rPr lang="en-US" sz="12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charset="0"/>
                          </a:rPr>
                          <m:t>𝒏</m:t>
                        </m:r>
                      </m:e>
                      <m:sub>
                        <m:r>
                          <a:rPr lang="en-US" sz="1200" b="1" i="1" smtClean="0">
                            <a:latin typeface="Cambria Math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200" b="1" dirty="0"/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Post hoc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baseline="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  </a:t>
                </a:r>
                <a:r>
                  <a:rPr lang="en-US" altLang="en-US" sz="24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Conservative approach: use smaller </a:t>
                </a:r>
                <a:r>
                  <a:rPr lang="en-US" altLang="en-US" sz="24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n </a:t>
                </a:r>
                <a:r>
                  <a:rPr lang="en-US" altLang="en-US" sz="24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in previous formulae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aseline="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      </a:t>
                </a: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Ineffective if </a:t>
                </a:r>
                <a:r>
                  <a:rPr lang="en-US" altLang="en-US" sz="20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n</a:t>
                </a: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s vastly different or small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000" baseline="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  </a:t>
                </a:r>
                <a:r>
                  <a:rPr lang="en-US" altLang="en-US" sz="24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Liberal approach: compute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aseline="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      </a:t>
                </a:r>
                <a:r>
                  <a:rPr lang="en-US" altLang="en-US" sz="24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harmonic (not arithmetic) mean</a:t>
                </a:r>
                <a:r>
                  <a:rPr lang="en-US" altLang="en-US" sz="2400" baseline="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(the top equation)</a:t>
                </a:r>
                <a:endParaRPr lang="en-US" altLang="en-US" sz="24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en-US" sz="24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Then, use the second.</a:t>
                </a:r>
                <a:endParaRPr lang="en-US" alt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a priori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Always plan for </a:t>
                </a:r>
                <a:r>
                  <a:rPr lang="en-US" altLang="en-US" sz="2000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equal</a:t>
                </a: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sz="20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n’s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Never throw out data just to make your </a:t>
                </a:r>
                <a:r>
                  <a:rPr lang="en-US" altLang="en-US" sz="20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n’s </a:t>
                </a: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equal!</a:t>
                </a:r>
                <a:endParaRPr lang="en-US" alt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400" b="1" dirty="0" smtClean="0"/>
                  <a:t>When </a:t>
                </a:r>
                <a:r>
                  <a:rPr lang="en-US" sz="2400" b="1" i="0" smtClean="0">
                    <a:latin typeface="Cambria Math" charset="0"/>
                  </a:rPr>
                  <a:t>𝒏_𝟏=𝒏_𝟐</a:t>
                </a:r>
                <a:endParaRPr lang="en-US" altLang="en-US" sz="2400" b="1" i="1" u="sng" kern="1200" cap="none" dirty="0" smtClean="0">
                  <a:solidFill>
                    <a:schemeClr val="tx1"/>
                  </a:solidFill>
                  <a:effectLst>
                    <a:glow rad="38100">
                      <a:schemeClr val="bg1">
                        <a:lumMod val="50000"/>
                        <a:lumOff val="50000"/>
                        <a:alpha val="20000"/>
                      </a:schemeClr>
                    </a:glow>
                  </a:effectLst>
                  <a:latin typeface="+mn-lt"/>
                  <a:ea typeface="+mn-ea"/>
                  <a:cs typeface="+mn-cs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+mn-ea"/>
                    <a:cs typeface="+mn-cs"/>
                  </a:rPr>
                  <a:t>Post hoc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kern="1200" cap="none" baseline="0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+mn-ea"/>
                    <a:cs typeface="+mn-cs"/>
                  </a:rPr>
                  <a:t>   </a:t>
                </a:r>
                <a:r>
                  <a:rPr lang="el-GR" altLang="en-US" sz="2000" i="1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δ</a:t>
                </a:r>
                <a:r>
                  <a:rPr lang="en-US" altLang="en-US" sz="2000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lang="en-US" altLang="en-US" sz="2000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 Power via Table A.3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000" i="1" kern="1200" cap="none" baseline="0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  </a:t>
                </a:r>
                <a:r>
                  <a:rPr lang="en-US" altLang="en-US" sz="2000" i="1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n </a:t>
                </a:r>
                <a:r>
                  <a:rPr lang="en-US" altLang="en-US" sz="2000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= # cases in any one group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+mn-ea"/>
                    <a:cs typeface="+mn-cs"/>
                  </a:rPr>
                  <a:t>a priori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kern="1200" cap="none" baseline="0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+mn-ea"/>
                    <a:cs typeface="+mn-cs"/>
                  </a:rPr>
                  <a:t>   </a:t>
                </a:r>
                <a:r>
                  <a:rPr lang="en-US" altLang="en-US" sz="2000" i="1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n</a:t>
                </a:r>
                <a:r>
                  <a:rPr lang="en-US" altLang="en-US" sz="2000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 per group necessary for specified power</a:t>
                </a:r>
              </a:p>
              <a:p>
                <a:endParaRPr lang="en-US" b="1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dirty="0" smtClean="0"/>
                  <a:t>When </a:t>
                </a:r>
                <a:r>
                  <a:rPr lang="en-US" sz="1200" b="1" i="0" smtClean="0">
                    <a:latin typeface="Cambria Math" charset="0"/>
                  </a:rPr>
                  <a:t>𝒏_𝟏≠𝒏_𝟐</a:t>
                </a:r>
                <a:endParaRPr lang="en-US" sz="1200" b="1" dirty="0"/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Post hoc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baseline="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  </a:t>
                </a:r>
                <a:r>
                  <a:rPr lang="en-US" altLang="en-US" sz="24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Conservative approach: use smaller </a:t>
                </a:r>
                <a:r>
                  <a:rPr lang="en-US" altLang="en-US" sz="24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n </a:t>
                </a:r>
                <a:r>
                  <a:rPr lang="en-US" altLang="en-US" sz="24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in previous formulae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aseline="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      </a:t>
                </a: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Ineffective if </a:t>
                </a:r>
                <a:r>
                  <a:rPr lang="en-US" altLang="en-US" sz="20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n</a:t>
                </a: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s vastly different or small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000" baseline="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  </a:t>
                </a:r>
                <a:r>
                  <a:rPr lang="en-US" altLang="en-US" sz="24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Liberal approach: compute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aseline="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      </a:t>
                </a:r>
                <a:r>
                  <a:rPr lang="en-US" altLang="en-US" sz="24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harmonic (not arithmetic) mean</a:t>
                </a:r>
                <a:r>
                  <a:rPr lang="en-US" altLang="en-US" sz="2400" baseline="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(the top equation)</a:t>
                </a:r>
                <a:endParaRPr lang="en-US" altLang="en-US" sz="24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en-US" sz="24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Then, use the second.</a:t>
                </a:r>
                <a:endParaRPr lang="en-US" alt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a priori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Always plan for </a:t>
                </a:r>
                <a:r>
                  <a:rPr lang="en-US" altLang="en-US" sz="2000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equal</a:t>
                </a: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sz="20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n’s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Never throw out data just to make your </a:t>
                </a:r>
                <a:r>
                  <a:rPr lang="en-US" altLang="en-US" sz="20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n’s </a:t>
                </a: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equal!</a:t>
                </a:r>
                <a:endParaRPr lang="en-US" alt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CC9-A748-4EB9-B620-ED0813D55A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E7F4-C063-4B70-B65F-E874E55BE4A2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3B25-94DB-46CA-AE4F-175B5C7C4C7F}" type="datetime1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3B25-94DB-46CA-AE4F-175B5C7C4C7F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3B25-94DB-46CA-AE4F-175B5C7C4C7F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3B25-94DB-46CA-AE4F-175B5C7C4C7F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3B25-94DB-46CA-AE4F-175B5C7C4C7F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3B25-94DB-46CA-AE4F-175B5C7C4C7F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3E73-6B3B-4E54-9C34-48D517835F7C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BD06-DC55-473C-97EC-B50965FE2F29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EC92-884A-4CBB-8209-787E710CB356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1EEB-459F-420B-9A89-4DE1C1A04DFF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7958-B875-402F-A478-E42DEA6F2D6E}" type="datetime1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DBA1-E5EF-4ACF-88A3-C962E2A83DD8}" type="datetime1">
              <a:rPr lang="en-US" smtClean="0"/>
              <a:t>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F940-B25D-4C80-A849-C78DF21ADCAE}" type="datetime1">
              <a:rPr lang="en-US" smtClean="0"/>
              <a:t>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F2CA-4484-4468-B562-DA74E5B1620A}" type="datetime1">
              <a:rPr lang="en-US" smtClean="0"/>
              <a:t>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58B-F945-4DF5-9016-E4BC27E68D94}" type="datetime1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CDD2A1D-7AF2-4A20-800E-13E8529EFEBE}" type="datetime1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E113B25-94DB-46CA-AE4F-175B5C7C4C7F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34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hyperlink" Target="http://www.gpower.hhu.d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8955" y="1571846"/>
            <a:ext cx="9019384" cy="2109199"/>
          </a:xfrm>
          <a:effectLst/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+mn-lt"/>
              </a:rPr>
              <a:t>Chapter 8</a:t>
            </a:r>
            <a:br>
              <a:rPr lang="en-US" sz="5400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+mn-lt"/>
              </a:rPr>
            </a:br>
            <a:r>
              <a:rPr lang="en-US" sz="5400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+mn-lt"/>
              </a:rPr>
              <a:t>Power </a:t>
            </a:r>
            <a:r>
              <a:rPr lang="en-US" sz="5400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+mn-lt"/>
              </a:rPr>
              <a:t>&amp; Effect Size</a:t>
            </a:r>
            <a:endParaRPr lang="en-US" sz="5400" dirty="0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</a:effectLst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8447" y="4050640"/>
            <a:ext cx="3200400" cy="146304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For EDUC/PSY 6600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Cohen Chap 8 - Power &amp; Effect Size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322" y="1794654"/>
            <a:ext cx="2248986" cy="15105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199" y="3566689"/>
            <a:ext cx="2593231" cy="160433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217" y="1804874"/>
            <a:ext cx="3461496" cy="15647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0375" y="3610783"/>
            <a:ext cx="1981179" cy="140644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342846" y="702128"/>
                <a:ext cx="4219938" cy="83099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4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48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846" y="702128"/>
                <a:ext cx="4219938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6494" t="-17647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10996" y="732712"/>
                <a:ext cx="4219938" cy="83099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4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charset="0"/>
                      </a:rPr>
                      <m:t>≠</m:t>
                    </m:r>
                    <m:sSub>
                      <m:sSubPr>
                        <m:ctrlP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48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996" y="732712"/>
                <a:ext cx="4219938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6494" t="-17518" b="-36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265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813" y="356616"/>
            <a:ext cx="9720072" cy="1499616"/>
          </a:xfrm>
        </p:spPr>
        <p:txBody>
          <a:bodyPr/>
          <a:lstStyle/>
          <a:p>
            <a:r>
              <a:rPr lang="en-US" sz="4400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G-Power</a:t>
            </a:r>
            <a:endParaRPr lang="en-US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1" y="356616"/>
            <a:ext cx="5807528" cy="629092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3813" y="1856232"/>
            <a:ext cx="507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at: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/>
              </a:rPr>
              <a:t>http://www.gpower.hhu.de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hlinkClick r:id="rId3"/>
              </a:rPr>
              <a:t>/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5057"/>
            <a:ext cx="9905998" cy="1905000"/>
          </a:xfrm>
        </p:spPr>
        <p:txBody>
          <a:bodyPr/>
          <a:lstStyle/>
          <a:p>
            <a:r>
              <a:rPr lang="en-US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Chap 8: section A</a:t>
            </a:r>
            <a:endParaRPr lang="en-US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07495"/>
            <a:ext cx="9905998" cy="4158343"/>
          </a:xfrm>
        </p:spPr>
        <p:txBody>
          <a:bodyPr>
            <a:noAutofit/>
          </a:bodyPr>
          <a:lstStyle/>
          <a:p>
            <a:r>
              <a:rPr lang="en-US" sz="2400" cap="none" dirty="0">
                <a:solidFill>
                  <a:schemeClr val="tx1">
                    <a:lumMod val="95000"/>
                  </a:schemeClr>
                </a:solidFill>
              </a:rPr>
              <a:t>These exercises make it clear to the student </a:t>
            </a:r>
            <a:r>
              <a:rPr lang="en-US" sz="2400" cap="none" dirty="0" smtClean="0">
                <a:solidFill>
                  <a:schemeClr val="tx1">
                    <a:lumMod val="95000"/>
                  </a:schemeClr>
                </a:solidFill>
              </a:rPr>
              <a:t>that:</a:t>
            </a:r>
          </a:p>
          <a:p>
            <a:pPr lvl="1"/>
            <a:r>
              <a:rPr lang="en-US" sz="2000" b="1" cap="none" dirty="0" smtClean="0">
                <a:solidFill>
                  <a:schemeClr val="tx1">
                    <a:lumMod val="95000"/>
                  </a:schemeClr>
                </a:solidFill>
              </a:rPr>
              <a:t>d</a:t>
            </a:r>
            <a:r>
              <a:rPr lang="en-US" sz="2000" cap="none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cap="none" dirty="0">
                <a:solidFill>
                  <a:schemeClr val="tx1">
                    <a:lumMod val="95000"/>
                  </a:schemeClr>
                </a:solidFill>
              </a:rPr>
              <a:t>is just the number of standard deviations that separate two population means, </a:t>
            </a:r>
            <a:r>
              <a:rPr lang="en-US" sz="2000" cap="none" dirty="0" smtClean="0">
                <a:solidFill>
                  <a:schemeClr val="tx1">
                    <a:lumMod val="95000"/>
                  </a:schemeClr>
                </a:solidFill>
              </a:rPr>
              <a:t>and</a:t>
            </a:r>
          </a:p>
          <a:p>
            <a:pPr lvl="1"/>
            <a:r>
              <a:rPr lang="en-US" sz="2000" i="1" cap="none" dirty="0" smtClean="0">
                <a:solidFill>
                  <a:schemeClr val="tx1">
                    <a:lumMod val="95000"/>
                  </a:schemeClr>
                </a:solidFill>
              </a:rPr>
              <a:t>g</a:t>
            </a:r>
            <a:r>
              <a:rPr lang="en-US" sz="2000" cap="none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cap="none" dirty="0">
                <a:solidFill>
                  <a:schemeClr val="tx1">
                    <a:lumMod val="95000"/>
                  </a:schemeClr>
                </a:solidFill>
              </a:rPr>
              <a:t>is the number of standard deviations (based on pooling the sample variances and taking the square-root) separating the sample means. </a:t>
            </a:r>
            <a:endParaRPr lang="en-US" sz="2000" cap="none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cap="none" dirty="0" smtClean="0">
                <a:solidFill>
                  <a:schemeClr val="tx1">
                    <a:lumMod val="95000"/>
                  </a:schemeClr>
                </a:solidFill>
              </a:rPr>
              <a:t>Exercise </a:t>
            </a:r>
            <a:r>
              <a:rPr lang="en-US" sz="2400" cap="none" dirty="0">
                <a:solidFill>
                  <a:schemeClr val="tx1">
                    <a:lumMod val="95000"/>
                  </a:schemeClr>
                </a:solidFill>
              </a:rPr>
              <a:t>9 requires students to draw the connection between a calculated </a:t>
            </a:r>
            <a:r>
              <a:rPr lang="en-US" sz="2400" i="1" cap="none" dirty="0">
                <a:solidFill>
                  <a:schemeClr val="tx1">
                    <a:lumMod val="95000"/>
                  </a:schemeClr>
                </a:solidFill>
              </a:rPr>
              <a:t>t</a:t>
            </a:r>
            <a:r>
              <a:rPr lang="en-US" sz="2400" cap="none" dirty="0">
                <a:solidFill>
                  <a:schemeClr val="tx1">
                    <a:lumMod val="95000"/>
                  </a:schemeClr>
                </a:solidFill>
              </a:rPr>
              <a:t> and delta; large </a:t>
            </a:r>
            <a:r>
              <a:rPr lang="en-US" sz="2400" i="1" cap="none" dirty="0" err="1">
                <a:solidFill>
                  <a:schemeClr val="tx1">
                    <a:lumMod val="95000"/>
                  </a:schemeClr>
                </a:solidFill>
              </a:rPr>
              <a:t>t</a:t>
            </a:r>
            <a:r>
              <a:rPr lang="en-US" sz="2400" cap="none" dirty="0" err="1">
                <a:solidFill>
                  <a:schemeClr val="tx1">
                    <a:lumMod val="95000"/>
                  </a:schemeClr>
                </a:solidFill>
              </a:rPr>
              <a:t>s</a:t>
            </a:r>
            <a:r>
              <a:rPr lang="en-US" sz="2400" cap="none" dirty="0">
                <a:solidFill>
                  <a:schemeClr val="tx1">
                    <a:lumMod val="95000"/>
                  </a:schemeClr>
                </a:solidFill>
              </a:rPr>
              <a:t> are </a:t>
            </a:r>
            <a:r>
              <a:rPr lang="en-US" sz="2400" i="1" cap="none" dirty="0">
                <a:solidFill>
                  <a:schemeClr val="tx1">
                    <a:lumMod val="95000"/>
                  </a:schemeClr>
                </a:solidFill>
              </a:rPr>
              <a:t>usually</a:t>
            </a:r>
            <a:r>
              <a:rPr lang="en-US" sz="2400" cap="none" dirty="0">
                <a:solidFill>
                  <a:schemeClr val="tx1">
                    <a:lumMod val="95000"/>
                  </a:schemeClr>
                </a:solidFill>
              </a:rPr>
              <a:t> associated with large deltas, and small </a:t>
            </a:r>
            <a:r>
              <a:rPr lang="en-US" sz="2400" i="1" cap="none" dirty="0" err="1">
                <a:solidFill>
                  <a:schemeClr val="tx1">
                    <a:lumMod val="95000"/>
                  </a:schemeClr>
                </a:solidFill>
              </a:rPr>
              <a:t>t</a:t>
            </a:r>
            <a:r>
              <a:rPr lang="en-US" sz="2400" cap="none" dirty="0" err="1">
                <a:solidFill>
                  <a:schemeClr val="tx1">
                    <a:lumMod val="95000"/>
                  </a:schemeClr>
                </a:solidFill>
              </a:rPr>
              <a:t>s</a:t>
            </a:r>
            <a:r>
              <a:rPr lang="en-US" sz="2400" cap="none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i="1" cap="none" dirty="0">
                <a:solidFill>
                  <a:schemeClr val="tx1">
                    <a:lumMod val="95000"/>
                  </a:schemeClr>
                </a:solidFill>
              </a:rPr>
              <a:t>usually</a:t>
            </a:r>
            <a:r>
              <a:rPr lang="en-US" sz="2400" cap="none" dirty="0">
                <a:solidFill>
                  <a:schemeClr val="tx1">
                    <a:lumMod val="95000"/>
                  </a:schemeClr>
                </a:solidFill>
              </a:rPr>
              <a:t> with small deltas. Of course, the alternate hypothesis distribution shows that </a:t>
            </a:r>
            <a:r>
              <a:rPr lang="en-US" sz="2400" i="1" cap="none" dirty="0">
                <a:solidFill>
                  <a:schemeClr val="tx1">
                    <a:lumMod val="95000"/>
                  </a:schemeClr>
                </a:solidFill>
              </a:rPr>
              <a:t>t</a:t>
            </a:r>
            <a:r>
              <a:rPr lang="en-US" sz="2400" cap="none" dirty="0">
                <a:solidFill>
                  <a:schemeClr val="tx1">
                    <a:lumMod val="95000"/>
                  </a:schemeClr>
                </a:solidFill>
              </a:rPr>
              <a:t> can occasionally come out very differently from </a:t>
            </a:r>
            <a:r>
              <a:rPr lang="en-US" sz="2400" cap="none" dirty="0" smtClean="0">
                <a:solidFill>
                  <a:schemeClr val="tx1">
                    <a:lumMod val="95000"/>
                  </a:schemeClr>
                </a:solidFill>
              </a:rPr>
              <a:t>delta</a:t>
            </a:r>
            <a:endParaRPr lang="en-US" sz="2400" cap="none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83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68903"/>
            <a:ext cx="9720072" cy="801457"/>
          </a:xfrm>
        </p:spPr>
        <p:txBody>
          <a:bodyPr/>
          <a:lstStyle/>
          <a:p>
            <a:r>
              <a:rPr lang="en-US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Chap 8: section B</a:t>
            </a:r>
            <a:endParaRPr lang="en-US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09486"/>
            <a:ext cx="10213519" cy="500561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24"/>
              </a:spcBef>
              <a:buNone/>
            </a:pPr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The most important purpose of these exercises is not to prepare students for power analyses of their own future experiments (although that is one of the purposes), but to </a:t>
            </a:r>
            <a:r>
              <a:rPr lang="en-US" b="1" u="sng" cap="none" dirty="0">
                <a:solidFill>
                  <a:schemeClr val="tx1">
                    <a:lumMod val="95000"/>
                  </a:schemeClr>
                </a:solidFill>
              </a:rPr>
              <a:t>deepen students’ understanding of null hypothesis testing</a:t>
            </a:r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, and increase their appreciation for the need to supplement hypothesis testing with estimates of </a:t>
            </a:r>
            <a:r>
              <a:rPr lang="en-US" b="1" u="sng" cap="none" dirty="0">
                <a:solidFill>
                  <a:schemeClr val="tx1">
                    <a:lumMod val="95000"/>
                  </a:schemeClr>
                </a:solidFill>
              </a:rPr>
              <a:t>effect size or confidence interval</a:t>
            </a:r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s. Some students get confused when they realize that </a:t>
            </a:r>
            <a:r>
              <a:rPr lang="en-US" i="1" cap="none" dirty="0">
                <a:solidFill>
                  <a:schemeClr val="tx1">
                    <a:lumMod val="95000"/>
                  </a:schemeClr>
                </a:solidFill>
              </a:rPr>
              <a:t>an estimate of power is only as good as the estimate of effect size upon which it is based</a:t>
            </a:r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, but that determining the effect size is usually the purpose (or should be) of the experiment. </a:t>
            </a:r>
            <a:r>
              <a:rPr lang="mr-IN" cap="none" dirty="0" smtClean="0">
                <a:solidFill>
                  <a:schemeClr val="tx1">
                    <a:lumMod val="95000"/>
                  </a:schemeClr>
                </a:solidFill>
              </a:rPr>
              <a:t>…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</a:rPr>
              <a:t> The </a:t>
            </a:r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center of the AHD (i.e., delta) is determined by both the </a:t>
            </a:r>
            <a:r>
              <a:rPr lang="en-US" b="1" cap="none" dirty="0">
                <a:solidFill>
                  <a:schemeClr val="tx1">
                    <a:lumMod val="95000"/>
                  </a:schemeClr>
                </a:solidFill>
              </a:rPr>
              <a:t>true effect size </a:t>
            </a:r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and the </a:t>
            </a:r>
            <a:r>
              <a:rPr lang="en-US" b="1" cap="none" dirty="0">
                <a:solidFill>
                  <a:schemeClr val="tx1">
                    <a:lumMod val="95000"/>
                  </a:schemeClr>
                </a:solidFill>
              </a:rPr>
              <a:t>sample sizes</a:t>
            </a:r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. The last few exercises are concerned with refining students’ abilities to estimate the power of a study already conducted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  <a:endParaRPr lang="en-US" cap="none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6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60585" y="1317039"/>
            <a:ext cx="96949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Cohen (1994): “Next, I have learned and taught that the primary product of research inquiry is one or more measures of effect size, not </a:t>
            </a:r>
            <a:r>
              <a:rPr lang="en-US" sz="2800" b="1" i="1" dirty="0">
                <a:latin typeface="Consolas" charset="0"/>
                <a:ea typeface="Consolas" charset="0"/>
                <a:cs typeface="Consolas" charset="0"/>
              </a:rPr>
              <a:t>p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values.” (p. 1310).</a:t>
            </a:r>
          </a:p>
          <a:p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Abelson (1995): “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However, as social scientists move gradually away from reliance on single studies and obsession with null hypothesis testing, effect size measures will become more and more popular” (p. 47).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1" y="1152916"/>
            <a:ext cx="7489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Consolas" charset="0"/>
                <a:ea typeface="Consolas" charset="0"/>
                <a:cs typeface="Consolas" charset="0"/>
              </a:rPr>
              <a:t>“</a:t>
            </a:r>
            <a:endParaRPr lang="en-US" sz="8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87968" y="5056524"/>
            <a:ext cx="7489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Consolas" charset="0"/>
                <a:ea typeface="Consolas" charset="0"/>
                <a:cs typeface="Consolas" charset="0"/>
              </a:rPr>
              <a:t>”</a:t>
            </a:r>
            <a:endParaRPr lang="en-US" sz="8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2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604" y="338871"/>
            <a:ext cx="9720072" cy="1499616"/>
          </a:xfrm>
        </p:spPr>
        <p:txBody>
          <a:bodyPr/>
          <a:lstStyle/>
          <a:p>
            <a:r>
              <a:rPr lang="en-US" cap="none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onsolas" charset="0"/>
                <a:ea typeface="Consolas" charset="0"/>
                <a:cs typeface="Consolas" charset="0"/>
              </a:rPr>
              <a:t>Types of Errors</a:t>
            </a:r>
            <a:endParaRPr lang="en-US" cap="none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1143" y="1554583"/>
            <a:ext cx="6368344" cy="20050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cap="none" dirty="0" smtClean="0"/>
              <a:t>When we conduct a hypothesis test, we wither reject or fail to </a:t>
            </a:r>
            <a:r>
              <a:rPr lang="en-US" sz="2400" cap="none" dirty="0" smtClean="0"/>
              <a:t>reject </a:t>
            </a:r>
            <a:r>
              <a:rPr lang="en-US" sz="2400" cap="none" dirty="0" smtClean="0"/>
              <a:t>the Null Hypothesis.  Our decision usually causes four outcomes: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2" descr="http://medind.nic.in/jay/t13/i5/JIndianSocPeriodontol_2013_17_5_577_119293_u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894" y="3446311"/>
            <a:ext cx="7382806" cy="280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52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1143" y="1554583"/>
            <a:ext cx="6368344" cy="20050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cap="none" dirty="0" smtClean="0"/>
              <a:t>When we conduct a hypothesis test, we wither reject or fail to </a:t>
            </a:r>
            <a:r>
              <a:rPr lang="en-US" sz="2400" cap="none" dirty="0" smtClean="0"/>
              <a:t>reject </a:t>
            </a:r>
            <a:r>
              <a:rPr lang="en-US" sz="2400" cap="none" dirty="0" smtClean="0"/>
              <a:t>the Null Hypothesis.  Our decision usually causes four outcomes: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2" descr="http://medind.nic.in/jay/t13/i5/JIndianSocPeriodontol_2013_17_5_577_119293_u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94" y="3446311"/>
            <a:ext cx="6420793" cy="243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141412" y="2713804"/>
                <a:ext cx="10007234" cy="2739211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u="sng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Power = </a:t>
                </a:r>
                <a14:m>
                  <m:oMath xmlns:m="http://schemas.openxmlformats.org/officeDocument/2006/math">
                    <m:r>
                      <a:rPr lang="en-US" sz="4400" b="0" i="1" u="sng" smtClean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rPr>
                      <m:t>1 −</m:t>
                    </m:r>
                    <m:r>
                      <a:rPr lang="en-US" sz="4400" b="0" i="1" u="sng" smtClean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rPr>
                      <m:t>𝛽</m:t>
                    </m:r>
                  </m:oMath>
                </a14:m>
                <a:endParaRPr lang="en-US" sz="4400" u="sng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algn="ctr"/>
                <a:endParaRPr lang="en-US" sz="1600" u="sng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algn="ctr"/>
                <a:r>
                  <a:rPr lang="en-US" sz="3600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“the probability of correctly rejecting a falsely rejecting a false null hypothesis.” </a:t>
                </a:r>
                <a:endParaRPr lang="en-US" sz="360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713804"/>
                <a:ext cx="10007234" cy="2739211"/>
              </a:xfrm>
              <a:prstGeom prst="rect">
                <a:avLst/>
              </a:prstGeom>
              <a:blipFill rotWithShape="0">
                <a:blip r:embed="rId3"/>
                <a:stretch>
                  <a:fillRect l="-1583" t="-4000" r="-4202" b="-5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905604" y="33887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onsolas" charset="0"/>
                <a:ea typeface="Consolas" charset="0"/>
                <a:cs typeface="Consolas" charset="0"/>
              </a:rPr>
              <a:t>Types of Errors</a:t>
            </a:r>
            <a:endParaRPr lang="en-US" cap="none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12" y="1998563"/>
            <a:ext cx="5816981" cy="132282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798" y="1998563"/>
            <a:ext cx="4705731" cy="132699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http://image.slidesharecdn.com/week8errorandpower-090717125716-phpapp01/95/error-and-power-12-728.jpg?cb=124783606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5" b="30964"/>
          <a:stretch/>
        </p:blipFill>
        <p:spPr bwMode="auto">
          <a:xfrm>
            <a:off x="2286287" y="3829929"/>
            <a:ext cx="7736306" cy="228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05604" y="33887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onsolas" charset="0"/>
                <a:ea typeface="Consolas" charset="0"/>
                <a:cs typeface="Consolas" charset="0"/>
              </a:rPr>
              <a:t>Effect Sizes</a:t>
            </a:r>
            <a:endParaRPr lang="en-US" sz="4000" cap="none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9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155" y="2002732"/>
            <a:ext cx="5816981" cy="132282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827535"/>
              </p:ext>
            </p:extLst>
          </p:nvPr>
        </p:nvGraphicFramePr>
        <p:xfrm>
          <a:off x="2691850" y="3961263"/>
          <a:ext cx="6465590" cy="2316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22353"/>
                <a:gridCol w="37432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Cohen’s 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Interpretation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.2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Small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.5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Moderate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.8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Large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905604" y="33887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onsolas" charset="0"/>
                <a:ea typeface="Consolas" charset="0"/>
                <a:cs typeface="Consolas" charset="0"/>
              </a:rPr>
              <a:t>Effect Sizes</a:t>
            </a:r>
            <a:endParaRPr lang="en-US" sz="4000" cap="none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26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574" y="1803326"/>
            <a:ext cx="4705731" cy="132699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351117" y="3431192"/>
                <a:ext cx="9606643" cy="3248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4400" i="1">
                            <a:latin typeface="Verdana" charset="0"/>
                            <a:ea typeface="Verdana" charset="0"/>
                            <a:cs typeface="Verdana" charset="0"/>
                          </a:rPr>
                        </m:ctrlPr>
                      </m:sSupPr>
                      <m:e>
                        <m:r>
                          <a:rPr lang="en-US" altLang="en-US" sz="4400" i="1">
                            <a:latin typeface="Verdana" charset="0"/>
                            <a:ea typeface="Verdana" charset="0"/>
                            <a:cs typeface="Verdana" charset="0"/>
                          </a:rPr>
                          <m:t>𝜂</m:t>
                        </m:r>
                      </m:e>
                      <m:sup>
                        <m:r>
                          <a:rPr lang="en-US" altLang="en-US" sz="4400" i="1">
                            <a:latin typeface="Verdana" charset="0"/>
                            <a:ea typeface="Verdana" charset="0"/>
                            <a:cs typeface="Verdana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3600" dirty="0" smtClean="0">
                    <a:latin typeface="Verdana" charset="0"/>
                    <a:ea typeface="Verdana" charset="0"/>
                    <a:cs typeface="Verdana" charset="0"/>
                  </a:rPr>
                  <a:t> (eta squared)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4400" i="1">
                            <a:latin typeface="Verdana" charset="0"/>
                            <a:ea typeface="Verdana" charset="0"/>
                            <a:cs typeface="Verdana" charset="0"/>
                          </a:rPr>
                        </m:ctrlPr>
                      </m:sSubSupPr>
                      <m:e>
                        <m:r>
                          <a:rPr lang="en-US" altLang="en-US" sz="4400" i="1">
                            <a:latin typeface="Verdana" charset="0"/>
                            <a:ea typeface="Verdana" charset="0"/>
                            <a:cs typeface="Verdana" charset="0"/>
                          </a:rPr>
                          <m:t>𝑟</m:t>
                        </m:r>
                      </m:e>
                      <m:sub>
                        <m:r>
                          <a:rPr lang="en-US" altLang="en-US" sz="4400" i="1">
                            <a:latin typeface="Verdana" charset="0"/>
                            <a:ea typeface="Verdana" charset="0"/>
                            <a:cs typeface="Verdana" charset="0"/>
                          </a:rPr>
                          <m:t>𝑝𝑏</m:t>
                        </m:r>
                      </m:sub>
                      <m:sup>
                        <m:r>
                          <a:rPr lang="en-US" altLang="en-US" sz="4400" i="1">
                            <a:latin typeface="Verdana" charset="0"/>
                            <a:ea typeface="Verdana" charset="0"/>
                            <a:cs typeface="Verdana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en-US" sz="4800" i="1" baseline="-25000" dirty="0">
                    <a:latin typeface="Verdana" charset="0"/>
                    <a:ea typeface="Verdana" charset="0"/>
                    <a:cs typeface="Verdana" charset="0"/>
                  </a:rPr>
                  <a:t> </a:t>
                </a:r>
                <a:endParaRPr lang="en-US" altLang="en-US" sz="4800" i="1" baseline="-25000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pPr marL="1028700" lvl="1" indent="-571500">
                  <a:buFont typeface="Arial" charset="0"/>
                  <a:buChar char="•"/>
                </a:pPr>
                <a:r>
                  <a:rPr lang="en-US" altLang="en-US" sz="3200" dirty="0" smtClean="0">
                    <a:latin typeface="Verdana" charset="0"/>
                    <a:ea typeface="Verdana" charset="0"/>
                    <a:cs typeface="Verdana" charset="0"/>
                  </a:rPr>
                  <a:t>association </a:t>
                </a:r>
                <a:r>
                  <a:rPr lang="en-US" altLang="en-US" sz="3200" dirty="0">
                    <a:latin typeface="Verdana" charset="0"/>
                    <a:ea typeface="Verdana" charset="0"/>
                    <a:cs typeface="Verdana" charset="0"/>
                  </a:rPr>
                  <a:t>between grouping variable (IV) and continuous </a:t>
                </a:r>
                <a:r>
                  <a:rPr lang="en-US" altLang="en-US" sz="3200" dirty="0" smtClean="0">
                    <a:latin typeface="Verdana" charset="0"/>
                    <a:ea typeface="Verdana" charset="0"/>
                    <a:cs typeface="Verdana" charset="0"/>
                  </a:rPr>
                  <a:t>DV</a:t>
                </a:r>
              </a:p>
              <a:p>
                <a:pPr marL="1028700" lvl="1" indent="-571500">
                  <a:buFont typeface="Arial" charset="0"/>
                  <a:buChar char="•"/>
                </a:pPr>
                <a:r>
                  <a:rPr lang="en-US" altLang="en-US" sz="3200" dirty="0" smtClean="0">
                    <a:latin typeface="Verdana" charset="0"/>
                    <a:ea typeface="Verdana" charset="0"/>
                    <a:cs typeface="Verdana" charset="0"/>
                  </a:rPr>
                  <a:t>Ranges </a:t>
                </a:r>
                <a:r>
                  <a:rPr lang="en-US" altLang="en-US" sz="3200" dirty="0">
                    <a:latin typeface="Verdana" charset="0"/>
                    <a:ea typeface="Verdana" charset="0"/>
                    <a:cs typeface="Verdana" charset="0"/>
                  </a:rPr>
                  <a:t>from 0 to </a:t>
                </a:r>
                <a:r>
                  <a:rPr lang="en-US" altLang="en-US" sz="3200" dirty="0" smtClean="0">
                    <a:latin typeface="Verdana" charset="0"/>
                    <a:ea typeface="Verdana" charset="0"/>
                    <a:cs typeface="Verdana" charset="0"/>
                  </a:rPr>
                  <a:t>1</a:t>
                </a:r>
              </a:p>
              <a:p>
                <a:pPr marL="1028700" lvl="1" indent="-571500">
                  <a:buFont typeface="Arial" charset="0"/>
                  <a:buChar char="•"/>
                </a:pPr>
                <a:r>
                  <a:rPr lang="en-US" altLang="en-US" sz="3200" dirty="0" smtClean="0">
                    <a:latin typeface="Verdana" charset="0"/>
                    <a:ea typeface="Verdana" charset="0"/>
                    <a:cs typeface="Verdana" charset="0"/>
                  </a:rPr>
                  <a:t>With </a:t>
                </a:r>
                <a:r>
                  <a:rPr lang="en-US" altLang="en-US" sz="3200" dirty="0">
                    <a:latin typeface="Verdana" charset="0"/>
                    <a:ea typeface="Verdana" charset="0"/>
                    <a:cs typeface="Verdana" charset="0"/>
                  </a:rPr>
                  <a:t>only 2 groups, </a:t>
                </a:r>
                <a:r>
                  <a:rPr lang="en-US" altLang="en-US" sz="3200" dirty="0" smtClean="0">
                    <a:latin typeface="Verdana" charset="0"/>
                    <a:ea typeface="Verdana" charset="0"/>
                    <a:cs typeface="Verdana" charset="0"/>
                  </a:rPr>
                  <a:t>results </a:t>
                </a:r>
                <a:r>
                  <a:rPr lang="en-US" altLang="en-US" sz="3200" dirty="0">
                    <a:latin typeface="Verdana" charset="0"/>
                    <a:ea typeface="Verdana" charset="0"/>
                    <a:cs typeface="Verdana" charset="0"/>
                  </a:rPr>
                  <a:t>are </a:t>
                </a:r>
                <a:r>
                  <a:rPr lang="en-US" altLang="en-US" sz="3200" dirty="0">
                    <a:latin typeface="Verdana" charset="0"/>
                    <a:ea typeface="Verdana" charset="0"/>
                    <a:cs typeface="Verdana" charset="0"/>
                  </a:rPr>
                  <a:t>same</a:t>
                </a:r>
                <a:endParaRPr lang="en-US" sz="3200" dirty="0">
                  <a:latin typeface="Verdana" charset="0"/>
                  <a:ea typeface="Verdana" charset="0"/>
                  <a:cs typeface="Verdana" charset="0"/>
                </a:endParaRPr>
              </a:p>
              <a:p>
                <a:endParaRPr lang="en-US" sz="240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117" y="3431192"/>
                <a:ext cx="9606643" cy="32486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905604" y="33887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onsolas" charset="0"/>
                <a:ea typeface="Consolas" charset="0"/>
                <a:cs typeface="Consolas" charset="0"/>
              </a:rPr>
              <a:t>Effect Sizes</a:t>
            </a:r>
            <a:endParaRPr lang="en-US" sz="4000" cap="none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2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559" y="296458"/>
            <a:ext cx="9720072" cy="1499616"/>
          </a:xfrm>
        </p:spPr>
        <p:txBody>
          <a:bodyPr/>
          <a:lstStyle/>
          <a:p>
            <a:r>
              <a:rPr lang="en-US" cap="none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What affects power?</a:t>
            </a:r>
            <a:endParaRPr lang="en-US" cap="none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183" y="1467131"/>
            <a:ext cx="4871835" cy="5118234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Sample Size</a:t>
            </a:r>
          </a:p>
          <a:p>
            <a:pPr marL="630936" lvl="1" indent="-457200">
              <a:lnSpc>
                <a:spcPct val="150000"/>
              </a:lnSpc>
            </a:pPr>
            <a:r>
              <a:rPr lang="en-US" sz="2400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Larger sample = more power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Effect Size</a:t>
            </a:r>
          </a:p>
          <a:p>
            <a:pPr marL="630936" lvl="1" indent="-457200">
              <a:lnSpc>
                <a:spcPct val="150000"/>
              </a:lnSpc>
            </a:pPr>
            <a:r>
              <a:rPr lang="en-US" sz="2400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Larger Effect size = more power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Alpha Level</a:t>
            </a:r>
          </a:p>
          <a:p>
            <a:pPr marL="630936" lvl="1" indent="-457200">
              <a:lnSpc>
                <a:spcPct val="150000"/>
              </a:lnSpc>
            </a:pPr>
            <a:r>
              <a:rPr lang="en-US" sz="2400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Higher Alphas = more power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Directionality</a:t>
            </a:r>
          </a:p>
          <a:p>
            <a:pPr marL="630936" lvl="1" indent="-457200">
              <a:lnSpc>
                <a:spcPct val="150000"/>
              </a:lnSpc>
            </a:pPr>
            <a:r>
              <a:rPr lang="en-US" sz="2400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One tail </a:t>
            </a:r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sz="2400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= more power</a:t>
            </a:r>
            <a:endParaRPr lang="en-US" sz="2400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4" descr="http://image.slidesharecdn.com/typeitypeiipowereffectsizelivepresentation-100217011530-phpapp01/95/type-i-type-ii-power-effect-size-live-presentation-13-7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019" y="1467131"/>
            <a:ext cx="6131606" cy="459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0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wer tab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r="33395"/>
          <a:stretch/>
        </p:blipFill>
        <p:spPr bwMode="auto">
          <a:xfrm>
            <a:off x="7572044" y="444001"/>
            <a:ext cx="4463715" cy="589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49" y="246409"/>
            <a:ext cx="9720072" cy="1499616"/>
          </a:xfrm>
        </p:spPr>
        <p:txBody>
          <a:bodyPr/>
          <a:lstStyle/>
          <a:p>
            <a:r>
              <a:rPr lang="en-US" cap="none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Power Analysis</a:t>
            </a:r>
            <a:endParaRPr lang="en-US" cap="none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887" y="1548433"/>
            <a:ext cx="6704157" cy="4866926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8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Non-centrality parameter is calculated </a:t>
            </a:r>
            <a:r>
              <a:rPr lang="en-US" altLang="en-US" sz="2800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by:</a:t>
            </a:r>
            <a:endParaRPr lang="en-US" altLang="en-US" sz="2800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endParaRPr lang="en-US" altLang="en-US" sz="2800" cap="none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endParaRPr lang="en-US" altLang="en-US" sz="2800" cap="none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endParaRPr lang="en-US" altLang="en-US" sz="2800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endParaRPr lang="en-US" altLang="en-US" sz="2800" cap="none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endParaRPr lang="en-US" altLang="en-US" sz="2800" cap="none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r>
              <a:rPr lang="en-US" altLang="en-US" sz="28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S</a:t>
            </a:r>
            <a:r>
              <a:rPr lang="en-US" altLang="en-US" sz="2800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ince </a:t>
            </a:r>
            <a:r>
              <a:rPr lang="en-US" altLang="en-US" sz="28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it’s assumed that the… </a:t>
            </a:r>
          </a:p>
          <a:p>
            <a:pPr lvl="1"/>
            <a:r>
              <a:rPr lang="en-US" alt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ea typeface="ＭＳ Ｐゴシック" panose="020B0600070205080204" pitchFamily="34" charset="-128"/>
              </a:rPr>
              <a:t>Variances are same in 2 groups</a:t>
            </a:r>
          </a:p>
          <a:p>
            <a:pPr lvl="1"/>
            <a:r>
              <a:rPr lang="en-US" altLang="en-US" sz="2400" i="1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ea typeface="ＭＳ Ｐゴシック" panose="020B0600070205080204" pitchFamily="34" charset="-128"/>
              </a:rPr>
              <a:t>n</a:t>
            </a:r>
            <a:r>
              <a:rPr lang="en-US" alt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ea typeface="ＭＳ Ｐゴシック" panose="020B0600070205080204" pitchFamily="34" charset="-128"/>
              </a:rPr>
              <a:t>s are same in 2 groups</a:t>
            </a:r>
          </a:p>
          <a:p>
            <a:r>
              <a:rPr lang="en-US" altLang="en-US" sz="28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...and since </a:t>
            </a:r>
            <a:r>
              <a:rPr lang="el-GR" altLang="en-US" sz="2800" i="1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cs typeface="Arial" panose="020B0604020202020204" pitchFamily="34" charset="0"/>
              </a:rPr>
              <a:t>σ</a:t>
            </a:r>
            <a:r>
              <a:rPr lang="en-US" altLang="en-US" sz="28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cs typeface="Arial" panose="020B0604020202020204" pitchFamily="34" charset="0"/>
              </a:rPr>
              <a:t> is </a:t>
            </a:r>
            <a:r>
              <a:rPr lang="en-US" altLang="en-US" sz="28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often </a:t>
            </a:r>
            <a:r>
              <a:rPr lang="en-US" altLang="en-US" sz="28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cs typeface="Arial" panose="020B0604020202020204" pitchFamily="34" charset="0"/>
              </a:rPr>
              <a:t>assumed to be 1…</a:t>
            </a:r>
            <a:endParaRPr lang="el-GR" altLang="en-US" sz="2800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  <a:cs typeface="Arial" panose="020B0604020202020204" pitchFamily="34" charset="0"/>
            </a:endParaRPr>
          </a:p>
          <a:p>
            <a:r>
              <a:rPr lang="en-US" altLang="en-US" sz="28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…the equation is simplified…</a:t>
            </a:r>
          </a:p>
          <a:p>
            <a:endParaRPr lang="en-US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200" y="2283164"/>
            <a:ext cx="2451547" cy="1659443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913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906</TotalTime>
  <Words>777</Words>
  <Application>Microsoft Macintosh PowerPoint</Application>
  <PresentationFormat>Widescreen</PresentationFormat>
  <Paragraphs>102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Calibri</vt:lpstr>
      <vt:lpstr>Cambria Math</vt:lpstr>
      <vt:lpstr>Consolas</vt:lpstr>
      <vt:lpstr>Courier New</vt:lpstr>
      <vt:lpstr>Mangal</vt:lpstr>
      <vt:lpstr>ＭＳ Ｐゴシック</vt:lpstr>
      <vt:lpstr>Times New Roman</vt:lpstr>
      <vt:lpstr>Verdana</vt:lpstr>
      <vt:lpstr>Wingdings</vt:lpstr>
      <vt:lpstr>Arial</vt:lpstr>
      <vt:lpstr>Mesh</vt:lpstr>
      <vt:lpstr>Chapter 8 Power &amp; Effect Size</vt:lpstr>
      <vt:lpstr>PowerPoint Presentation</vt:lpstr>
      <vt:lpstr>Types of Errors</vt:lpstr>
      <vt:lpstr>PowerPoint Presentation</vt:lpstr>
      <vt:lpstr>PowerPoint Presentation</vt:lpstr>
      <vt:lpstr>PowerPoint Presentation</vt:lpstr>
      <vt:lpstr>PowerPoint Presentation</vt:lpstr>
      <vt:lpstr>What affects power?</vt:lpstr>
      <vt:lpstr>Power Analysis</vt:lpstr>
      <vt:lpstr>PowerPoint Presentation</vt:lpstr>
      <vt:lpstr>G-Power</vt:lpstr>
      <vt:lpstr>Chap 8: section A</vt:lpstr>
      <vt:lpstr>Chap 8: section B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5. Hypothesis Tests</dc:title>
  <dc:creator>Sarah Schwartz</dc:creator>
  <cp:lastModifiedBy>Tyson Barrett</cp:lastModifiedBy>
  <cp:revision>44</cp:revision>
  <cp:lastPrinted>2018-02-12T07:43:56Z</cp:lastPrinted>
  <dcterms:created xsi:type="dcterms:W3CDTF">2015-07-08T08:07:38Z</dcterms:created>
  <dcterms:modified xsi:type="dcterms:W3CDTF">2018-02-12T07:49:38Z</dcterms:modified>
</cp:coreProperties>
</file>