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11"/>
  </p:notesMasterIdLst>
  <p:handoutMasterIdLst>
    <p:handoutMasterId r:id="rId12"/>
  </p:handoutMasterIdLst>
  <p:sldIdLst>
    <p:sldId id="447" r:id="rId2"/>
    <p:sldId id="256" r:id="rId3"/>
    <p:sldId id="315" r:id="rId4"/>
    <p:sldId id="446" r:id="rId5"/>
    <p:sldId id="448" r:id="rId6"/>
    <p:sldId id="450" r:id="rId7"/>
    <p:sldId id="451" r:id="rId8"/>
    <p:sldId id="452" r:id="rId9"/>
    <p:sldId id="449" r:id="rId1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8"/>
    <p:restoredTop sz="94694"/>
  </p:normalViewPr>
  <p:slideViewPr>
    <p:cSldViewPr>
      <p:cViewPr varScale="1">
        <p:scale>
          <a:sx n="94" d="100"/>
          <a:sy n="94" d="100"/>
        </p:scale>
        <p:origin x="224" y="52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dirty="0">
              <a:latin typeface="Georgia Regular" panose="02040502050405020303" pitchFamily="18" charset="0"/>
            </a:endParaRPr>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latin typeface="Georgia Regular" panose="02040502050405020303" pitchFamily="18" charset="0"/>
              </a:rPr>
              <a:pPr/>
              <a:t>‹#›</a:t>
            </a:fld>
            <a:endParaRPr lang="en-US" altLang="en-US" dirty="0">
              <a:latin typeface="Georgia Regular" panose="02040502050405020303"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i="0">
                <a:latin typeface="Georgia Regular" panose="02040502050405020303" pitchFamily="18" charset="0"/>
              </a:defRPr>
            </a:lvl1pPr>
          </a:lstStyle>
          <a:p>
            <a:endParaRPr lang="en-US" altLang="en-US" dirty="0"/>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i="0">
                <a:latin typeface="Georgia Regular" panose="02040502050405020303" pitchFamily="18" charset="0"/>
              </a:defRPr>
            </a:lvl1pPr>
          </a:lstStyle>
          <a:p>
            <a:fld id="{88F0B1FB-2D0E-4890-8ACF-4F6C3DD0F3F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2pPr>
    <a:lvl3pPr marL="9144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3pPr>
    <a:lvl4pPr marL="13716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4pPr>
    <a:lvl5pPr marL="18288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1</a:t>
            </a:fld>
            <a:endParaRPr lang="en-US" altLang="en-US" dirty="0"/>
          </a:p>
        </p:txBody>
      </p:sp>
    </p:spTree>
    <p:extLst>
      <p:ext uri="{BB962C8B-B14F-4D97-AF65-F5344CB8AC3E}">
        <p14:creationId xmlns:p14="http://schemas.microsoft.com/office/powerpoint/2010/main" val="202754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429220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259587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9478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3990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1396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5561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4766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319092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2699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2589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80281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eorgia Regular" panose="02040502050405020303" pitchFamily="18" charset="0"/>
              </a:defRPr>
            </a:lvl1pPr>
          </a:lstStyle>
          <a:p>
            <a:r>
              <a:rPr lang="en-US" altLang="en-US" dirty="0"/>
              <a:t>Jamison Fargo, PhD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eorgia Regular" panose="02040502050405020303" pitchFamily="18"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eorgia Regular" panose="02040502050405020303" pitchFamily="18" charset="0"/>
              </a:defRPr>
            </a:lvl1pPr>
          </a:lstStyle>
          <a:p>
            <a:fld id="{52B048DB-ADC9-4582-8744-500C8B1C427C}" type="slidenum">
              <a:rPr lang="en-US" altLang="en-US" smtClean="0"/>
              <a:pPr/>
              <a:t>‹#›</a:t>
            </a:fld>
            <a:endParaRPr lang="en-US" altLang="en-US" dirty="0"/>
          </a:p>
        </p:txBody>
      </p:sp>
    </p:spTree>
    <p:extLst>
      <p:ext uri="{BB962C8B-B14F-4D97-AF65-F5344CB8AC3E}">
        <p14:creationId xmlns:p14="http://schemas.microsoft.com/office/powerpoint/2010/main" val="163990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ysonbarrett.com/EDUC-6600/Resources/Example_Ch16_MixedANOVA.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26841" y="2438400"/>
            <a:ext cx="9447245" cy="1219200"/>
          </a:xfrm>
        </p:spPr>
        <p:txBody>
          <a:bodyPr>
            <a:normAutofit fontScale="90000"/>
          </a:bodyPr>
          <a:lstStyle/>
          <a:p>
            <a:pPr algn="l" eaLnBrk="1" hangingPunct="1"/>
            <a:r>
              <a:rPr lang="en-US" altLang="en-US" sz="6700" dirty="0">
                <a:solidFill>
                  <a:schemeClr val="bg1">
                    <a:lumMod val="95000"/>
                  </a:schemeClr>
                </a:solidFill>
                <a:ea typeface="ＭＳ Ｐゴシック" panose="020B0600070205080204" pitchFamily="34" charset="-128"/>
              </a:rPr>
              <a:t>(Two-Way) </a:t>
            </a:r>
            <a:br>
              <a:rPr lang="en-US" altLang="en-US" sz="8800" dirty="0">
                <a:solidFill>
                  <a:schemeClr val="bg1">
                    <a:lumMod val="95000"/>
                  </a:schemeClr>
                </a:solidFill>
                <a:ea typeface="ＭＳ Ｐゴシック" panose="020B0600070205080204" pitchFamily="34" charset="-128"/>
              </a:rPr>
            </a:br>
            <a:r>
              <a:rPr lang="en-US" altLang="en-US" sz="12800" dirty="0">
                <a:solidFill>
                  <a:schemeClr val="bg1">
                    <a:lumMod val="95000"/>
                  </a:schemeClr>
                </a:solidFill>
                <a:ea typeface="ＭＳ Ｐゴシック" panose="020B0600070205080204" pitchFamily="34" charset="-128"/>
              </a:rPr>
              <a:t>Mixed</a:t>
            </a:r>
            <a:endParaRPr lang="en-US" altLang="en-US" sz="8800" dirty="0">
              <a:solidFill>
                <a:schemeClr val="bg1">
                  <a:lumMod val="95000"/>
                </a:schemeClr>
              </a:solidFill>
              <a:ea typeface="ＭＳ Ｐゴシック" panose="020B0600070205080204" pitchFamily="34" charset="-128"/>
            </a:endParaRPr>
          </a:p>
        </p:txBody>
      </p:sp>
      <p:sp>
        <p:nvSpPr>
          <p:cNvPr id="18435" name="Rectangle 3"/>
          <p:cNvSpPr>
            <a:spLocks noGrp="1" noChangeArrowheads="1"/>
          </p:cNvSpPr>
          <p:nvPr>
            <p:ph type="subTitle" idx="1"/>
          </p:nvPr>
        </p:nvSpPr>
        <p:spPr>
          <a:xfrm>
            <a:off x="926841" y="609600"/>
            <a:ext cx="6400800" cy="764838"/>
          </a:xfrm>
        </p:spPr>
        <p:txBody>
          <a:bodyPr>
            <a:normAutofit/>
          </a:bodyPr>
          <a:lstStyle/>
          <a:p>
            <a:pPr algn="l" eaLnBrk="1" hangingPunct="1"/>
            <a:r>
              <a:rPr lang="en-US" altLang="en-US" dirty="0">
                <a:solidFill>
                  <a:schemeClr val="bg1">
                    <a:lumMod val="95000"/>
                  </a:schemeClr>
                </a:solidFill>
                <a:ea typeface="ＭＳ Ｐゴシック" panose="020B0600070205080204" pitchFamily="34" charset="-128"/>
              </a:rPr>
              <a:t>Cohen Chapter 16</a:t>
            </a:r>
          </a:p>
        </p:txBody>
      </p:sp>
      <p:sp>
        <p:nvSpPr>
          <p:cNvPr id="2" name="TextBox 1">
            <a:extLst>
              <a:ext uri="{FF2B5EF4-FFF2-40B4-BE49-F238E27FC236}">
                <a16:creationId xmlns:a16="http://schemas.microsoft.com/office/drawing/2014/main" id="{E1EC3345-CF9D-4A45-89E0-4E4AF08284D7}"/>
              </a:ext>
            </a:extLst>
          </p:cNvPr>
          <p:cNvSpPr txBox="1"/>
          <p:nvPr/>
        </p:nvSpPr>
        <p:spPr>
          <a:xfrm>
            <a:off x="926841" y="3048000"/>
            <a:ext cx="8988358" cy="3093154"/>
          </a:xfrm>
          <a:prstGeom prst="rect">
            <a:avLst/>
          </a:prstGeom>
          <a:noFill/>
        </p:spPr>
        <p:txBody>
          <a:bodyPr wrap="none" rtlCol="0">
            <a:spAutoFit/>
          </a:bodyPr>
          <a:lstStyle/>
          <a:p>
            <a:r>
              <a:rPr lang="en-US" sz="19500" dirty="0">
                <a:solidFill>
                  <a:schemeClr val="bg1">
                    <a:lumMod val="95000"/>
                  </a:schemeClr>
                </a:solidFill>
                <a:latin typeface="Georgia" panose="02040502050405020303" pitchFamily="18" charset="0"/>
              </a:rPr>
              <a:t>ANOVA</a:t>
            </a:r>
          </a:p>
        </p:txBody>
      </p:sp>
    </p:spTree>
    <p:extLst>
      <p:ext uri="{BB962C8B-B14F-4D97-AF65-F5344CB8AC3E}">
        <p14:creationId xmlns:p14="http://schemas.microsoft.com/office/powerpoint/2010/main" val="369409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09600" y="1600200"/>
            <a:ext cx="108966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dirty="0">
                <a:solidFill>
                  <a:schemeClr val="bg1">
                    <a:lumMod val="95000"/>
                  </a:schemeClr>
                </a:solidFill>
                <a:latin typeface="Georgia Regular" panose="02040502050405020303" pitchFamily="18" charset="0"/>
              </a:rPr>
              <a:t>“There are only two mistakes one can make along the road to truth; not going all the way, and not starting.”</a:t>
            </a:r>
          </a:p>
          <a:p>
            <a:pPr algn="ctr" eaLnBrk="1" hangingPunct="1">
              <a:spcBef>
                <a:spcPct val="50000"/>
              </a:spcBef>
            </a:pPr>
            <a:r>
              <a:rPr lang="en-US" altLang="en-US" sz="3600" dirty="0">
                <a:solidFill>
                  <a:schemeClr val="bg1">
                    <a:lumMod val="95000"/>
                  </a:schemeClr>
                </a:solidFill>
                <a:latin typeface="Georgia Regular" panose="02040502050405020303" pitchFamily="18" charset="0"/>
              </a:rPr>
              <a:t>Buddha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latin typeface="Georgia Regular" panose="02040502050405020303" pitchFamily="18" charset="0"/>
              </a:rPr>
              <a:pPr eaLnBrk="1" hangingPunct="1"/>
              <a:t>3</a:t>
            </a:fld>
            <a:endParaRPr lang="en-US" altLang="en-US" sz="1400" dirty="0">
              <a:latin typeface="Georgia Regular" panose="02040502050405020303" pitchFamily="18" charset="0"/>
            </a:endParaRPr>
          </a:p>
        </p:txBody>
      </p:sp>
      <p:sp>
        <p:nvSpPr>
          <p:cNvPr id="2" name="TextBox 1">
            <a:extLst>
              <a:ext uri="{FF2B5EF4-FFF2-40B4-BE49-F238E27FC236}">
                <a16:creationId xmlns:a16="http://schemas.microsoft.com/office/drawing/2014/main" id="{98559F92-2EAD-9442-97F6-F26F3EECA28E}"/>
              </a:ext>
            </a:extLst>
          </p:cNvPr>
          <p:cNvSpPr txBox="1"/>
          <p:nvPr/>
        </p:nvSpPr>
        <p:spPr>
          <a:xfrm>
            <a:off x="838200" y="609600"/>
            <a:ext cx="10515600" cy="2005806"/>
          </a:xfrm>
          <a:prstGeom prst="rect">
            <a:avLst/>
          </a:prstGeom>
          <a:solidFill>
            <a:schemeClr val="accent2">
              <a:lumMod val="20000"/>
              <a:lumOff val="80000"/>
            </a:schemeClr>
          </a:solidFill>
          <a:ln>
            <a:solidFill>
              <a:schemeClr val="accent2"/>
            </a:solidFill>
          </a:ln>
        </p:spPr>
        <p:txBody>
          <a:bodyPr wrap="square" rtlCol="0">
            <a:spAutoFit/>
          </a:bodyPr>
          <a:lstStyle/>
          <a:p>
            <a:pPr>
              <a:lnSpc>
                <a:spcPct val="80000"/>
              </a:lnSpc>
            </a:pPr>
            <a:endParaRPr lang="en-US" altLang="en-US" sz="1100" i="1" dirty="0">
              <a:ea typeface="ＭＳ Ｐゴシック" panose="020B0600070205080204" pitchFamily="34" charset="-128"/>
            </a:endParaRPr>
          </a:p>
          <a:p>
            <a:pPr>
              <a:lnSpc>
                <a:spcPct val="80000"/>
              </a:lnSpc>
            </a:pPr>
            <a:r>
              <a:rPr lang="en-US" altLang="en-US" sz="2400" i="1" dirty="0">
                <a:latin typeface="Georgia" panose="02040502050405020303" pitchFamily="18" charset="0"/>
                <a:ea typeface="ＭＳ Ｐゴシック" panose="020B0600070205080204" pitchFamily="34" charset="-128"/>
              </a:rPr>
              <a:t>Dr. Professor is interested in determining whether the average man wants to express his worries to his wife more (or less) the longer they are married. However, it may depend on at what age the man was when he became married. So Dr. Professor administers the Expression scale at 1 year, 5 years, and 10 years after marriage and, at baseline, finds out the man’s age at marriage (categorical with older, middle age, and younger).</a:t>
            </a:r>
            <a:endParaRPr lang="en-US" sz="2400" dirty="0"/>
          </a:p>
        </p:txBody>
      </p:sp>
      <p:sp>
        <p:nvSpPr>
          <p:cNvPr id="6" name="Rectangle 5">
            <a:extLst>
              <a:ext uri="{FF2B5EF4-FFF2-40B4-BE49-F238E27FC236}">
                <a16:creationId xmlns:a16="http://schemas.microsoft.com/office/drawing/2014/main" id="{A6000088-A327-BE4C-8AB3-3A93AC57AC16}"/>
              </a:ext>
            </a:extLst>
          </p:cNvPr>
          <p:cNvSpPr/>
          <p:nvPr/>
        </p:nvSpPr>
        <p:spPr>
          <a:xfrm>
            <a:off x="835630" y="2902381"/>
            <a:ext cx="9756169"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(within-subjects)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nvGrpSpPr>
          <p:cNvPr id="7" name="Group 6">
            <a:extLst>
              <a:ext uri="{FF2B5EF4-FFF2-40B4-BE49-F238E27FC236}">
                <a16:creationId xmlns:a16="http://schemas.microsoft.com/office/drawing/2014/main" id="{574D06B0-E62F-9546-BF03-3BA53BD6DF68}"/>
              </a:ext>
            </a:extLst>
          </p:cNvPr>
          <p:cNvGrpSpPr/>
          <p:nvPr/>
        </p:nvGrpSpPr>
        <p:grpSpPr>
          <a:xfrm>
            <a:off x="835630" y="3962400"/>
            <a:ext cx="10518170" cy="2204930"/>
            <a:chOff x="1826777" y="4419600"/>
            <a:chExt cx="8274214" cy="2204930"/>
          </a:xfrm>
        </p:grpSpPr>
        <p:sp>
          <p:nvSpPr>
            <p:cNvPr id="3" name="Rectangle 2">
              <a:extLst>
                <a:ext uri="{FF2B5EF4-FFF2-40B4-BE49-F238E27FC236}">
                  <a16:creationId xmlns:a16="http://schemas.microsoft.com/office/drawing/2014/main" id="{9242F3CC-4D01-5B40-A691-8F17A913A3C3}"/>
                </a:ext>
              </a:extLst>
            </p:cNvPr>
            <p:cNvSpPr/>
            <p:nvPr/>
          </p:nvSpPr>
          <p:spPr>
            <a:xfrm>
              <a:off x="1828800" y="4419600"/>
              <a:ext cx="8272191" cy="1274195"/>
            </a:xfrm>
            <a:prstGeom prst="rect">
              <a:avLst/>
            </a:prstGeom>
            <a:solidFill>
              <a:schemeClr val="accent4">
                <a:lumMod val="20000"/>
                <a:lumOff val="80000"/>
              </a:schemeClr>
            </a:solidFill>
            <a:ln>
              <a:solidFill>
                <a:schemeClr val="accent4"/>
              </a:solidFill>
            </a:ln>
          </p:spPr>
          <p:txBody>
            <a:bodyPr wrap="square">
              <a:spAutoFit/>
            </a:bodyPr>
            <a:lstStyle/>
            <a:p>
              <a:pPr>
                <a:lnSpc>
                  <a:spcPct val="80000"/>
                </a:lnSpc>
              </a:pPr>
              <a:r>
                <a:rPr lang="en-US" altLang="en-US" sz="2400" i="1" dirty="0">
                  <a:latin typeface="Georgia" panose="02040502050405020303" pitchFamily="18" charset="0"/>
                  <a:ea typeface="ＭＳ Ｐゴシック" panose="020B0600070205080204" pitchFamily="34" charset="-128"/>
                </a:rPr>
                <a:t>Dr. Test wishes to compare reaction time differences for the three subtests of the Stroop Test in patients with Parkinson’s Disease: Color, Word, and Color Word. Dr. Test believes that any differences may be influenced by the sex of the individual.</a:t>
              </a:r>
            </a:p>
          </p:txBody>
        </p:sp>
        <p:sp>
          <p:nvSpPr>
            <p:cNvPr id="9" name="Rectangle 8">
              <a:extLst>
                <a:ext uri="{FF2B5EF4-FFF2-40B4-BE49-F238E27FC236}">
                  <a16:creationId xmlns:a16="http://schemas.microsoft.com/office/drawing/2014/main" id="{F06182FB-1DA7-7340-9372-2892CD25075F}"/>
                </a:ext>
              </a:extLst>
            </p:cNvPr>
            <p:cNvSpPr/>
            <p:nvPr/>
          </p:nvSpPr>
          <p:spPr>
            <a:xfrm>
              <a:off x="1826777" y="5867400"/>
              <a:ext cx="7162800"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4</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Groups </a:t>
            </a:r>
          </a:p>
          <a:p>
            <a:pPr algn="ctr"/>
            <a:r>
              <a:rPr lang="en-US" sz="1600" dirty="0">
                <a:solidFill>
                  <a:schemeClr val="bg2"/>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1" name="TextBox 60">
            <a:extLst>
              <a:ext uri="{FF2B5EF4-FFF2-40B4-BE49-F238E27FC236}">
                <a16:creationId xmlns:a16="http://schemas.microsoft.com/office/drawing/2014/main" id="{A4D3EFD7-9276-0946-B9AE-40D557A0611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Use matched or repeated measures for each group</a:t>
            </a:r>
          </a:p>
          <a:p>
            <a:pPr algn="ctr"/>
            <a:endParaRPr lang="en-US" sz="12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(can have different treatments, different treatment times)</a:t>
            </a:r>
          </a:p>
        </p:txBody>
      </p:sp>
      <p:sp>
        <p:nvSpPr>
          <p:cNvPr id="76" name="TextBox 75">
            <a:extLst>
              <a:ext uri="{FF2B5EF4-FFF2-40B4-BE49-F238E27FC236}">
                <a16:creationId xmlns:a16="http://schemas.microsoft.com/office/drawing/2014/main" id="{099FEE60-5898-1848-B07B-467805DBD54F}"/>
              </a:ext>
            </a:extLst>
          </p:cNvPr>
          <p:cNvSpPr txBox="1"/>
          <p:nvPr/>
        </p:nvSpPr>
        <p:spPr>
          <a:xfrm>
            <a:off x="2482857" y="3895067"/>
            <a:ext cx="1655519" cy="1261884"/>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Randomize sample to k groups (experiment)</a:t>
            </a:r>
          </a:p>
          <a:p>
            <a:pPr algn="ctr"/>
            <a:endParaRPr lang="en-US" sz="4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Individuals self-select groups (quasi-experimental)</a:t>
            </a:r>
          </a:p>
        </p:txBody>
      </p:sp>
      <p:sp>
        <p:nvSpPr>
          <p:cNvPr id="3" name="TextBox 2">
            <a:extLst>
              <a:ext uri="{FF2B5EF4-FFF2-40B4-BE49-F238E27FC236}">
                <a16:creationId xmlns:a16="http://schemas.microsoft.com/office/drawing/2014/main" id="{43AEFA1A-72A6-A843-81C4-B8D3231E0DF0}"/>
              </a:ext>
            </a:extLst>
          </p:cNvPr>
          <p:cNvSpPr txBox="1"/>
          <p:nvPr/>
        </p:nvSpPr>
        <p:spPr>
          <a:xfrm>
            <a:off x="762001" y="2152444"/>
            <a:ext cx="10588006" cy="1323439"/>
          </a:xfrm>
          <a:prstGeom prst="rect">
            <a:avLst/>
          </a:prstGeom>
          <a:solidFill>
            <a:schemeClr val="accent5">
              <a:lumMod val="60000"/>
              <a:lumOff val="40000"/>
            </a:schemeClr>
          </a:solidFill>
          <a:ln>
            <a:solidFill>
              <a:schemeClr val="accent5"/>
            </a:solidFill>
          </a:ln>
        </p:spPr>
        <p:txBody>
          <a:bodyPr wrap="square" rtlCol="0">
            <a:spAutoFit/>
          </a:bodyPr>
          <a:lstStyle/>
          <a:p>
            <a:pPr algn="ctr"/>
            <a:r>
              <a:rPr lang="en-US" sz="4000" dirty="0">
                <a:solidFill>
                  <a:schemeClr val="accent5">
                    <a:lumMod val="75000"/>
                  </a:schemeClr>
                </a:solidFill>
                <a:latin typeface="Georgia" panose="02040502050405020303" pitchFamily="18" charset="0"/>
              </a:rPr>
              <a:t>When there is repeated measures for one of the factors but not for the other</a:t>
            </a:r>
          </a:p>
        </p:txBody>
      </p:sp>
    </p:spTree>
    <p:extLst>
      <p:ext uri="{BB962C8B-B14F-4D97-AF65-F5344CB8AC3E}">
        <p14:creationId xmlns:p14="http://schemas.microsoft.com/office/powerpoint/2010/main" val="372228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5</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Georgia" panose="02040502050405020303" pitchFamily="18" charset="0"/>
              </a:rPr>
              <a:t>Groups </a:t>
            </a:r>
          </a:p>
          <a:p>
            <a:pPr algn="ctr"/>
            <a:r>
              <a:rPr lang="en-US" sz="1600" dirty="0">
                <a:solidFill>
                  <a:schemeClr val="accent2">
                    <a:lumMod val="50000"/>
                  </a:schemeClr>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2A0DA531-B256-4243-8AFE-FBCC3FB29F06}"/>
              </a:ext>
            </a:extLst>
          </p:cNvPr>
          <p:cNvSpPr txBox="1"/>
          <p:nvPr/>
        </p:nvSpPr>
        <p:spPr>
          <a:xfrm>
            <a:off x="2482857" y="3895067"/>
            <a:ext cx="1655519" cy="1261884"/>
          </a:xfrm>
          <a:prstGeom prst="rect">
            <a:avLst/>
          </a:prstGeom>
          <a:noFill/>
        </p:spPr>
        <p:txBody>
          <a:bodyPr wrap="square" rtlCol="0">
            <a:spAutoFit/>
          </a:bodyPr>
          <a:lstStyle/>
          <a:p>
            <a:pPr algn="ctr"/>
            <a:r>
              <a:rPr lang="en-US" sz="1200" dirty="0">
                <a:latin typeface="Georgia" panose="02040502050405020303" pitchFamily="18" charset="0"/>
              </a:rPr>
              <a:t>Randomize sample to k groups (experiment)</a:t>
            </a:r>
          </a:p>
          <a:p>
            <a:pPr algn="ctr"/>
            <a:endParaRPr lang="en-US" sz="400" dirty="0">
              <a:latin typeface="Georgia" panose="02040502050405020303" pitchFamily="18" charset="0"/>
            </a:endParaRPr>
          </a:p>
          <a:p>
            <a:pPr algn="ctr"/>
            <a:r>
              <a:rPr lang="en-US" sz="1200" dirty="0">
                <a:latin typeface="Georgia" panose="02040502050405020303" pitchFamily="18" charset="0"/>
              </a:rPr>
              <a:t>Individuals self-select groups (quasi-experimental)</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latin typeface="Georgia" panose="02040502050405020303" pitchFamily="18" charset="0"/>
              </a:rPr>
              <a:t>Use matched or repeated measures for each group</a:t>
            </a:r>
          </a:p>
          <a:p>
            <a:pPr algn="ctr"/>
            <a:endParaRPr lang="en-US" sz="1200" dirty="0">
              <a:latin typeface="Georgia" panose="02040502050405020303" pitchFamily="18" charset="0"/>
            </a:endParaRPr>
          </a:p>
          <a:p>
            <a:pPr algn="ctr"/>
            <a:r>
              <a:rPr lang="en-US" sz="1200" dirty="0">
                <a:latin typeface="Georgia" panose="02040502050405020303" pitchFamily="18" charset="0"/>
              </a:rPr>
              <a:t>(can have different treatments, different treatment times)</a:t>
            </a:r>
          </a:p>
        </p:txBody>
      </p:sp>
      <p:grpSp>
        <p:nvGrpSpPr>
          <p:cNvPr id="7" name="Group 6">
            <a:extLst>
              <a:ext uri="{FF2B5EF4-FFF2-40B4-BE49-F238E27FC236}">
                <a16:creationId xmlns:a16="http://schemas.microsoft.com/office/drawing/2014/main" id="{F782C843-B495-8340-B321-12B20217492D}"/>
              </a:ext>
            </a:extLst>
          </p:cNvPr>
          <p:cNvGrpSpPr/>
          <p:nvPr/>
        </p:nvGrpSpPr>
        <p:grpSpPr>
          <a:xfrm>
            <a:off x="7306479" y="1043704"/>
            <a:ext cx="4467729" cy="709873"/>
            <a:chOff x="7306479" y="1043704"/>
            <a:chExt cx="4467729" cy="709873"/>
          </a:xfrm>
        </p:grpSpPr>
        <p:sp>
          <p:nvSpPr>
            <p:cNvPr id="3" name="Right Brace 2">
              <a:extLst>
                <a:ext uri="{FF2B5EF4-FFF2-40B4-BE49-F238E27FC236}">
                  <a16:creationId xmlns:a16="http://schemas.microsoft.com/office/drawing/2014/main" id="{0865FEEE-D3BA-3540-9D72-EE9CEB995FBF}"/>
                </a:ext>
              </a:extLst>
            </p:cNvPr>
            <p:cNvSpPr/>
            <p:nvPr/>
          </p:nvSpPr>
          <p:spPr>
            <a:xfrm rot="16200000">
              <a:off x="9382930" y="-637702"/>
              <a:ext cx="314828" cy="4467729"/>
            </a:xfrm>
            <a:prstGeom prst="rightBrace">
              <a:avLst>
                <a:gd name="adj1" fmla="val 34360"/>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75337B6-73AC-F14D-9FAC-C45A1F625318}"/>
                </a:ext>
              </a:extLst>
            </p:cNvPr>
            <p:cNvSpPr txBox="1"/>
            <p:nvPr/>
          </p:nvSpPr>
          <p:spPr>
            <a:xfrm>
              <a:off x="7784153" y="1043704"/>
              <a:ext cx="3621504" cy="369332"/>
            </a:xfrm>
            <a:prstGeom prst="rect">
              <a:avLst/>
            </a:prstGeom>
            <a:noFill/>
          </p:spPr>
          <p:txBody>
            <a:bodyPr wrap="none" rtlCol="0">
              <a:spAutoFit/>
            </a:bodyPr>
            <a:lstStyle/>
            <a:p>
              <a:pPr algn="ctr"/>
              <a:r>
                <a:rPr lang="en-US" dirty="0">
                  <a:solidFill>
                    <a:schemeClr val="accent4"/>
                  </a:solidFill>
                  <a:latin typeface="Georgia" panose="02040502050405020303" pitchFamily="18" charset="0"/>
                </a:rPr>
                <a:t>Just like in One-Way RM ANOVA</a:t>
              </a:r>
            </a:p>
          </p:txBody>
        </p:sp>
      </p:grpSp>
      <p:grpSp>
        <p:nvGrpSpPr>
          <p:cNvPr id="44" name="Group 43">
            <a:extLst>
              <a:ext uri="{FF2B5EF4-FFF2-40B4-BE49-F238E27FC236}">
                <a16:creationId xmlns:a16="http://schemas.microsoft.com/office/drawing/2014/main" id="{FCCB993C-B0AD-924C-BFC0-6AC2F44EBCCC}"/>
              </a:ext>
            </a:extLst>
          </p:cNvPr>
          <p:cNvGrpSpPr/>
          <p:nvPr/>
        </p:nvGrpSpPr>
        <p:grpSpPr>
          <a:xfrm>
            <a:off x="3323316" y="2017990"/>
            <a:ext cx="3188694" cy="709873"/>
            <a:chOff x="6819711" y="1043704"/>
            <a:chExt cx="5550391" cy="709873"/>
          </a:xfrm>
        </p:grpSpPr>
        <p:sp>
          <p:nvSpPr>
            <p:cNvPr id="45" name="Right Brace 44">
              <a:extLst>
                <a:ext uri="{FF2B5EF4-FFF2-40B4-BE49-F238E27FC236}">
                  <a16:creationId xmlns:a16="http://schemas.microsoft.com/office/drawing/2014/main" id="{AC68B2AC-D9EF-334F-B308-09584FFBA2AE}"/>
                </a:ext>
              </a:extLst>
            </p:cNvPr>
            <p:cNvSpPr/>
            <p:nvPr/>
          </p:nvSpPr>
          <p:spPr>
            <a:xfrm rot="16200000">
              <a:off x="9382930" y="-637702"/>
              <a:ext cx="314828" cy="4467729"/>
            </a:xfrm>
            <a:prstGeom prst="rightBrace">
              <a:avLst>
                <a:gd name="adj1" fmla="val 34360"/>
                <a:gd name="adj2" fmla="val 50000"/>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2">
                    <a:lumMod val="50000"/>
                  </a:schemeClr>
                </a:solidFill>
              </a:endParaRPr>
            </a:p>
          </p:txBody>
        </p:sp>
        <p:sp>
          <p:nvSpPr>
            <p:cNvPr id="48" name="TextBox 47">
              <a:extLst>
                <a:ext uri="{FF2B5EF4-FFF2-40B4-BE49-F238E27FC236}">
                  <a16:creationId xmlns:a16="http://schemas.microsoft.com/office/drawing/2014/main" id="{46D86A80-B85B-F042-BD76-DCD19F011E06}"/>
                </a:ext>
              </a:extLst>
            </p:cNvPr>
            <p:cNvSpPr txBox="1"/>
            <p:nvPr/>
          </p:nvSpPr>
          <p:spPr>
            <a:xfrm>
              <a:off x="6819711" y="1043704"/>
              <a:ext cx="5550391" cy="369332"/>
            </a:xfrm>
            <a:prstGeom prst="rect">
              <a:avLst/>
            </a:prstGeom>
            <a:noFill/>
          </p:spPr>
          <p:txBody>
            <a:bodyPr wrap="none" rtlCol="0">
              <a:spAutoFit/>
            </a:bodyPr>
            <a:lstStyle/>
            <a:p>
              <a:pPr algn="ctr"/>
              <a:r>
                <a:rPr lang="en-US" dirty="0">
                  <a:solidFill>
                    <a:schemeClr val="accent2">
                      <a:lumMod val="50000"/>
                    </a:schemeClr>
                  </a:solidFill>
                  <a:latin typeface="Georgia" panose="02040502050405020303" pitchFamily="18" charset="0"/>
                </a:rPr>
                <a:t>Just like in One-Way ANOVA</a:t>
              </a:r>
            </a:p>
          </p:txBody>
        </p:sp>
      </p:grpSp>
      <p:sp>
        <p:nvSpPr>
          <p:cNvPr id="49" name="TextBox 48">
            <a:extLst>
              <a:ext uri="{FF2B5EF4-FFF2-40B4-BE49-F238E27FC236}">
                <a16:creationId xmlns:a16="http://schemas.microsoft.com/office/drawing/2014/main" id="{17E6A558-1E4B-214A-924C-6CBE27A1C89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Tree>
    <p:extLst>
      <p:ext uri="{BB962C8B-B14F-4D97-AF65-F5344CB8AC3E}">
        <p14:creationId xmlns:p14="http://schemas.microsoft.com/office/powerpoint/2010/main" val="155904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par>
                                <p:cTn id="85" presetID="10"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500"/>
                                        <p:tgtEl>
                                          <p:spTgt spid="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500"/>
                                        <p:tgtEl>
                                          <p:spTgt spid="7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8" grpId="0"/>
      <p:bldP spid="40" grpId="0"/>
      <p:bldP spid="43" grpId="0" animBg="1"/>
      <p:bldP spid="46" grpId="0" animBg="1"/>
      <p:bldP spid="47" grpId="0" animBg="1"/>
      <p:bldP spid="52" grpId="0"/>
      <p:bldP spid="53" grpId="0"/>
      <p:bldP spid="62" grpId="0" animBg="1"/>
      <p:bldP spid="64" grpId="0" animBg="1"/>
      <p:bldP spid="66" grpId="0" animBg="1"/>
      <p:bldP spid="67" grpId="0" animBg="1"/>
      <p:bldP spid="68" grpId="0" animBg="1"/>
      <p:bldP spid="69" grpId="0" animBg="1"/>
      <p:bldP spid="70" grpId="0" animBg="1"/>
      <p:bldP spid="71" grpId="0" animBg="1"/>
      <p:bldP spid="72" grpId="0" animBg="1"/>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8C91-A246-294B-A683-7CC1A2009057}"/>
              </a:ext>
            </a:extLst>
          </p:cNvPr>
          <p:cNvSpPr>
            <a:spLocks noGrp="1"/>
          </p:cNvSpPr>
          <p:nvPr>
            <p:ph type="title"/>
          </p:nvPr>
        </p:nvSpPr>
        <p:spPr/>
        <p:txBody>
          <a:bodyPr>
            <a:normAutofit/>
          </a:bodyPr>
          <a:lstStyle/>
          <a:p>
            <a:r>
              <a:rPr lang="en-US" sz="4000" b="1" dirty="0">
                <a:latin typeface="Georgia" panose="02040502050405020303" pitchFamily="18" charset="0"/>
              </a:rPr>
              <a:t>Analyzing the Between-Subjects Variability</a:t>
            </a:r>
          </a:p>
        </p:txBody>
      </p:sp>
      <p:sp>
        <p:nvSpPr>
          <p:cNvPr id="3" name="Content Placeholder 2">
            <a:extLst>
              <a:ext uri="{FF2B5EF4-FFF2-40B4-BE49-F238E27FC236}">
                <a16:creationId xmlns:a16="http://schemas.microsoft.com/office/drawing/2014/main" id="{D4E1D5F5-50DF-4648-BBBF-8E093EF6D84F}"/>
              </a:ext>
            </a:extLst>
          </p:cNvPr>
          <p:cNvSpPr>
            <a:spLocks noGrp="1"/>
          </p:cNvSpPr>
          <p:nvPr>
            <p:ph idx="1"/>
          </p:nvPr>
        </p:nvSpPr>
        <p:spPr/>
        <p:txBody>
          <a:bodyPr>
            <a:noAutofit/>
          </a:bodyPr>
          <a:lstStyle/>
          <a:p>
            <a:r>
              <a:rPr lang="en-US" dirty="0">
                <a:solidFill>
                  <a:schemeClr val="accent6"/>
                </a:solidFill>
                <a:latin typeface="Georgia" panose="02040502050405020303" pitchFamily="18" charset="0"/>
              </a:rPr>
              <a:t>Simple RM design: </a:t>
            </a:r>
          </a:p>
          <a:p>
            <a:pPr lvl="1"/>
            <a:r>
              <a:rPr lang="en-US" dirty="0">
                <a:latin typeface="Georgia" panose="02040502050405020303" pitchFamily="18" charset="0"/>
              </a:rPr>
              <a:t>We assess the general pattern across time</a:t>
            </a:r>
          </a:p>
          <a:p>
            <a:pPr lvl="1"/>
            <a:r>
              <a:rPr lang="en-US" dirty="0">
                <a:latin typeface="Georgia" panose="02040502050405020303" pitchFamily="18" charset="0"/>
              </a:rPr>
              <a:t>We ignore the subject-to-subject variability (it is assumed to just be error)</a:t>
            </a:r>
          </a:p>
          <a:p>
            <a:pPr lvl="1"/>
            <a:endParaRPr lang="en-US" dirty="0">
              <a:latin typeface="Georgia" panose="02040502050405020303" pitchFamily="18" charset="0"/>
            </a:endParaRPr>
          </a:p>
          <a:p>
            <a:r>
              <a:rPr lang="en-US" dirty="0">
                <a:solidFill>
                  <a:schemeClr val="accent5"/>
                </a:solidFill>
                <a:latin typeface="Georgia" panose="02040502050405020303" pitchFamily="18" charset="0"/>
              </a:rPr>
              <a:t>Mixed Design:</a:t>
            </a:r>
          </a:p>
          <a:p>
            <a:pPr lvl="1"/>
            <a:r>
              <a:rPr lang="en-US" dirty="0">
                <a:latin typeface="Georgia" panose="02040502050405020303" pitchFamily="18" charset="0"/>
              </a:rPr>
              <a:t>We assess the general pattern across time and assess the subject-to-subject differences</a:t>
            </a:r>
          </a:p>
          <a:p>
            <a:pPr lvl="1"/>
            <a:r>
              <a:rPr lang="en-US" dirty="0">
                <a:latin typeface="Georgia" panose="02040502050405020303" pitchFamily="18" charset="0"/>
              </a:rPr>
              <a:t>Some of the subject-to-subject variability is due to the difference in the levels of the between-subjects factor.</a:t>
            </a:r>
          </a:p>
          <a:p>
            <a:pPr lvl="1"/>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52AEF3C6-AA56-A14A-A2C8-0FB54DAC39C3}"/>
              </a:ext>
            </a:extLst>
          </p:cNvPr>
          <p:cNvSpPr>
            <a:spLocks noGrp="1"/>
          </p:cNvSpPr>
          <p:nvPr>
            <p:ph type="sldNum" sz="quarter" idx="12"/>
          </p:nvPr>
        </p:nvSpPr>
        <p:spPr/>
        <p:txBody>
          <a:bodyPr/>
          <a:lstStyle/>
          <a:p>
            <a:fld id="{E7DC3035-C8D6-4312-8AC4-36A973EDC8AE}" type="slidenum">
              <a:rPr lang="en-US" altLang="en-US" smtClean="0"/>
              <a:pPr/>
              <a:t>6</a:t>
            </a:fld>
            <a:endParaRPr lang="en-US" altLang="en-US"/>
          </a:p>
        </p:txBody>
      </p:sp>
    </p:spTree>
    <p:extLst>
      <p:ext uri="{BB962C8B-B14F-4D97-AF65-F5344CB8AC3E}">
        <p14:creationId xmlns:p14="http://schemas.microsoft.com/office/powerpoint/2010/main" val="70529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33D7880E-6187-5C4D-B7F1-5A9FF61BBACA}"/>
              </a:ext>
            </a:extLst>
          </p:cNvPr>
          <p:cNvSpPr>
            <a:spLocks noGrp="1"/>
          </p:cNvSpPr>
          <p:nvPr>
            <p:ph type="dt" sz="half" idx="10"/>
          </p:nvPr>
        </p:nvSpPr>
        <p:spPr/>
        <p:txBody>
          <a:bodyPr/>
          <a:lstStyle/>
          <a:p>
            <a:r>
              <a:rPr lang="en-US" altLang="en-US"/>
              <a:t>Jamison Fargo, PhD</a:t>
            </a:r>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7</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838200" y="365125"/>
            <a:ext cx="10515600" cy="1325563"/>
          </a:xfrm>
        </p:spPr>
        <p:txBody>
          <a:bodyPr>
            <a:normAutofit/>
          </a:bodyPr>
          <a:lstStyle/>
          <a:p>
            <a:r>
              <a:rPr lang="en-US" sz="4000" b="1" dirty="0">
                <a:latin typeface="Georgia" panose="02040502050405020303" pitchFamily="18" charset="0"/>
              </a:rPr>
              <a:t>Analyzing the Within-Subjects Variability</a:t>
            </a:r>
          </a:p>
        </p:txBody>
      </p:sp>
    </p:spTree>
    <p:extLst>
      <p:ext uri="{BB962C8B-B14F-4D97-AF65-F5344CB8AC3E}">
        <p14:creationId xmlns:p14="http://schemas.microsoft.com/office/powerpoint/2010/main" val="309088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p:txBody>
          <a:bodyPr/>
          <a:lstStyle/>
          <a:p>
            <a:r>
              <a:rPr lang="en-US" dirty="0"/>
              <a:t>Normality</a:t>
            </a:r>
          </a:p>
          <a:p>
            <a:pPr lvl="1"/>
            <a:r>
              <a:rPr lang="en-US" dirty="0"/>
              <a:t>Scores for each condition should be sampled from a normally distributed population</a:t>
            </a:r>
          </a:p>
          <a:p>
            <a:r>
              <a:rPr lang="en-US" dirty="0"/>
              <a:t>Homogeneity of Variance</a:t>
            </a:r>
          </a:p>
          <a:p>
            <a:pPr lvl="1"/>
            <a:r>
              <a:rPr lang="en-US" dirty="0"/>
              <a:t>Each population should have the same error variance</a:t>
            </a:r>
          </a:p>
          <a:p>
            <a:r>
              <a:rPr lang="en-US" dirty="0" err="1"/>
              <a:t>Sphericity</a:t>
            </a:r>
            <a:endParaRPr lang="en-US" dirty="0"/>
          </a:p>
          <a:p>
            <a:pPr lvl="1"/>
            <a:endParaRPr lang="en-US" dirty="0"/>
          </a:p>
        </p:txBody>
      </p:sp>
      <p:sp>
        <p:nvSpPr>
          <p:cNvPr id="4" name="Date Placeholder 3">
            <a:extLst>
              <a:ext uri="{FF2B5EF4-FFF2-40B4-BE49-F238E27FC236}">
                <a16:creationId xmlns:a16="http://schemas.microsoft.com/office/drawing/2014/main" id="{33D7880E-6187-5C4D-B7F1-5A9FF61BBACA}"/>
              </a:ext>
            </a:extLst>
          </p:cNvPr>
          <p:cNvSpPr>
            <a:spLocks noGrp="1"/>
          </p:cNvSpPr>
          <p:nvPr>
            <p:ph type="dt" sz="half" idx="10"/>
          </p:nvPr>
        </p:nvSpPr>
        <p:spPr/>
        <p:txBody>
          <a:bodyPr/>
          <a:lstStyle/>
          <a:p>
            <a:r>
              <a:rPr lang="en-US" altLang="en-US"/>
              <a:t>Jamison Fargo, PhD</a:t>
            </a:r>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8</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838200" y="365125"/>
            <a:ext cx="10515600" cy="1325563"/>
          </a:xfrm>
        </p:spPr>
        <p:txBody>
          <a:bodyPr>
            <a:normAutofit/>
          </a:bodyPr>
          <a:lstStyle/>
          <a:p>
            <a:r>
              <a:rPr lang="en-US" sz="4000" b="1" dirty="0">
                <a:latin typeface="Georgia" panose="02040502050405020303" pitchFamily="18" charset="0"/>
              </a:rPr>
              <a:t>Assumptions</a:t>
            </a:r>
          </a:p>
        </p:txBody>
      </p:sp>
    </p:spTree>
    <p:extLst>
      <p:ext uri="{BB962C8B-B14F-4D97-AF65-F5344CB8AC3E}">
        <p14:creationId xmlns:p14="http://schemas.microsoft.com/office/powerpoint/2010/main" val="1623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505B-0A5D-9D4C-A8B2-3A34E298797D}"/>
              </a:ext>
            </a:extLst>
          </p:cNvPr>
          <p:cNvSpPr>
            <a:spLocks noGrp="1"/>
          </p:cNvSpPr>
          <p:nvPr>
            <p:ph type="title"/>
          </p:nvPr>
        </p:nvSpPr>
        <p:spPr>
          <a:xfrm>
            <a:off x="838200" y="2209800"/>
            <a:ext cx="10515600" cy="1325563"/>
          </a:xfrm>
        </p:spPr>
        <p:txBody>
          <a:bodyPr>
            <a:normAutofit/>
          </a:bodyPr>
          <a:lstStyle/>
          <a:p>
            <a:pPr algn="ctr"/>
            <a:r>
              <a:rPr lang="en-US" sz="6000" b="1" dirty="0">
                <a:solidFill>
                  <a:schemeClr val="accent6"/>
                </a:solidFill>
                <a:latin typeface="Georgia" panose="02040502050405020303" pitchFamily="18" charset="0"/>
                <a:hlinkClick r:id="rId2"/>
              </a:rPr>
              <a:t>Example of Mixed ANOVA</a:t>
            </a:r>
            <a:endParaRPr lang="en-US" sz="6000" b="1" dirty="0">
              <a:solidFill>
                <a:schemeClr val="accent6"/>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91644EFC-5AA0-7B41-AD81-E1CB13CF8381}"/>
              </a:ext>
            </a:extLst>
          </p:cNvPr>
          <p:cNvSpPr>
            <a:spLocks noGrp="1"/>
          </p:cNvSpPr>
          <p:nvPr>
            <p:ph type="sldNum" sz="quarter" idx="12"/>
          </p:nvPr>
        </p:nvSpPr>
        <p:spPr/>
        <p:txBody>
          <a:bodyPr/>
          <a:lstStyle/>
          <a:p>
            <a:fld id="{E7DC3035-C8D6-4312-8AC4-36A973EDC8AE}" type="slidenum">
              <a:rPr lang="en-US" altLang="en-US" smtClean="0"/>
              <a:pPr/>
              <a:t>9</a:t>
            </a:fld>
            <a:endParaRPr lang="en-US" altLang="en-US"/>
          </a:p>
        </p:txBody>
      </p:sp>
    </p:spTree>
    <p:extLst>
      <p:ext uri="{BB962C8B-B14F-4D97-AF65-F5344CB8AC3E}">
        <p14:creationId xmlns:p14="http://schemas.microsoft.com/office/powerpoint/2010/main" val="163735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4204</TotalTime>
  <Words>504</Words>
  <Application>Microsoft Macintosh PowerPoint</Application>
  <PresentationFormat>Widescreen</PresentationFormat>
  <Paragraphs>89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ＭＳ Ｐゴシック</vt:lpstr>
      <vt:lpstr>Arial</vt:lpstr>
      <vt:lpstr>Calibri</vt:lpstr>
      <vt:lpstr>Georgia</vt:lpstr>
      <vt:lpstr>Georgia Regular</vt:lpstr>
      <vt:lpstr>Office Theme</vt:lpstr>
      <vt:lpstr>(Two-Way)  Mixed</vt:lpstr>
      <vt:lpstr>PowerPoint Presentation</vt:lpstr>
      <vt:lpstr>PowerPoint Presentation</vt:lpstr>
      <vt:lpstr>PowerPoint Presentation</vt:lpstr>
      <vt:lpstr>PowerPoint Presentation</vt:lpstr>
      <vt:lpstr>Analyzing the Between-Subjects Variability</vt:lpstr>
      <vt:lpstr>Analyzing the Within-Subjects Variability</vt:lpstr>
      <vt:lpstr>Assumptions</vt:lpstr>
      <vt:lpstr>Example of Mixed ANOVA</vt:lpstr>
    </vt:vector>
  </TitlesOfParts>
  <Company>Utah State University</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Tyson Barrett</cp:lastModifiedBy>
  <cp:revision>959</cp:revision>
  <dcterms:created xsi:type="dcterms:W3CDTF">2008-04-09T02:45:57Z</dcterms:created>
  <dcterms:modified xsi:type="dcterms:W3CDTF">2018-04-10T06:38:27Z</dcterms:modified>
</cp:coreProperties>
</file>