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0" r:id="rId1"/>
  </p:sldMasterIdLst>
  <p:notesMasterIdLst>
    <p:notesMasterId r:id="rId53"/>
  </p:notesMasterIdLst>
  <p:handoutMasterIdLst>
    <p:handoutMasterId r:id="rId54"/>
  </p:handoutMasterIdLst>
  <p:sldIdLst>
    <p:sldId id="256" r:id="rId2"/>
    <p:sldId id="583" r:id="rId3"/>
    <p:sldId id="523" r:id="rId4"/>
    <p:sldId id="520" r:id="rId5"/>
    <p:sldId id="346" r:id="rId6"/>
    <p:sldId id="348" r:id="rId7"/>
    <p:sldId id="584" r:id="rId8"/>
    <p:sldId id="563" r:id="rId9"/>
    <p:sldId id="420" r:id="rId10"/>
    <p:sldId id="482" r:id="rId11"/>
    <p:sldId id="355" r:id="rId12"/>
    <p:sldId id="351" r:id="rId13"/>
    <p:sldId id="436" r:id="rId14"/>
    <p:sldId id="438" r:id="rId15"/>
    <p:sldId id="440" r:id="rId16"/>
    <p:sldId id="441" r:id="rId17"/>
    <p:sldId id="352" r:id="rId18"/>
    <p:sldId id="353" r:id="rId19"/>
    <p:sldId id="354" r:id="rId20"/>
    <p:sldId id="356" r:id="rId21"/>
    <p:sldId id="527" r:id="rId22"/>
    <p:sldId id="529" r:id="rId23"/>
    <p:sldId id="530" r:id="rId24"/>
    <p:sldId id="446" r:id="rId25"/>
    <p:sldId id="357" r:id="rId26"/>
    <p:sldId id="580" r:id="rId27"/>
    <p:sldId id="581" r:id="rId28"/>
    <p:sldId id="582" r:id="rId29"/>
    <p:sldId id="447" r:id="rId30"/>
    <p:sldId id="448" r:id="rId31"/>
    <p:sldId id="467" r:id="rId32"/>
    <p:sldId id="535" r:id="rId33"/>
    <p:sldId id="537" r:id="rId34"/>
    <p:sldId id="538" r:id="rId35"/>
    <p:sldId id="540" r:id="rId36"/>
    <p:sldId id="541" r:id="rId37"/>
    <p:sldId id="542" r:id="rId38"/>
    <p:sldId id="545" r:id="rId39"/>
    <p:sldId id="546" r:id="rId40"/>
    <p:sldId id="547" r:id="rId41"/>
    <p:sldId id="549" r:id="rId42"/>
    <p:sldId id="565" r:id="rId43"/>
    <p:sldId id="579" r:id="rId44"/>
    <p:sldId id="566" r:id="rId45"/>
    <p:sldId id="567" r:id="rId46"/>
    <p:sldId id="568" r:id="rId47"/>
    <p:sldId id="578" r:id="rId48"/>
    <p:sldId id="561" r:id="rId49"/>
    <p:sldId id="483" r:id="rId50"/>
    <p:sldId id="452" r:id="rId51"/>
    <p:sldId id="509" r:id="rId5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0"/>
    <p:restoredTop sz="94674"/>
  </p:normalViewPr>
  <p:slideViewPr>
    <p:cSldViewPr>
      <p:cViewPr varScale="1">
        <p:scale>
          <a:sx n="119" d="100"/>
          <a:sy n="119" d="100"/>
        </p:scale>
        <p:origin x="208" y="2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324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324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3D0ECA-A51E-4EB0-8C45-745C34697C1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4C9BFE7A-7ADC-4062-9365-AA9B406DA69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8449AE8-7DCA-4FB6-AD18-D9D72C0EB551}" type="slidenum">
              <a:rPr lang="en-US" altLang="en-US" sz="1300"/>
              <a:pPr eaLnBrk="1" hangingPunct="1"/>
              <a:t>4</a:t>
            </a:fld>
            <a:endParaRPr lang="en-US" altLang="en-US" sz="13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257E346-542D-4E8D-8D8D-18FC208443DF}" type="slidenum">
              <a:rPr lang="en-US" altLang="en-US" sz="1300"/>
              <a:pPr eaLnBrk="1" hangingPunct="1"/>
              <a:t>20</a:t>
            </a:fld>
            <a:endParaRPr lang="en-US" altLang="en-US" sz="13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475CA64-2A83-4F30-85DE-C8937060D5B9}" type="slidenum">
              <a:rPr lang="en-US" altLang="en-US" sz="1300"/>
              <a:pPr eaLnBrk="1" hangingPunct="1"/>
              <a:t>23</a:t>
            </a:fld>
            <a:endParaRPr lang="en-US" altLang="en-US" sz="13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0DA8CE7-924B-4041-8867-96A5C740159F}" type="slidenum">
              <a:rPr lang="en-US" altLang="en-US" sz="1300"/>
              <a:pPr eaLnBrk="1" hangingPunct="1"/>
              <a:t>25</a:t>
            </a:fld>
            <a:endParaRPr lang="en-US" altLang="en-US" sz="13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150C520-889F-4FA7-B297-B1B5C4348747}" type="slidenum">
              <a:rPr lang="en-US" altLang="en-US" sz="1300"/>
              <a:pPr eaLnBrk="1" hangingPunct="1"/>
              <a:t>29</a:t>
            </a:fld>
            <a:endParaRPr lang="en-US" altLang="en-US" sz="13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FA6F6FC-5289-494A-BE00-BFE8ACAD69E5}" type="slidenum">
              <a:rPr lang="en-US" altLang="en-US" sz="1300"/>
              <a:pPr eaLnBrk="1" hangingPunct="1"/>
              <a:t>30</a:t>
            </a:fld>
            <a:endParaRPr lang="en-US" altLang="en-US" sz="13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F50320-99DB-4A40-BC8B-665A7699F8FE}" type="slidenum">
              <a:rPr lang="en-US" altLang="en-US" sz="1300"/>
              <a:pPr eaLnBrk="1" hangingPunct="1"/>
              <a:t>32</a:t>
            </a:fld>
            <a:endParaRPr lang="en-US" altLang="en-US" sz="13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D4A480B-7D16-4035-B820-79BC78B7F12F}" type="slidenum">
              <a:rPr lang="en-US" altLang="en-US" sz="1300"/>
              <a:pPr eaLnBrk="1" hangingPunct="1"/>
              <a:t>37</a:t>
            </a:fld>
            <a:endParaRPr lang="en-US" altLang="en-US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  <a:ea typeface="ＭＳ Ｐゴシック" panose="020B0600070205080204" pitchFamily="34" charset="-128"/>
              </a:rPr>
              <a:t>#1-way ANOVA for ‘deprivation’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  <a:ea typeface="ＭＳ Ｐゴシック" panose="020B0600070205080204" pitchFamily="34" charset="-128"/>
              </a:rPr>
              <a:t>anova(lm(score ~ dep_F, data=Sleep))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5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  <a:ea typeface="ＭＳ Ｐゴシック" panose="020B0600070205080204" pitchFamily="34" charset="-128"/>
              </a:rPr>
              <a:t>#Simple comparisons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  <a:ea typeface="ＭＳ Ｐゴシック" panose="020B0600070205080204" pitchFamily="34" charset="-128"/>
              </a:rPr>
              <a:t>.Pairs &lt;- simint(score ~ dep_F, type="Tukey", data=Sleep)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  <a:ea typeface="ＭＳ Ｐゴシック" panose="020B0600070205080204" pitchFamily="34" charset="-128"/>
              </a:rPr>
              <a:t>summary(.Pairs)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  <a:ea typeface="ＭＳ Ｐゴシック" panose="020B0600070205080204" pitchFamily="34" charset="-128"/>
              </a:rPr>
              <a:t>plot(.Pairs)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5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  <a:ea typeface="ＭＳ Ｐゴシック" panose="020B0600070205080204" pitchFamily="34" charset="-128"/>
              </a:rPr>
              <a:t>#Linear contrasts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  <a:ea typeface="ＭＳ Ｐゴシック" panose="020B0600070205080204" pitchFamily="34" charset="-128"/>
              </a:rPr>
              <a:t>Sleep$dep_FR &lt;- factor(Sleep$dep_F, levels=c('Total','Interrupt','Jet Lag','Control')) #Reversing order of new factor (dep_FR) so ‘Control’ is contrasted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  <a:ea typeface="ＭＳ Ｐゴシック" panose="020B0600070205080204" pitchFamily="34" charset="-128"/>
              </a:rPr>
              <a:t>contrasts(Sleep$dep_FR) &lt;- "contr.helmert"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  <a:ea typeface="ＭＳ Ｐゴシック" panose="020B0600070205080204" pitchFamily="34" charset="-128"/>
              </a:rPr>
              <a:t>contrasts(Sleep$dep_FR)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5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  <a:ea typeface="ＭＳ Ｐゴシック" panose="020B0600070205080204" pitchFamily="34" charset="-128"/>
              </a:rPr>
              <a:t>summary(lm(score ~ dep_FR, data = Sleep))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#1-way ANOVA for ‘stimulant’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anova(lm(score ~ stim_F, data=Sleep))</a:t>
            </a:r>
          </a:p>
          <a:p>
            <a:pPr eaLnBrk="1" hangingPunct="1">
              <a:lnSpc>
                <a:spcPct val="80000"/>
              </a:lnSpc>
            </a:pPr>
            <a:endParaRPr lang="en-US" altLang="en-US" sz="5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#Simple comparisons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.Pairs &lt;- simint(score ~ stim_F, type="Tukey", data=Sleep)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summary(.Pairs)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plot(.Pairs)</a:t>
            </a:r>
          </a:p>
          <a:p>
            <a:pPr eaLnBrk="1" hangingPunct="1">
              <a:lnSpc>
                <a:spcPct val="80000"/>
              </a:lnSpc>
            </a:pPr>
            <a:endParaRPr lang="en-US" altLang="en-US" sz="5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#Linear contrasts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Sleep$stim_FR &lt;- factor(Sleep$stim_F,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levels=c('Reward','Caffeine','Placebo')) #Reversing order of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new factor (stim_FR) so 'Placebo' is contrasted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contrasts(Sleep$stim_FR) &lt;- "contr.helmert" #Linear contrasts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contrasts(Sleep$stim_FR)</a:t>
            </a:r>
          </a:p>
          <a:p>
            <a:pPr eaLnBrk="1" hangingPunct="1">
              <a:lnSpc>
                <a:spcPct val="80000"/>
              </a:lnSpc>
            </a:pPr>
            <a:endParaRPr lang="en-US" altLang="en-US" sz="5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summary(lm(score ~ stim_FR, data = Sleep))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06A4890-5D0B-40DD-BEE1-688F3830BFE0}" type="slidenum">
              <a:rPr lang="en-US" altLang="en-US" sz="1300"/>
              <a:pPr eaLnBrk="1" hangingPunct="1"/>
              <a:t>38</a:t>
            </a:fld>
            <a:endParaRPr lang="en-US" altLang="en-US" sz="13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To be honest I trust these results more than those output from simtest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09A0F1F-B4D6-482B-932A-4076A36E58AF}" type="slidenum">
              <a:rPr lang="en-US" altLang="en-US" sz="1300"/>
              <a:pPr eaLnBrk="1" hangingPunct="1"/>
              <a:t>39</a:t>
            </a:fld>
            <a:endParaRPr lang="en-US" altLang="en-US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DCD1818-DF10-48F0-AD3F-9B368B8A5652}" type="slidenum">
              <a:rPr lang="en-US" altLang="en-US" sz="1300"/>
              <a:pPr eaLnBrk="1" hangingPunct="1"/>
              <a:t>41</a:t>
            </a:fld>
            <a:endParaRPr lang="en-US" altLang="en-US" sz="13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347BA66-F279-469B-AD70-EC9D5764E396}" type="slidenum">
              <a:rPr lang="en-US" altLang="en-US" sz="1300"/>
              <a:pPr eaLnBrk="1" hangingPunct="1"/>
              <a:t>5</a:t>
            </a:fld>
            <a:endParaRPr lang="en-US" altLang="en-US" sz="13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01385B5-6BCB-49CA-8AB3-361CE22416F9}" type="slidenum">
              <a:rPr lang="en-US" altLang="en-US" sz="1300"/>
              <a:pPr eaLnBrk="1" hangingPunct="1"/>
              <a:t>42</a:t>
            </a:fld>
            <a:endParaRPr lang="en-US" altLang="en-US" sz="13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CABA86F-D20A-4219-8891-1E2B2C81C43D}" type="slidenum">
              <a:rPr lang="en-US" altLang="en-US" sz="1300"/>
              <a:pPr eaLnBrk="1" hangingPunct="1"/>
              <a:t>44</a:t>
            </a:fld>
            <a:endParaRPr lang="en-US" altLang="en-US" sz="13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076B4B1-48C5-4EED-8F90-4C7EC8D558F6}" type="slidenum">
              <a:rPr lang="en-US" altLang="en-US" sz="1300"/>
              <a:pPr eaLnBrk="1" hangingPunct="1"/>
              <a:t>45</a:t>
            </a:fld>
            <a:endParaRPr lang="en-US" altLang="en-US" sz="13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1012A88-8A8D-466F-92FD-B66ABCF0C664}" type="slidenum">
              <a:rPr lang="en-US" altLang="en-US" sz="1300"/>
              <a:pPr eaLnBrk="1" hangingPunct="1"/>
              <a:t>48</a:t>
            </a:fld>
            <a:endParaRPr lang="en-US" altLang="en-US" sz="13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 HAVE NEVER SEEN ANYONE DO THIS.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BE902BC-E43E-4BA6-A306-4C62A8DCDDC8}" type="slidenum">
              <a:rPr lang="en-US" altLang="en-US" sz="1300"/>
              <a:pPr eaLnBrk="1" hangingPunct="1"/>
              <a:t>50</a:t>
            </a:fld>
            <a:endParaRPr lang="en-US" altLang="en-US" sz="13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29D92F-8514-4A0B-8EC4-8C60388CE499}" type="slidenum">
              <a:rPr lang="en-US" altLang="en-US" sz="1300"/>
              <a:pPr eaLnBrk="1" hangingPunct="1"/>
              <a:t>6</a:t>
            </a:fld>
            <a:endParaRPr lang="en-US" altLang="en-U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29D92F-8514-4A0B-8EC4-8C60388CE499}" type="slidenum">
              <a:rPr lang="en-US" altLang="en-US" sz="1300"/>
              <a:pPr eaLnBrk="1" hangingPunct="1"/>
              <a:t>7</a:t>
            </a:fld>
            <a:endParaRPr lang="en-US" altLang="en-U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18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7A3A3C6-AE79-4966-B848-B89FD4CB63CB}" type="slidenum">
              <a:rPr lang="en-US" altLang="en-US" sz="1300"/>
              <a:pPr eaLnBrk="1" hangingPunct="1"/>
              <a:t>11</a:t>
            </a:fld>
            <a:endParaRPr lang="en-US" altLang="en-US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6AFA58A-648B-43B3-875F-0028025076AA}" type="slidenum">
              <a:rPr lang="en-US" altLang="en-US" sz="1300"/>
              <a:pPr eaLnBrk="1" hangingPunct="1"/>
              <a:t>12</a:t>
            </a:fld>
            <a:endParaRPr lang="en-US" altLang="en-US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2FC4073-B328-4F6D-BF78-5B5489896AC8}" type="slidenum">
              <a:rPr lang="en-US" altLang="en-US" sz="1300"/>
              <a:pPr eaLnBrk="1" hangingPunct="1"/>
              <a:t>17</a:t>
            </a:fld>
            <a:endParaRPr lang="en-US" altLang="en-US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38F4E6E-226A-40BD-AE16-D29EDCC00150}" type="slidenum">
              <a:rPr lang="en-US" altLang="en-US" sz="1300"/>
              <a:pPr eaLnBrk="1" hangingPunct="1"/>
              <a:t>18</a:t>
            </a:fld>
            <a:endParaRPr lang="en-US" altLang="en-US" sz="13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E348A63-EF1D-4F0B-A33B-129EEF0AD825}" type="slidenum">
              <a:rPr lang="en-US" altLang="en-US" sz="1300"/>
              <a:pPr eaLnBrk="1" hangingPunct="1"/>
              <a:t>19</a:t>
            </a:fld>
            <a:endParaRPr lang="en-US" altLang="en-US" sz="13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B1F6387-77B8-4079-B9DD-E991EB779A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56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9095-C6DD-48F4-A653-95B899B09E6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172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6B8A-EEFC-4690-96E8-66BBF78156E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680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68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68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Jamison Fargo,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FAD5DE-83F2-4159-A570-9A20887A2F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44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68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2400" y="1600200"/>
            <a:ext cx="568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09600" y="3938589"/>
            <a:ext cx="115824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Jamison Fargo, PhD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5836F-A6E5-4405-B7C4-4BEEE1D23A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95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68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00" y="1600201"/>
            <a:ext cx="568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Jamison Fargo,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286362-0349-40F1-84DE-73382B21E6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036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15824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Jamison Fargo, PhD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561DB9-578C-4C2A-B6E8-B508EBA42F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96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7431-13DC-48AA-B8FF-C6F47691788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11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81233D4-1C9A-4F25-AE8C-2776C2458DEE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altLang="en-US"/>
              <a:t>Jamison Fargo, PhD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281B8D1-71BC-4D31-AD1B-8D498B79C7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37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4AAE-F8C2-4D98-BE24-46BAEF55E8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07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EB02-B440-485A-92F8-99043349DF1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0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4CC1-10D1-4096-8E03-E45BF4D2CF5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330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42F1-9110-432D-BC8D-499A4C7C6BF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95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E476-C99B-404A-9FFE-FEB9FAE32B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6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3/27/18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2BE6-71DB-42AB-AC01-E49CC0FB29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38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81233D4-1C9A-4F25-AE8C-2776C2458DEE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Jamison Fargo, PhD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033AD19-EAC1-467F-BE77-A1A9DB7F85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04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0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2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3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209800"/>
            <a:ext cx="10134600" cy="1470025"/>
          </a:xfrm>
        </p:spPr>
        <p:txBody>
          <a:bodyPr/>
          <a:lstStyle/>
          <a:p>
            <a:pPr eaLnBrk="1" hangingPunct="1"/>
            <a:r>
              <a:rPr lang="en-US" altLang="en-US" sz="11500" dirty="0"/>
              <a:t>Factorial ANOVA</a:t>
            </a:r>
            <a:endParaRPr lang="en-US" altLang="en-US" sz="7200" dirty="0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4400" y="737209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400" dirty="0">
                <a:solidFill>
                  <a:schemeClr val="bg1"/>
                </a:solidFill>
              </a:rPr>
              <a:t>Chapter 14</a:t>
            </a:r>
            <a:endParaRPr lang="en-US" altLang="en-US" sz="2500" dirty="0">
              <a:solidFill>
                <a:schemeClr val="bg1"/>
              </a:solidFill>
            </a:endParaRP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1309991" y="4495800"/>
            <a:ext cx="9144000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100" b="1" i="1" dirty="0">
                <a:solidFill>
                  <a:schemeClr val="bg1"/>
                </a:solidFill>
              </a:rPr>
              <a:t>‘People can be divided into two classes: </a:t>
            </a:r>
            <a:br>
              <a:rPr lang="en-US" altLang="en-US" sz="2100" b="1" i="1" dirty="0">
                <a:solidFill>
                  <a:schemeClr val="bg1"/>
                </a:solidFill>
              </a:rPr>
            </a:br>
            <a:r>
              <a:rPr lang="en-US" altLang="en-US" sz="2100" b="1" i="1" dirty="0">
                <a:solidFill>
                  <a:schemeClr val="bg1"/>
                </a:solidFill>
              </a:rPr>
              <a:t>Those who go ahead and do something, </a:t>
            </a:r>
            <a:br>
              <a:rPr lang="en-US" altLang="en-US" sz="2100" b="1" i="1" dirty="0">
                <a:solidFill>
                  <a:schemeClr val="bg1"/>
                </a:solidFill>
              </a:rPr>
            </a:br>
            <a:r>
              <a:rPr lang="en-US" altLang="en-US" sz="2100" b="1" i="1" dirty="0">
                <a:solidFill>
                  <a:schemeClr val="bg1"/>
                </a:solidFill>
              </a:rPr>
              <a:t>and those who sit still and inquire, </a:t>
            </a:r>
            <a:br>
              <a:rPr lang="en-US" altLang="en-US" sz="2100" b="1" i="1" dirty="0">
                <a:solidFill>
                  <a:schemeClr val="bg1"/>
                </a:solidFill>
              </a:rPr>
            </a:br>
            <a:r>
              <a:rPr lang="en-US" altLang="en-US" sz="2100" b="1" i="1" dirty="0">
                <a:solidFill>
                  <a:schemeClr val="bg1"/>
                </a:solidFill>
              </a:rPr>
              <a:t>'Why wasn't it done the other way?’’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100" b="1" dirty="0">
                <a:solidFill>
                  <a:schemeClr val="bg1"/>
                </a:solidFill>
              </a:rPr>
              <a:t>– Oliver Wendell Holmes, American Physician, Writer, </a:t>
            </a:r>
            <a:br>
              <a:rPr lang="en-US" altLang="en-US" sz="2100" b="1" dirty="0">
                <a:solidFill>
                  <a:schemeClr val="bg1"/>
                </a:solidFill>
              </a:rPr>
            </a:br>
            <a:r>
              <a:rPr lang="en-US" altLang="en-US" sz="2100" b="1" dirty="0">
                <a:solidFill>
                  <a:schemeClr val="bg1"/>
                </a:solidFill>
              </a:rPr>
              <a:t>Humorist, Harvard</a:t>
            </a:r>
            <a:r>
              <a:rPr lang="en-US" altLang="en-US" sz="2100" dirty="0">
                <a:solidFill>
                  <a:schemeClr val="bg1"/>
                </a:solidFill>
              </a:rPr>
              <a:t> </a:t>
            </a:r>
            <a:r>
              <a:rPr lang="en-US" altLang="en-US" sz="2100" b="1" dirty="0">
                <a:solidFill>
                  <a:schemeClr val="bg1"/>
                </a:solidFill>
              </a:rPr>
              <a:t>Professor, 1809-1894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3282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Reduced Error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Jamison Fargo, PhD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95538C9-E8F4-4C86-8559-BE0BD6FCB1A0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4C83DA-8FDE-5643-9BC9-234C4ED35E24}"/>
              </a:ext>
            </a:extLst>
          </p:cNvPr>
          <p:cNvSpPr/>
          <p:nvPr/>
        </p:nvSpPr>
        <p:spPr>
          <a:xfrm>
            <a:off x="407087" y="1701500"/>
            <a:ext cx="4390374" cy="1428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Subject-to-subject variability contributes to increased </a:t>
            </a:r>
            <a:r>
              <a:rPr lang="en-US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MS</a:t>
            </a:r>
            <a:r>
              <a:rPr lang="en-US" altLang="en-US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W</a:t>
            </a:r>
          </a:p>
          <a:p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        = Less power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2415A-6EF2-8C4A-A7E4-3C534A17310E}"/>
              </a:ext>
            </a:extLst>
          </p:cNvPr>
          <p:cNvSpPr/>
          <p:nvPr/>
        </p:nvSpPr>
        <p:spPr>
          <a:xfrm>
            <a:off x="5348614" y="1632626"/>
            <a:ext cx="6282554" cy="24383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200" dirty="0">
                <a:solidFill>
                  <a:schemeClr val="accent6"/>
                </a:solidFill>
              </a:rPr>
              <a:t>Adding factors that explain subject-to-subject variability in outcome reduces </a:t>
            </a:r>
            <a:r>
              <a:rPr lang="en-US" altLang="en-US" sz="2200" i="1" dirty="0">
                <a:solidFill>
                  <a:schemeClr val="accent6"/>
                </a:solidFill>
                <a:latin typeface="Times New Roman" panose="02020603050405020304" pitchFamily="18" charset="0"/>
              </a:rPr>
              <a:t>MS</a:t>
            </a:r>
            <a:r>
              <a:rPr lang="en-US" altLang="en-US" sz="2200" i="1" baseline="-25000" dirty="0">
                <a:solidFill>
                  <a:schemeClr val="accent6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200" baseline="-25000" dirty="0">
                <a:solidFill>
                  <a:schemeClr val="accent6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200" dirty="0">
                <a:solidFill>
                  <a:schemeClr val="accent6"/>
                </a:solidFill>
              </a:rPr>
              <a:t>and increases power</a:t>
            </a:r>
          </a:p>
          <a:p>
            <a:pPr lvl="1"/>
            <a:r>
              <a:rPr lang="en-US" altLang="en-US" sz="2000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Variance within (and thus across) individual cells is reduced as cases become more homogeneous in terms of their characteristics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C13E6D-65D9-B340-BED6-C2B5AA0ED81B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797461" y="2415705"/>
            <a:ext cx="551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64781F1-2171-3140-B61D-C003A4803308}"/>
              </a:ext>
            </a:extLst>
          </p:cNvPr>
          <p:cNvSpPr/>
          <p:nvPr/>
        </p:nvSpPr>
        <p:spPr>
          <a:xfrm>
            <a:off x="245273" y="3543671"/>
            <a:ext cx="4627042" cy="2014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200" dirty="0">
                <a:solidFill>
                  <a:schemeClr val="accent2">
                    <a:lumMod val="75000"/>
                  </a:schemeClr>
                </a:solidFill>
              </a:rPr>
              <a:t>Factors that do not have this effect may slightly decrease power </a:t>
            </a:r>
          </a:p>
          <a:p>
            <a:pPr lvl="1"/>
            <a:r>
              <a:rPr lang="en-US" altLang="en-US" sz="2200" i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200" i="1" baseline="-250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sz="2200" i="1" baseline="30000" dirty="0">
                <a:solidFill>
                  <a:schemeClr val="accent2">
                    <a:lumMod val="75000"/>
                  </a:schemeClr>
                </a:solidFill>
                <a:ea typeface="ＭＳ Ｐゴシック" panose="020B0600070205080204" pitchFamily="34" charset="-128"/>
              </a:rPr>
              <a:t>  </a:t>
            </a:r>
            <a:r>
              <a:rPr lang="en-US" altLang="en-US" sz="2200" dirty="0">
                <a:solidFill>
                  <a:schemeClr val="accent2">
                    <a:lumMod val="75000"/>
                  </a:schemeClr>
                </a:solidFill>
                <a:ea typeface="ＭＳ Ｐゴシック" panose="020B0600070205080204" pitchFamily="34" charset="-128"/>
              </a:rPr>
              <a:t>(which = </a:t>
            </a:r>
            <a:r>
              <a:rPr lang="en-US" altLang="en-US" sz="22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 – </a:t>
            </a:r>
            <a:r>
              <a:rPr lang="en-US" altLang="en-US" sz="2200" i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r>
              <a:rPr lang="en-US" altLang="en-US" sz="2200" dirty="0">
                <a:solidFill>
                  <a:schemeClr val="accent2">
                    <a:lumMod val="75000"/>
                  </a:schemeClr>
                </a:solidFill>
                <a:ea typeface="ＭＳ Ｐゴシック" panose="020B0600070205080204" pitchFamily="34" charset="-128"/>
              </a:rPr>
              <a:t>) decreases as # cells increases, increasing </a:t>
            </a:r>
            <a:r>
              <a:rPr lang="en-US" altLang="en-US" sz="22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200" i="1" baseline="-25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sz="22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solidFill>
                  <a:schemeClr val="accent2">
                    <a:lumMod val="75000"/>
                  </a:schemeClr>
                </a:solidFill>
                <a:ea typeface="ＭＳ Ｐゴシック" panose="020B0600070205080204" pitchFamily="34" charset="-128"/>
              </a:rPr>
              <a:t>and decreasing </a:t>
            </a:r>
            <a:r>
              <a:rPr lang="en-US" altLang="en-US" sz="22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200" dirty="0">
                <a:solidFill>
                  <a:schemeClr val="accent2">
                    <a:lumMod val="75000"/>
                  </a:schemeClr>
                </a:solidFill>
                <a:ea typeface="ＭＳ Ｐゴシック" panose="020B0600070205080204" pitchFamily="34" charset="-128"/>
              </a:rPr>
              <a:t>-ratios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4ED30-5AA8-304B-A1E3-7F1A8BD29C9D}"/>
              </a:ext>
            </a:extLst>
          </p:cNvPr>
          <p:cNvSpPr/>
          <p:nvPr/>
        </p:nvSpPr>
        <p:spPr>
          <a:xfrm>
            <a:off x="5553456" y="4334891"/>
            <a:ext cx="5757672" cy="15325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200" dirty="0">
                <a:solidFill>
                  <a:schemeClr val="accent3"/>
                </a:solidFill>
              </a:rPr>
              <a:t>Alternatives</a:t>
            </a:r>
          </a:p>
          <a:p>
            <a:pPr lvl="1"/>
            <a:r>
              <a:rPr lang="en-US" altLang="en-US" sz="20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Restriction (subjects from 1-level only – reduced generalizability)</a:t>
            </a:r>
          </a:p>
          <a:p>
            <a:pPr lvl="1"/>
            <a:r>
              <a:rPr lang="en-US" altLang="en-US" sz="20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Repeated-measures (matched) designs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ECF682-049F-A042-A91E-A94E43F4C204}"/>
              </a:ext>
            </a:extLst>
          </p:cNvPr>
          <p:cNvCxnSpPr>
            <a:cxnSpLocks/>
          </p:cNvCxnSpPr>
          <p:nvPr/>
        </p:nvCxnSpPr>
        <p:spPr>
          <a:xfrm flipH="1">
            <a:off x="4872316" y="3657600"/>
            <a:ext cx="476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089C18-85FB-264C-9816-5DF2299A3AD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72315" y="4551126"/>
            <a:ext cx="681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Assumptions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9345"/>
            <a:ext cx="10134600" cy="451682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600" b="1" dirty="0"/>
              <a:t>Similar to 1-Way ANOVA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6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Independence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32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Outcome is normally distributed in population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32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Homogeneity of variance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Variances within each </a:t>
            </a:r>
            <a:r>
              <a:rPr lang="en-US" altLang="en-US" sz="2800" u="sng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cell</a:t>
            </a:r>
            <a:r>
              <a:rPr lang="en-US" altLang="en-US" sz="28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are equal</a:t>
            </a: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5705A59-1E89-4A57-B4D2-22A1EBC147C0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Variance Components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116586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i="1" dirty="0" err="1">
                <a:latin typeface="Times New Roman" panose="02020603050405020304" pitchFamily="18" charset="0"/>
              </a:rPr>
              <a:t>SS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Total</a:t>
            </a:r>
            <a:r>
              <a:rPr lang="en-US" altLang="en-US" sz="2400" dirty="0"/>
              <a:t> partitioned into 4 </a:t>
            </a:r>
            <a:r>
              <a:rPr lang="en-US" altLang="en-US" sz="2400" u="sng" dirty="0"/>
              <a:t>components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400" u="sng" dirty="0"/>
          </a:p>
          <a:p>
            <a:pPr lvl="4" eaLnBrk="1" hangingPunct="1">
              <a:lnSpc>
                <a:spcPct val="80000"/>
              </a:lnSpc>
            </a:pPr>
            <a:endParaRPr lang="en-US" altLang="en-US" i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4" eaLnBrk="1" hangingPunct="1">
              <a:lnSpc>
                <a:spcPct val="80000"/>
              </a:lnSpc>
            </a:pPr>
            <a:endParaRPr lang="en-US" altLang="en-US" i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4" eaLnBrk="1" hangingPunct="1">
              <a:lnSpc>
                <a:spcPct val="80000"/>
              </a:lnSpc>
            </a:pPr>
            <a:endParaRPr lang="en-US" altLang="en-US" i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4" eaLnBrk="1" hangingPunct="1">
              <a:lnSpc>
                <a:spcPct val="80000"/>
              </a:lnSpc>
            </a:pPr>
            <a:endParaRPr lang="en-US" altLang="en-US" i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4" eaLnBrk="1" hangingPunct="1">
              <a:lnSpc>
                <a:spcPct val="80000"/>
              </a:lnSpc>
            </a:pPr>
            <a:endParaRPr lang="en-US" altLang="en-US" i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4" eaLnBrk="1" hangingPunct="1">
              <a:lnSpc>
                <a:spcPct val="80000"/>
              </a:lnSpc>
            </a:pPr>
            <a:endParaRPr lang="en-US" altLang="en-US" i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When balanced, previous </a:t>
            </a:r>
            <a:r>
              <a:rPr lang="en-US" altLang="en-US" sz="2400" i="1" dirty="0">
                <a:latin typeface="Times New Roman" panose="02020603050405020304" pitchFamily="18" charset="0"/>
              </a:rPr>
              <a:t>SS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B</a:t>
            </a:r>
            <a:r>
              <a:rPr lang="en-US" altLang="en-US" sz="2400" dirty="0"/>
              <a:t> from 1-Way ANOVA partitioned into 3 components: </a:t>
            </a:r>
            <a:r>
              <a:rPr lang="en-US" altLang="en-US" sz="2400" i="1" dirty="0"/>
              <a:t>R, C, RC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i="1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1-way ANOVA uses groups and factorial ANOVA uses cells to compute </a:t>
            </a:r>
            <a:r>
              <a:rPr lang="en-US" altLang="en-US" sz="2400" i="1" dirty="0">
                <a:latin typeface="Times New Roman" panose="02020603050405020304" pitchFamily="18" charset="0"/>
              </a:rPr>
              <a:t>SS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Following equations are for balanced designs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62C7A27-340E-4592-BBA8-85D47297A62A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8384FE-B9C4-E84B-876C-04D7C7C37125}"/>
              </a:ext>
            </a:extLst>
          </p:cNvPr>
          <p:cNvSpPr/>
          <p:nvPr/>
        </p:nvSpPr>
        <p:spPr>
          <a:xfrm>
            <a:off x="1676400" y="2286000"/>
            <a:ext cx="8763000" cy="5355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74320" lvl="1" algn="ctr">
              <a:lnSpc>
                <a:spcPct val="80000"/>
              </a:lnSpc>
            </a:pPr>
            <a:r>
              <a:rPr lang="en-US" altLang="en-US" sz="36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36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Total</a:t>
            </a:r>
            <a:r>
              <a:rPr lang="en-US" altLang="en-US" sz="36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3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sz="3600" i="1" dirty="0">
                <a:solidFill>
                  <a:schemeClr val="accent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3600" i="1" baseline="-25000" dirty="0">
                <a:solidFill>
                  <a:schemeClr val="accent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(R)</a:t>
            </a:r>
            <a:r>
              <a:rPr lang="en-US" altLang="en-US" sz="3600" i="1" baseline="-25000" dirty="0" err="1">
                <a:solidFill>
                  <a:schemeClr val="accent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ows</a:t>
            </a:r>
            <a:r>
              <a:rPr lang="en-US" altLang="en-US" sz="3600" i="1" baseline="-25000" dirty="0">
                <a:solidFill>
                  <a:schemeClr val="accent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3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en-US" sz="3600" i="1" dirty="0">
                <a:solidFill>
                  <a:schemeClr val="accent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3600" i="1" baseline="-25000" dirty="0">
                <a:solidFill>
                  <a:schemeClr val="accent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(C)</a:t>
            </a:r>
            <a:r>
              <a:rPr lang="en-US" altLang="en-US" sz="3600" i="1" baseline="-25000" dirty="0" err="1">
                <a:solidFill>
                  <a:schemeClr val="accent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olumns</a:t>
            </a:r>
            <a:r>
              <a:rPr lang="en-US" altLang="en-US" sz="3600" i="1" baseline="-25000" dirty="0">
                <a:solidFill>
                  <a:schemeClr val="accent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+ </a:t>
            </a:r>
            <a:r>
              <a:rPr lang="en-US" altLang="en-US" sz="3600" i="1" dirty="0">
                <a:solidFill>
                  <a:schemeClr val="accent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3600" i="1" baseline="-25000" dirty="0">
                <a:solidFill>
                  <a:schemeClr val="accent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r>
              <a:rPr lang="en-US" altLang="en-US" sz="36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3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en-US" sz="3600" i="1" dirty="0" err="1">
                <a:solidFill>
                  <a:schemeClr val="accent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3600" i="1" baseline="-25000" dirty="0" err="1">
                <a:solidFill>
                  <a:schemeClr val="accent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endParaRPr lang="en-US" altLang="en-US" sz="3600" i="1" baseline="-25000" dirty="0">
              <a:solidFill>
                <a:schemeClr val="accent5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7834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en-US" i="1" dirty="0">
                <a:solidFill>
                  <a:schemeClr val="accent6"/>
                </a:solidFill>
                <a:latin typeface="Times New Roman" panose="02020603050405020304" pitchFamily="18" charset="0"/>
              </a:rPr>
              <a:t>SS</a:t>
            </a:r>
            <a:r>
              <a:rPr lang="en-US" altLang="en-US" i="1" baseline="-25000" dirty="0">
                <a:solidFill>
                  <a:schemeClr val="accent6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204118"/>
            <a:ext cx="8686800" cy="41449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In computing row means all scores in a given row are averaged regardless of column</a:t>
            </a:r>
          </a:p>
          <a:p>
            <a:pPr lvl="1" eaLnBrk="1" hangingPunct="1"/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row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= # participants per row</a:t>
            </a:r>
          </a:p>
        </p:txBody>
      </p:sp>
      <p:graphicFrame>
        <p:nvGraphicFramePr>
          <p:cNvPr id="36866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2257328"/>
              </p:ext>
            </p:extLst>
          </p:nvPr>
        </p:nvGraphicFramePr>
        <p:xfrm>
          <a:off x="1295400" y="3124200"/>
          <a:ext cx="9662847" cy="282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Equation" r:id="rId3" imgW="4089240" imgH="1193760" progId="Equation.DSMT4">
                  <p:embed/>
                </p:oleObj>
              </mc:Choice>
              <mc:Fallback>
                <p:oleObj name="Equation" r:id="rId3" imgW="4089240" imgH="1193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124200"/>
                        <a:ext cx="9662847" cy="2820988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8EA509F-45A7-4AD6-A3A2-8D293EC9CC7A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106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en-US" i="1" dirty="0">
                <a:solidFill>
                  <a:schemeClr val="accent3"/>
                </a:solidFill>
                <a:latin typeface="Times New Roman" panose="02020603050405020304" pitchFamily="18" charset="0"/>
              </a:rPr>
              <a:t>SS</a:t>
            </a:r>
            <a:r>
              <a:rPr lang="en-US" altLang="en-US" i="1" baseline="-25000" dirty="0">
                <a:solidFill>
                  <a:schemeClr val="accent3"/>
                </a:solidFill>
                <a:latin typeface="Times New Roman" panose="02020603050405020304" pitchFamily="18" charset="0"/>
              </a:rPr>
              <a:t>C</a:t>
            </a:r>
            <a:endParaRPr lang="en-US" altLang="en-US" i="1" baseline="30000" dirty="0">
              <a:solidFill>
                <a:schemeClr val="accent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318418"/>
            <a:ext cx="8686800" cy="40687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In computing column means all scores in a given column are averaged regardless of row</a:t>
            </a:r>
          </a:p>
          <a:p>
            <a:pPr lvl="1" eaLnBrk="1" hangingPunct="1"/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col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= # participants per column</a:t>
            </a: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37890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52050905"/>
              </p:ext>
            </p:extLst>
          </p:nvPr>
        </p:nvGraphicFramePr>
        <p:xfrm>
          <a:off x="1106962" y="3124200"/>
          <a:ext cx="9936737" cy="286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Equation" r:id="rId3" imgW="4140000" imgH="1193760" progId="Equation.DSMT4">
                  <p:embed/>
                </p:oleObj>
              </mc:Choice>
              <mc:Fallback>
                <p:oleObj name="Equation" r:id="rId3" imgW="4140000" imgH="1193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962" y="3124200"/>
                        <a:ext cx="9936737" cy="2865438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53155C5-BBCA-4CDE-ACC5-2E5868932030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9144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SS</a:t>
            </a:r>
            <a:r>
              <a:rPr lang="en-US" altLang="en-US" i="1" baseline="-25000" dirty="0">
                <a:solidFill>
                  <a:schemeClr val="accent1"/>
                </a:solidFill>
                <a:latin typeface="Times New Roman" panose="02020603050405020304" pitchFamily="18" charset="0"/>
              </a:rPr>
              <a:t>RC</a:t>
            </a:r>
            <a:endParaRPr lang="en-US" altLang="en-US" i="1" baseline="300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891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009693"/>
              </p:ext>
            </p:extLst>
          </p:nvPr>
        </p:nvGraphicFramePr>
        <p:xfrm>
          <a:off x="914400" y="3483506"/>
          <a:ext cx="9859441" cy="2364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Equation" r:id="rId3" imgW="4978080" imgH="1193760" progId="Equation.DSMT4">
                  <p:embed/>
                </p:oleObj>
              </mc:Choice>
              <mc:Fallback>
                <p:oleObj name="Equation" r:id="rId3" imgW="4978080" imgH="1193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83506"/>
                        <a:ext cx="9859441" cy="236439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18B7D2B-6021-4C6D-A4C5-B3F1D54FDFEF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83654" y="1565238"/>
            <a:ext cx="86868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Variability among cell means when variability due to individual row and column effects have been removed</a:t>
            </a:r>
          </a:p>
        </p:txBody>
      </p:sp>
      <p:sp>
        <p:nvSpPr>
          <p:cNvPr id="38919" name="Oval 6"/>
          <p:cNvSpPr>
            <a:spLocks noChangeArrowheads="1"/>
          </p:cNvSpPr>
          <p:nvPr/>
        </p:nvSpPr>
        <p:spPr bwMode="auto">
          <a:xfrm>
            <a:off x="9372600" y="3350332"/>
            <a:ext cx="1524000" cy="838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i="1" dirty="0">
                <a:solidFill>
                  <a:schemeClr val="accent5"/>
                </a:solidFill>
                <a:latin typeface="Times New Roman" panose="02020603050405020304" pitchFamily="18" charset="0"/>
              </a:rPr>
              <a:t>SS</a:t>
            </a:r>
            <a:r>
              <a:rPr lang="en-US" altLang="en-US" i="1" baseline="-25000" dirty="0">
                <a:solidFill>
                  <a:schemeClr val="accent5"/>
                </a:solidFill>
                <a:latin typeface="Times New Roman" panose="02020603050405020304" pitchFamily="18" charset="0"/>
              </a:rPr>
              <a:t>W</a:t>
            </a:r>
            <a:endParaRPr lang="en-US" altLang="en-US" i="1" baseline="30000" dirty="0">
              <a:solidFill>
                <a:schemeClr val="accent5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9938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605039"/>
              </p:ext>
            </p:extLst>
          </p:nvPr>
        </p:nvGraphicFramePr>
        <p:xfrm>
          <a:off x="2329835" y="2743200"/>
          <a:ext cx="6922730" cy="304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6" name="Equation" r:id="rId3" imgW="3759120" imgH="1650960" progId="Equation.DSMT4">
                  <p:embed/>
                </p:oleObj>
              </mc:Choice>
              <mc:Fallback>
                <p:oleObj name="Equation" r:id="rId3" imgW="3759120" imgH="1650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835" y="2743200"/>
                        <a:ext cx="6922730" cy="3040062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19A15D5-AAC8-4052-BE77-9ABD6C20782B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481282"/>
            <a:ext cx="8686800" cy="4527550"/>
          </a:xfrm>
        </p:spPr>
        <p:txBody>
          <a:bodyPr/>
          <a:lstStyle/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SS</a:t>
            </a:r>
            <a:r>
              <a:rPr lang="en-US" altLang="en-US" dirty="0"/>
              <a:t> </a:t>
            </a:r>
            <a:r>
              <a:rPr lang="en-US" altLang="en-US" u="sng" dirty="0"/>
              <a:t>within</a:t>
            </a:r>
            <a:r>
              <a:rPr lang="en-US" altLang="en-US" dirty="0"/>
              <a:t> each cell added together</a:t>
            </a:r>
          </a:p>
          <a:p>
            <a:pPr lvl="1" eaLnBrk="1" hangingPunct="1"/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SS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11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+ SS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12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+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…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endParaRPr lang="en-US" altLang="en-US" i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i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7010400" y="1477540"/>
            <a:ext cx="4114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dirty="0"/>
              <a:t>For each cell, all scores within that cell are subtracted from cell mean, squared, and summed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24319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Degrees of Freedom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95400"/>
            <a:ext cx="8686800" cy="52578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4000" i="1" dirty="0" err="1">
                <a:latin typeface="Times New Roman" panose="02020603050405020304" pitchFamily="18" charset="0"/>
              </a:rPr>
              <a:t>df</a:t>
            </a:r>
            <a:r>
              <a:rPr lang="en-US" altLang="en-US" sz="4000" i="1" baseline="-25000" dirty="0" err="1">
                <a:latin typeface="Times New Roman" panose="02020603050405020304" pitchFamily="18" charset="0"/>
              </a:rPr>
              <a:t>Total</a:t>
            </a:r>
            <a:r>
              <a:rPr lang="en-US" altLang="en-US" sz="4000" dirty="0"/>
              <a:t> = </a:t>
            </a:r>
            <a:r>
              <a:rPr lang="en-US" altLang="en-US" sz="4000" i="1" dirty="0">
                <a:latin typeface="Times New Roman" panose="02020603050405020304" pitchFamily="18" charset="0"/>
              </a:rPr>
              <a:t>N</a:t>
            </a:r>
            <a:r>
              <a:rPr lang="en-US" altLang="en-US" sz="40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4000" dirty="0"/>
              <a:t> - 1 </a:t>
            </a:r>
          </a:p>
          <a:p>
            <a:pPr marL="0" indent="0" eaLnBrk="1" hangingPunct="1">
              <a:buNone/>
            </a:pPr>
            <a:endParaRPr lang="en-US" altLang="en-US" sz="4000" dirty="0"/>
          </a:p>
          <a:p>
            <a:pPr lvl="2"/>
            <a:r>
              <a:rPr lang="en-US" altLang="en-US" sz="3400" dirty="0">
                <a:ea typeface="ＭＳ Ｐゴシック" panose="020B0600070205080204" pitchFamily="34" charset="-128"/>
              </a:rPr>
              <a:t>Partitioned into 4 parts</a:t>
            </a:r>
          </a:p>
          <a:p>
            <a:pPr lvl="3"/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Total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endParaRPr lang="en-US" altLang="en-US" sz="2400" i="1" dirty="0">
              <a:ea typeface="ＭＳ Ｐゴシック" panose="020B0600070205080204" pitchFamily="34" charset="-128"/>
            </a:endParaRPr>
          </a:p>
          <a:p>
            <a:pPr lvl="4"/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– 1</a:t>
            </a:r>
          </a:p>
          <a:p>
            <a:pPr lvl="4"/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– 1</a:t>
            </a:r>
          </a:p>
          <a:p>
            <a:pPr lvl="4"/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– 1)(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– 1)</a:t>
            </a:r>
          </a:p>
          <a:p>
            <a:pPr lvl="4"/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(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 –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</a:t>
            </a:r>
          </a:p>
          <a:p>
            <a:pPr lvl="5"/>
            <a:r>
              <a:rPr lang="en-US" altLang="en-US" sz="24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Assumes </a:t>
            </a:r>
            <a:r>
              <a:rPr lang="en-US" altLang="en-US" sz="2400" i="1" dirty="0">
                <a:solidFill>
                  <a:schemeClr val="accent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are same for all cells</a:t>
            </a:r>
          </a:p>
          <a:p>
            <a:pPr lvl="5"/>
            <a:r>
              <a:rPr lang="en-US" altLang="en-US" dirty="0">
                <a:ea typeface="ＭＳ Ｐゴシック" panose="020B0600070205080204" pitchFamily="34" charset="-128"/>
              </a:rPr>
              <a:t>Otherwise, </a:t>
            </a:r>
            <a:r>
              <a:rPr lang="el-GR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Σ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rc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– 1):</a:t>
            </a: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sum of </a:t>
            </a:r>
            <a:r>
              <a:rPr lang="en-US" altLang="en-US" i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– 1 per cell</a:t>
            </a:r>
            <a:endParaRPr lang="el-GR" altLang="en-US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13F4D16-F0FA-4D87-BF57-2739632A494F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Variance Estimates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>
          <a:xfrm>
            <a:off x="1088136" y="1447800"/>
            <a:ext cx="10418064" cy="4824984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Obtain 4 variance </a:t>
            </a:r>
            <a:r>
              <a:rPr lang="en-US" altLang="en-US" sz="2800" u="sng" dirty="0"/>
              <a:t>estimates</a:t>
            </a:r>
            <a:r>
              <a:rPr lang="en-US" altLang="en-US" sz="2800" dirty="0"/>
              <a:t> when each variance </a:t>
            </a:r>
            <a:r>
              <a:rPr lang="en-US" altLang="en-US" sz="2800" u="sng" dirty="0"/>
              <a:t>component</a:t>
            </a:r>
            <a:r>
              <a:rPr lang="en-US" altLang="en-US" sz="2800" dirty="0"/>
              <a:t> is divided by its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df</a:t>
            </a:r>
            <a:endParaRPr lang="en-US" altLang="en-US" sz="280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1" dirty="0">
                <a:solidFill>
                  <a:schemeClr val="accent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400" i="1" baseline="-25000" dirty="0">
                <a:solidFill>
                  <a:schemeClr val="accent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400" i="1" baseline="300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= Row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variance estimate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Sensitive to effects of factor A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8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1" dirty="0">
                <a:solidFill>
                  <a:schemeClr val="accent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400" i="1" baseline="-25000" dirty="0">
                <a:solidFill>
                  <a:schemeClr val="accent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400" i="1" baseline="300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= Column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variance estimate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Sensitive to effects of factor B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8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1" dirty="0">
                <a:solidFill>
                  <a:schemeClr val="accent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400" i="1" baseline="-25000" dirty="0">
                <a:solidFill>
                  <a:schemeClr val="accent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= Row x Column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variance estimate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Sensitive to interaction effects of A and B</a:t>
            </a:r>
            <a:endParaRPr lang="en-US" altLang="en-US" sz="2000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4" eaLnBrk="1" hangingPunct="1">
              <a:lnSpc>
                <a:spcPct val="80000"/>
              </a:lnSpc>
            </a:pPr>
            <a:endParaRPr lang="en-US" altLang="en-US" sz="18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1" dirty="0">
                <a:solidFill>
                  <a:schemeClr val="accent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400" i="1" baseline="-25000" dirty="0">
                <a:solidFill>
                  <a:schemeClr val="accent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= </a:t>
            </a:r>
            <a:r>
              <a:rPr lang="en-US" altLang="en-US" sz="2400" dirty="0">
                <a:ea typeface="ＭＳ Ｐゴシック" panose="020B0600070205080204" pitchFamily="34" charset="-128"/>
              </a:rPr>
              <a:t>Within-cells variance estimate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Not sensitive to effects of any factor</a:t>
            </a: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C2D8EDE-E8EC-439F-829E-ED91A6946D6E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F</a:t>
            </a:r>
            <a:r>
              <a:rPr lang="en-US" altLang="en-US" dirty="0"/>
              <a:t>-Statistics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9906000" cy="41910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Significance testing of 3 variance estimates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Distinct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stat</a:t>
            </a:r>
            <a:r>
              <a:rPr lang="en-US" altLang="en-US" sz="2400" dirty="0">
                <a:ea typeface="ＭＳ Ｐゴシック" panose="020B0600070205080204" pitchFamily="34" charset="-128"/>
              </a:rPr>
              <a:t> for each</a:t>
            </a:r>
          </a:p>
          <a:p>
            <a:pPr lvl="2" eaLnBrk="1" hangingPunct="1"/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0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/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ea typeface="ＭＳ Ｐゴシック" panose="020B0600070205080204" pitchFamily="34" charset="-128"/>
              </a:rPr>
              <a:t> : Factor A</a:t>
            </a:r>
            <a:endParaRPr lang="en-US" altLang="en-US" sz="2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0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/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ea typeface="ＭＳ Ｐゴシック" panose="020B0600070205080204" pitchFamily="34" charset="-128"/>
              </a:rPr>
              <a:t> : Factor B</a:t>
            </a:r>
            <a:endParaRPr lang="en-US" altLang="en-US" sz="2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r>
              <a:rPr lang="en-US" altLang="en-US" sz="20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/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ea typeface="ＭＳ Ｐゴシック" panose="020B0600070205080204" pitchFamily="34" charset="-128"/>
              </a:rPr>
              <a:t> : Interaction between factors A and B</a:t>
            </a:r>
            <a:endParaRPr lang="en-US" altLang="en-US" sz="2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4" eaLnBrk="1" hangingPunct="1"/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/>
              <a:t>Each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F</a:t>
            </a:r>
            <a:r>
              <a:rPr lang="en-US" altLang="en-US" sz="2800" i="1" baseline="-25000" dirty="0" err="1">
                <a:latin typeface="Times New Roman" panose="02020603050405020304" pitchFamily="18" charset="0"/>
              </a:rPr>
              <a:t>stat</a:t>
            </a:r>
            <a:r>
              <a:rPr lang="en-US" altLang="en-US" sz="2800" dirty="0"/>
              <a:t> compared to distinct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F</a:t>
            </a:r>
            <a:r>
              <a:rPr lang="en-US" altLang="en-US" sz="2800" i="1" baseline="-25000" dirty="0" err="1">
                <a:latin typeface="Times New Roman" panose="02020603050405020304" pitchFamily="18" charset="0"/>
              </a:rPr>
              <a:t>crit</a:t>
            </a:r>
            <a:endParaRPr lang="en-US" altLang="en-US" sz="2800" i="1" baseline="-250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Based on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Effect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(e.g.,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400" dirty="0">
                <a:ea typeface="ＭＳ Ｐゴシック" panose="020B0600070205080204" pitchFamily="34" charset="-128"/>
              </a:rPr>
              <a:t>)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Reject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stat</a:t>
            </a:r>
            <a:r>
              <a:rPr lang="en-US" altLang="en-US" sz="2400" dirty="0">
                <a:ea typeface="ＭＳ Ｐゴシック" panose="020B0600070205080204" pitchFamily="34" charset="-128"/>
              </a:rPr>
              <a:t> &gt;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crit</a:t>
            </a:r>
            <a:endParaRPr lang="en-US" altLang="en-US" sz="24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60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855E813-3818-4066-8424-77B9F46EA9C7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1170328" y="4495800"/>
            <a:ext cx="995487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100" b="1" dirty="0">
                <a:solidFill>
                  <a:schemeClr val="bg1"/>
                </a:solidFill>
              </a:rPr>
              <a:t>Oliver Wendell Holmes, American Physician, Writer, Humorist,         Harvard</a:t>
            </a:r>
            <a:r>
              <a:rPr lang="en-US" altLang="en-US" sz="2100" dirty="0">
                <a:solidFill>
                  <a:schemeClr val="bg1"/>
                </a:solidFill>
              </a:rPr>
              <a:t> </a:t>
            </a:r>
            <a:r>
              <a:rPr lang="en-US" altLang="en-US" sz="2100" b="1" dirty="0">
                <a:solidFill>
                  <a:schemeClr val="bg1"/>
                </a:solidFill>
              </a:rPr>
              <a:t>Professor, 1809-1894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7EF79B-B1F2-AE47-9977-CB03CCA8273E}"/>
              </a:ext>
            </a:extLst>
          </p:cNvPr>
          <p:cNvSpPr txBox="1"/>
          <p:nvPr/>
        </p:nvSpPr>
        <p:spPr>
          <a:xfrm>
            <a:off x="1170328" y="1644236"/>
            <a:ext cx="94233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b="1" i="1" dirty="0"/>
              <a:t>‘People can be divided into two classes: </a:t>
            </a:r>
            <a:br>
              <a:rPr lang="en-US" altLang="en-US" sz="3600" b="1" i="1" dirty="0"/>
            </a:br>
            <a:r>
              <a:rPr lang="en-US" altLang="en-US" sz="3600" b="1" i="1" dirty="0"/>
              <a:t>Those who go ahead and do something, </a:t>
            </a:r>
            <a:br>
              <a:rPr lang="en-US" altLang="en-US" sz="3600" b="1" i="1" dirty="0"/>
            </a:br>
            <a:r>
              <a:rPr lang="en-US" altLang="en-US" sz="3600" b="1" i="1" dirty="0"/>
              <a:t>and those who sit still and inquire, </a:t>
            </a:r>
            <a:br>
              <a:rPr lang="en-US" altLang="en-US" sz="3600" b="1" i="1" dirty="0"/>
            </a:br>
            <a:r>
              <a:rPr lang="en-US" altLang="en-US" sz="3600" b="1" i="1" dirty="0"/>
              <a:t>'Why wasn't it done the other way?’’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86132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Summary Table</a:t>
            </a:r>
          </a:p>
        </p:txBody>
      </p:sp>
      <p:graphicFrame>
        <p:nvGraphicFramePr>
          <p:cNvPr id="120835" name="Group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02325991"/>
              </p:ext>
            </p:extLst>
          </p:nvPr>
        </p:nvGraphicFramePr>
        <p:xfrm>
          <a:off x="2895600" y="1447800"/>
          <a:ext cx="6437312" cy="4683128"/>
        </p:xfrm>
        <a:graphic>
          <a:graphicData uri="http://schemas.openxmlformats.org/drawingml/2006/table">
            <a:tbl>
              <a:tblPr/>
              <a:tblGrid>
                <a:gridCol w="2060974">
                  <a:extLst>
                    <a:ext uri="{9D8B030D-6E8A-4147-A177-3AD203B41FA5}">
                      <a16:colId xmlns:a16="http://schemas.microsoft.com/office/drawing/2014/main" val="270287165"/>
                    </a:ext>
                  </a:extLst>
                </a:gridCol>
                <a:gridCol w="902297">
                  <a:extLst>
                    <a:ext uri="{9D8B030D-6E8A-4147-A177-3AD203B41FA5}">
                      <a16:colId xmlns:a16="http://schemas.microsoft.com/office/drawing/2014/main" val="227658988"/>
                    </a:ext>
                  </a:extLst>
                </a:gridCol>
                <a:gridCol w="858573">
                  <a:extLst>
                    <a:ext uri="{9D8B030D-6E8A-4147-A177-3AD203B41FA5}">
                      <a16:colId xmlns:a16="http://schemas.microsoft.com/office/drawing/2014/main" val="3116676187"/>
                    </a:ext>
                  </a:extLst>
                </a:gridCol>
                <a:gridCol w="898322">
                  <a:extLst>
                    <a:ext uri="{9D8B030D-6E8A-4147-A177-3AD203B41FA5}">
                      <a16:colId xmlns:a16="http://schemas.microsoft.com/office/drawing/2014/main" val="1877678279"/>
                    </a:ext>
                  </a:extLst>
                </a:gridCol>
                <a:gridCol w="858573">
                  <a:extLst>
                    <a:ext uri="{9D8B030D-6E8A-4147-A177-3AD203B41FA5}">
                      <a16:colId xmlns:a16="http://schemas.microsoft.com/office/drawing/2014/main" val="916045806"/>
                    </a:ext>
                  </a:extLst>
                </a:gridCol>
                <a:gridCol w="858573">
                  <a:extLst>
                    <a:ext uri="{9D8B030D-6E8A-4147-A177-3AD203B41FA5}">
                      <a16:colId xmlns:a16="http://schemas.microsoft.com/office/drawing/2014/main" val="3847937905"/>
                    </a:ext>
                  </a:extLst>
                </a:gridCol>
              </a:tblGrid>
              <a:tr h="7811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Source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df</a:t>
                      </a:r>
                      <a:endParaRPr kumimoji="0" lang="en-US" alt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10538"/>
                  </a:ext>
                </a:extLst>
              </a:tr>
              <a:tr h="77928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683457"/>
                  </a:ext>
                </a:extLst>
              </a:tr>
              <a:tr h="7811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Column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30005"/>
                  </a:ext>
                </a:extLst>
              </a:tr>
              <a:tr h="7811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 x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587199"/>
                  </a:ext>
                </a:extLst>
              </a:tr>
              <a:tr h="77928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Within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181803"/>
                  </a:ext>
                </a:extLst>
              </a:tr>
              <a:tr h="7811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61252"/>
                  </a:ext>
                </a:extLst>
              </a:tr>
            </a:tbl>
          </a:graphicData>
        </a:graphic>
      </p:graphicFrame>
      <p:sp>
        <p:nvSpPr>
          <p:cNvPr id="4813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B0B648-971A-4708-A01E-32C2211F6571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Interactions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1088136" y="1447800"/>
            <a:ext cx="9579864" cy="4800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Interaction between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2 factors: 2-way interaction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3 factors: 3-way interaction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Quite rare, be skeptical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chemeClr val="accent6"/>
                </a:solidFill>
              </a:rPr>
              <a:t>Significance</a:t>
            </a:r>
            <a:r>
              <a:rPr lang="en-US" altLang="en-US" sz="2800" dirty="0"/>
              <a:t> indicates that the effect of 1 factor is not same at all levels of another factor</a:t>
            </a:r>
          </a:p>
          <a:p>
            <a:pPr lvl="1"/>
            <a:r>
              <a:rPr lang="en-US" altLang="en-US" sz="2600" dirty="0"/>
              <a:t>i.e. </a:t>
            </a:r>
            <a:r>
              <a:rPr lang="en-US" altLang="en-US" sz="2600" dirty="0">
                <a:solidFill>
                  <a:schemeClr val="accent6"/>
                </a:solidFill>
              </a:rPr>
              <a:t>the effect of 1 factor </a:t>
            </a:r>
            <a:r>
              <a:rPr lang="en-US" altLang="en-US" sz="2600" i="1" dirty="0">
                <a:solidFill>
                  <a:schemeClr val="accent6"/>
                </a:solidFill>
              </a:rPr>
              <a:t>depends</a:t>
            </a:r>
            <a:r>
              <a:rPr lang="en-US" altLang="en-US" sz="2600" dirty="0">
                <a:solidFill>
                  <a:schemeClr val="accent6"/>
                </a:solidFill>
              </a:rPr>
              <a:t> on the level of the 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Effect of variables combined is different than would be predicted by either variable alone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Most interesting results, but more difficult to explain or interpret than main effects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2E487E4-B248-48D3-AFE9-62C3F82DEB88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283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Interactions</a:t>
            </a:r>
          </a:p>
        </p:txBody>
      </p:sp>
      <p:sp>
        <p:nvSpPr>
          <p:cNvPr id="512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14400" y="1447800"/>
            <a:ext cx="4262438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b="1" u="sng" dirty="0"/>
              <a:t>Ordinal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Direction or order of effects is similar for different subgroups</a:t>
            </a:r>
          </a:p>
          <a:p>
            <a:pPr lvl="1"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120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329363" y="1219200"/>
            <a:ext cx="4262437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b="1" i="1" u="sng" dirty="0" err="1"/>
              <a:t>Disordinal</a:t>
            </a:r>
            <a:endParaRPr lang="en-US" altLang="en-US" b="1" i="1" u="sng" dirty="0"/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Direction or order of effects is reversed for different subgroups</a:t>
            </a:r>
          </a:p>
        </p:txBody>
      </p:sp>
      <p:sp>
        <p:nvSpPr>
          <p:cNvPr id="5120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512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72B1AFA-2ABB-4058-9D7B-74E54F68589B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596109"/>
              </p:ext>
            </p:extLst>
          </p:nvPr>
        </p:nvGraphicFramePr>
        <p:xfrm>
          <a:off x="797719" y="2667000"/>
          <a:ext cx="4495800" cy="278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3" name="Chart" r:id="rId3" imgW="4038510" imgH="2429010" progId="Excel.Chart.8">
                  <p:embed/>
                </p:oleObj>
              </mc:Choice>
              <mc:Fallback>
                <p:oleObj name="Chart" r:id="rId3" imgW="4038510" imgH="2429010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719" y="2667000"/>
                        <a:ext cx="4495800" cy="278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051829"/>
              </p:ext>
            </p:extLst>
          </p:nvPr>
        </p:nvGraphicFramePr>
        <p:xfrm>
          <a:off x="6706702" y="2637699"/>
          <a:ext cx="4572000" cy="27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4" name="Chart" r:id="rId5" imgW="4029131" imgH="2124210" progId="Excel.Chart.8">
                  <p:embed/>
                </p:oleObj>
              </mc:Choice>
              <mc:Fallback>
                <p:oleObj name="Chart" r:id="rId5" imgW="4029131" imgH="2124210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6702" y="2637699"/>
                        <a:ext cx="4572000" cy="279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Interactions</a:t>
            </a:r>
          </a:p>
        </p:txBody>
      </p:sp>
      <p:pic>
        <p:nvPicPr>
          <p:cNvPr id="5222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115" y="131358"/>
            <a:ext cx="4911093" cy="6726642"/>
          </a:xfrm>
          <a:noFill/>
        </p:spPr>
      </p:pic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1219200"/>
            <a:ext cx="6172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Significance of interaction always evaluated 1</a:t>
            </a:r>
            <a:r>
              <a:rPr lang="en-US" altLang="en-US" baseline="30000" dirty="0"/>
              <a:t>st</a:t>
            </a:r>
            <a:endParaRPr lang="en-US" altLang="en-US" dirty="0"/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significant, interpret interaction, not main effects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non-significant, interpret main effects</a:t>
            </a:r>
          </a:p>
          <a:p>
            <a:pPr lvl="4">
              <a:lnSpc>
                <a:spcPct val="1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Once we know effects of 1 factor are tempered by or contingent on levels of another factor (as in an interaction), interpretation of either factor (main effect) alone is problematic</a:t>
            </a:r>
          </a:p>
          <a:p>
            <a:r>
              <a:rPr lang="en-US" altLang="en-US" dirty="0"/>
              <a:t>Best interpreted through visualization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Cell means plot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Interactions exist if lines cross or will cross (non-parallel)</a:t>
            </a:r>
          </a:p>
          <a:p>
            <a:pPr lvl="4">
              <a:lnSpc>
                <a:spcPct val="4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Design graph to best illustrate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Outcome on y-axis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Select factor for x-axis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Other factor(s) represented by separate lines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Selection guides interpretation, can dictate whether plot is ordinal/</a:t>
            </a:r>
            <a:r>
              <a:rPr lang="en-US" altLang="en-US" dirty="0" err="1">
                <a:ea typeface="ＭＳ Ｐゴシック" panose="020B0600070205080204" pitchFamily="34" charset="-128"/>
              </a:rPr>
              <a:t>disordinal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Interactions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Some recommend only interpreting significant main effects (Keppel &amp; </a:t>
            </a:r>
            <a:r>
              <a:rPr lang="en-US" altLang="en-US" sz="2800" dirty="0" err="1"/>
              <a:t>Wickens</a:t>
            </a:r>
            <a:r>
              <a:rPr lang="en-US" altLang="en-US" sz="2800" dirty="0"/>
              <a:t>, 2004) …</a:t>
            </a:r>
          </a:p>
          <a:p>
            <a:pPr lvl="1" eaLnBrk="1" hangingPunct="1"/>
            <a:r>
              <a:rPr lang="en-US" altLang="en-US" sz="2400" i="1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When there is no significant interaction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(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Cautiously</a:t>
            </a:r>
            <a:r>
              <a:rPr lang="en-US" altLang="en-US" sz="2400" dirty="0">
                <a:ea typeface="ＭＳ Ｐゴシック" panose="020B0600070205080204" pitchFamily="34" charset="-128"/>
              </a:rPr>
              <a:t>) when there is a significant interaction, but 1) interaction effect size is small relative to that of main effects and 2) there is an </a:t>
            </a:r>
            <a:r>
              <a:rPr lang="en-US" altLang="en-US" sz="2400" u="sng" dirty="0">
                <a:ea typeface="ＭＳ Ｐゴシック" panose="020B0600070205080204" pitchFamily="34" charset="-128"/>
              </a:rPr>
              <a:t>ordinal</a:t>
            </a:r>
            <a:r>
              <a:rPr lang="en-US" altLang="en-US" sz="2400" dirty="0">
                <a:ea typeface="ＭＳ Ｐゴシック" panose="020B0600070205080204" pitchFamily="34" charset="-128"/>
              </a:rPr>
              <a:t> pattern to the means</a:t>
            </a:r>
          </a:p>
          <a:p>
            <a:pPr lvl="4" eaLnBrk="1" hangingPunct="1">
              <a:lnSpc>
                <a:spcPct val="4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/>
              <a:t>However, must </a:t>
            </a:r>
            <a:r>
              <a:rPr lang="en-US" altLang="en-US" sz="2800" dirty="0">
                <a:solidFill>
                  <a:schemeClr val="accent6"/>
                </a:solidFill>
              </a:rPr>
              <a:t>report</a:t>
            </a:r>
            <a:r>
              <a:rPr lang="en-US" altLang="en-US" sz="2800" dirty="0"/>
              <a:t> all main and interaction effects regardless of statistical significance</a:t>
            </a:r>
          </a:p>
        </p:txBody>
      </p:sp>
      <p:sp>
        <p:nvSpPr>
          <p:cNvPr id="552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4602B1A-54DB-4FBF-9973-D02B55CFA53D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3282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sz="5000" dirty="0"/>
              <a:t>Need for Testing Interactions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>
          <a:xfrm>
            <a:off x="1088136" y="1600200"/>
            <a:ext cx="10222992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Results may be distorted if additional factors are not included in analysis so that interactions are not tested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E.g., If experimental effects of a drug had opposite effects in men and women, the variable representing drug effects may appear to be ineffective (non-significant main effect) without including the variable for sex differences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chemeClr val="accent3"/>
                </a:solidFill>
              </a:rPr>
              <a:t>If interaction terms are non-significant, increased confidence that effect of key factor (e.g., drug treatment) is generalizable to all levels of other factors (e.g., sex)</a:t>
            </a:r>
          </a:p>
        </p:txBody>
      </p:sp>
      <p:sp>
        <p:nvSpPr>
          <p:cNvPr id="583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BE17DA7-7E08-45CD-8185-7BCBE5A96B7E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622570" y="-9144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from Text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9753600" cy="4648200"/>
          </a:xfrm>
        </p:spPr>
        <p:txBody>
          <a:bodyPr/>
          <a:lstStyle/>
          <a:p>
            <a:pPr marL="347663" indent="-347663"/>
            <a:r>
              <a:rPr lang="en-US" altLang="en-US" sz="2400" dirty="0"/>
              <a:t>Effect of sleep deprivation and compensating stimulation on performance of complex motor task</a:t>
            </a:r>
          </a:p>
          <a:p>
            <a:pPr marL="914400" lvl="1" indent="-266700"/>
            <a:r>
              <a:rPr lang="en-US" altLang="en-US" sz="2000" dirty="0">
                <a:ea typeface="ＭＳ Ｐゴシック" panose="020B0600070205080204" pitchFamily="34" charset="-128"/>
              </a:rPr>
              <a:t>Outcome: Video game score simulating driving truck at night</a:t>
            </a:r>
          </a:p>
          <a:p>
            <a:pPr marL="914400" lvl="1" indent="-266700"/>
            <a:r>
              <a:rPr lang="en-US" altLang="en-US" sz="2000" dirty="0">
                <a:ea typeface="ＭＳ Ｐゴシック" panose="020B0600070205080204" pitchFamily="34" charset="-128"/>
              </a:rPr>
              <a:t>Factor A (Row): Sleep deprivation</a:t>
            </a:r>
          </a:p>
          <a:p>
            <a:pPr marL="1409700" lvl="2" indent="-381000">
              <a:buFontTx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Control: Normal sleep schedule</a:t>
            </a:r>
          </a:p>
          <a:p>
            <a:pPr marL="1409700" lvl="2" indent="-381000">
              <a:buFontTx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Jet lag: Normal sleep amount, but during different hours</a:t>
            </a:r>
          </a:p>
          <a:p>
            <a:pPr marL="1409700" lvl="2" indent="-381000">
              <a:buFontTx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Interrupted: Normal sleep amount, but only for 2 hours at a time</a:t>
            </a:r>
          </a:p>
          <a:p>
            <a:pPr marL="1409700" lvl="2" indent="-381000">
              <a:buFontTx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Total Deprivation: No sleep for 4 days</a:t>
            </a:r>
          </a:p>
          <a:p>
            <a:pPr marL="914400" lvl="1" indent="-266700"/>
            <a:r>
              <a:rPr lang="en-US" altLang="en-US" sz="2000" dirty="0">
                <a:ea typeface="ＭＳ Ｐゴシック" panose="020B0600070205080204" pitchFamily="34" charset="-128"/>
              </a:rPr>
              <a:t>Factor B (Column): Stimulation conditions</a:t>
            </a:r>
          </a:p>
          <a:p>
            <a:pPr marL="1409700" lvl="2" indent="-381000">
              <a:buFontTx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Placebo: Told they are given a stimulant pill (really placebo)</a:t>
            </a:r>
          </a:p>
          <a:p>
            <a:pPr marL="1409700" lvl="2" indent="-381000">
              <a:buFontTx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Caffeine: Told they are given a stimulant pill (really stimulant)</a:t>
            </a:r>
          </a:p>
          <a:p>
            <a:pPr marL="1409700" lvl="2" indent="-381000">
              <a:buFontTx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Reward: Given mild electric shocks for mistakes and given a monetary reward for good performance</a:t>
            </a:r>
          </a:p>
        </p:txBody>
      </p:sp>
      <p:sp>
        <p:nvSpPr>
          <p:cNvPr id="604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5938BE9-3FA1-431A-9DE6-203741561C6D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9689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idx="1"/>
          </p:nvPr>
        </p:nvSpPr>
        <p:spPr>
          <a:xfrm>
            <a:off x="1239758" y="1447800"/>
            <a:ext cx="10058400" cy="405079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i="1" dirty="0"/>
              <a:t>H</a:t>
            </a:r>
            <a:r>
              <a:rPr lang="en-US" altLang="en-US" sz="2800" i="1" baseline="-25000" dirty="0"/>
              <a:t>0</a:t>
            </a:r>
            <a:r>
              <a:rPr lang="en-US" altLang="en-US" sz="2800" dirty="0"/>
              <a:t> Deprivation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4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control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= </a:t>
            </a:r>
            <a:r>
              <a:rPr lang="el-GR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4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jetlag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= </a:t>
            </a:r>
            <a:r>
              <a:rPr lang="el-GR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4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interrupted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= </a:t>
            </a:r>
            <a:r>
              <a:rPr lang="el-GR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4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deprive</a:t>
            </a:r>
            <a:r>
              <a:rPr lang="en-US" altLang="en-US" sz="2400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i="1" dirty="0">
                <a:cs typeface="Arial" panose="020B0604020202020204" pitchFamily="34" charset="0"/>
              </a:rPr>
              <a:t>H</a:t>
            </a:r>
            <a:r>
              <a:rPr lang="en-US" altLang="en-US" sz="2800" i="1" baseline="-25000" dirty="0">
                <a:cs typeface="Arial" panose="020B0604020202020204" pitchFamily="34" charset="0"/>
              </a:rPr>
              <a:t>0</a:t>
            </a:r>
            <a:r>
              <a:rPr lang="en-US" altLang="en-US" sz="2800" dirty="0">
                <a:cs typeface="Arial" panose="020B0604020202020204" pitchFamily="34" charset="0"/>
              </a:rPr>
              <a:t> Stimulus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4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placebo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= </a:t>
            </a:r>
            <a:r>
              <a:rPr lang="el-GR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4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caffeine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= </a:t>
            </a:r>
            <a:r>
              <a:rPr lang="el-GR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4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reward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i="1" dirty="0">
                <a:cs typeface="Arial" panose="020B0604020202020204" pitchFamily="34" charset="0"/>
              </a:rPr>
              <a:t>H</a:t>
            </a:r>
            <a:r>
              <a:rPr lang="en-US" altLang="en-US" sz="2800" i="1" baseline="-25000" dirty="0">
                <a:cs typeface="Arial" panose="020B0604020202020204" pitchFamily="34" charset="0"/>
              </a:rPr>
              <a:t>0</a:t>
            </a:r>
            <a:r>
              <a:rPr lang="en-US" altLang="en-US" sz="2800" dirty="0">
                <a:cs typeface="Arial" panose="020B0604020202020204" pitchFamily="34" charset="0"/>
              </a:rPr>
              <a:t> Interaction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Effect of two factors is additive (no multiplicative or interaction effect)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Effect of 1 factor does NOT depend on level of other factor</a:t>
            </a:r>
            <a:endParaRPr lang="el-GR" altLang="en-US" sz="24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14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0C487D2-C4E2-48CD-ADDC-70AE84A9F57A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9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624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822506"/>
            <a:ext cx="423386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43307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426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Effect Size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133600" y="1221804"/>
            <a:ext cx="86868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Proportion of variation in outcome accounted for by a particular factor or interaction term</a:t>
            </a:r>
          </a:p>
        </p:txBody>
      </p:sp>
      <p:sp>
        <p:nvSpPr>
          <p:cNvPr id="6759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7415784" y="2743200"/>
            <a:ext cx="4267200" cy="2732088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Interpretation: </a:t>
            </a:r>
          </a:p>
          <a:p>
            <a:pPr lvl="1"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Range: 0 to 1</a:t>
            </a:r>
          </a:p>
          <a:p>
            <a:pPr lvl="2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Small:     .01 to .06</a:t>
            </a:r>
          </a:p>
          <a:p>
            <a:pPr lvl="2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Medium: .06 to .14</a:t>
            </a:r>
          </a:p>
          <a:p>
            <a:pPr lvl="2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Large:     &gt; .14</a:t>
            </a:r>
          </a:p>
        </p:txBody>
      </p:sp>
      <p:sp>
        <p:nvSpPr>
          <p:cNvPr id="675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2A73E63-E654-4974-A1E0-B67F2415386C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  <p:sp>
        <p:nvSpPr>
          <p:cNvPr id="67591" name="Rectangle 5"/>
          <p:cNvSpPr>
            <a:spLocks noChangeArrowheads="1"/>
          </p:cNvSpPr>
          <p:nvPr/>
        </p:nvSpPr>
        <p:spPr bwMode="auto">
          <a:xfrm>
            <a:off x="762000" y="3022092"/>
            <a:ext cx="5181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200" b="1" dirty="0">
                <a:cs typeface="Arial" panose="020B0604020202020204" pitchFamily="34" charset="0"/>
              </a:rPr>
              <a:t>Eta-squared (</a:t>
            </a:r>
            <a:r>
              <a:rPr lang="el-GR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l-GR" altLang="en-US" sz="3200" b="1" i="1" baseline="30000" dirty="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en-US" sz="3200" b="1" dirty="0">
                <a:cs typeface="Arial" panose="020B0604020202020204" pitchFamily="34" charset="0"/>
              </a:rPr>
              <a:t>)</a:t>
            </a:r>
            <a:endParaRPr lang="en-US" altLang="en-US" sz="3200" b="1" i="1" baseline="30000" dirty="0"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800" b="1" dirty="0">
                <a:cs typeface="Arial" panose="020B0604020202020204" pitchFamily="34" charset="0"/>
              </a:rPr>
              <a:t>1-way ANOVA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b="1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Between</a:t>
            </a:r>
            <a:r>
              <a:rPr lang="en-US" altLang="en-US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 / </a:t>
            </a:r>
            <a:r>
              <a:rPr lang="en-US" altLang="en-US" b="1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Total</a:t>
            </a:r>
            <a:endParaRPr lang="en-US" altLang="en-US" b="1" i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800" b="1" dirty="0">
                <a:cs typeface="Arial" panose="020B0604020202020204" pitchFamily="34" charset="0"/>
              </a:rPr>
              <a:t>2-way ANOVA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b="1" dirty="0">
                <a:cs typeface="Arial" panose="020B0604020202020204" pitchFamily="34" charset="0"/>
              </a:rPr>
              <a:t>Row factor: </a:t>
            </a:r>
            <a:r>
              <a:rPr lang="en-US" altLang="en-US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R </a:t>
            </a:r>
            <a:r>
              <a:rPr lang="en-US" alt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/ </a:t>
            </a:r>
            <a:r>
              <a:rPr lang="en-US" altLang="en-US" b="1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Total</a:t>
            </a:r>
            <a:endParaRPr lang="en-US" altLang="en-US" b="1" i="1" baseline="-250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b="1" dirty="0">
                <a:cs typeface="Arial" panose="020B0604020202020204" pitchFamily="34" charset="0"/>
              </a:rPr>
              <a:t>Column factor: </a:t>
            </a:r>
            <a:r>
              <a:rPr lang="en-US" altLang="en-US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C </a:t>
            </a:r>
            <a:r>
              <a:rPr lang="en-US" alt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/ </a:t>
            </a:r>
            <a:r>
              <a:rPr lang="en-US" altLang="en-US" b="1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Total</a:t>
            </a:r>
            <a:endParaRPr lang="en-US" altLang="en-US" b="1" i="1" baseline="-250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b="1" dirty="0">
                <a:cs typeface="Arial" panose="020B0604020202020204" pitchFamily="34" charset="0"/>
              </a:rPr>
              <a:t>Interaction: </a:t>
            </a:r>
            <a:r>
              <a:rPr lang="en-US" altLang="en-US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RC </a:t>
            </a:r>
            <a:r>
              <a:rPr lang="en-US" alt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/ </a:t>
            </a:r>
            <a:r>
              <a:rPr lang="en-US" altLang="en-US" b="1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Total</a:t>
            </a:r>
            <a:endParaRPr lang="en-US" altLang="en-US" b="1" i="1" baseline="-250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11277600" cy="4983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i="1" dirty="0"/>
              <a:t>Dr. Petrov is interested in conducting an experiment where:</a:t>
            </a:r>
          </a:p>
          <a:p>
            <a:pPr marL="0" indent="0">
              <a:buNone/>
            </a:pPr>
            <a:endParaRPr lang="en-US" altLang="en-US" sz="1050" i="1" dirty="0"/>
          </a:p>
          <a:p>
            <a:r>
              <a:rPr lang="en-US" altLang="en-US" sz="2800" i="1" dirty="0"/>
              <a:t> 30 high school students are randomly assigned to a new </a:t>
            </a:r>
            <a:r>
              <a:rPr lang="en-US" altLang="en-US" sz="2800" b="1" i="1" dirty="0"/>
              <a:t>computer simulation tool </a:t>
            </a:r>
            <a:r>
              <a:rPr lang="en-US" altLang="en-US" sz="2800" i="1" dirty="0"/>
              <a:t>for learning geometry and </a:t>
            </a:r>
          </a:p>
          <a:p>
            <a:endParaRPr lang="en-US" altLang="en-US" sz="2800" i="1" dirty="0"/>
          </a:p>
          <a:p>
            <a:r>
              <a:rPr lang="en-US" altLang="en-US" sz="2800" i="1" dirty="0"/>
              <a:t>30 other students are randomly assigned to the standard </a:t>
            </a:r>
            <a:r>
              <a:rPr lang="en-US" altLang="en-US" sz="2800" b="1" i="1" dirty="0"/>
              <a:t>lecture and paper/pencil problem </a:t>
            </a:r>
            <a:r>
              <a:rPr lang="en-US" altLang="en-US" sz="2800" i="1" dirty="0"/>
              <a:t>solving format. </a:t>
            </a:r>
          </a:p>
          <a:p>
            <a:endParaRPr lang="en-US" altLang="en-US" sz="2800" i="1" dirty="0"/>
          </a:p>
          <a:p>
            <a:pPr marL="0" indent="0">
              <a:buNone/>
            </a:pPr>
            <a:r>
              <a:rPr lang="en-US" altLang="en-US" sz="2800" i="1" dirty="0"/>
              <a:t>However, Dr. Petrov is </a:t>
            </a:r>
            <a:r>
              <a:rPr lang="en-US" altLang="en-US" sz="2800" b="1" i="1" u="sng" dirty="0"/>
              <a:t>also</a:t>
            </a:r>
            <a:r>
              <a:rPr lang="en-US" altLang="en-US" sz="2800" i="1" dirty="0"/>
              <a:t> interested in the </a:t>
            </a:r>
            <a:r>
              <a:rPr lang="en-US" altLang="en-US" sz="2800" b="1" i="1" dirty="0"/>
              <a:t>effect of sex </a:t>
            </a:r>
            <a:r>
              <a:rPr lang="en-US" altLang="en-US" sz="2800" i="1" dirty="0"/>
              <a:t>differences on learning outcomes.</a:t>
            </a: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Jamison Fargo, PhD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3450B7D-5563-4118-AB86-877FB689C1DA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Effect Size</a:t>
            </a:r>
          </a:p>
        </p:txBody>
      </p:sp>
      <p:graphicFrame>
        <p:nvGraphicFramePr>
          <p:cNvPr id="6963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899275"/>
              </p:ext>
            </p:extLst>
          </p:nvPr>
        </p:nvGraphicFramePr>
        <p:xfrm>
          <a:off x="4724400" y="2819400"/>
          <a:ext cx="54864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2" name="Equation" r:id="rId4" imgW="1841400" imgH="457200" progId="Equation.DSMT4">
                  <p:embed/>
                </p:oleObj>
              </mc:Choice>
              <mc:Fallback>
                <p:oleObj name="Equation" r:id="rId4" imgW="18414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819400"/>
                        <a:ext cx="5486400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696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CED5023-730C-471D-B577-6C8DF9D0739F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93825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l-G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l-GR" altLang="en-US" i="1" baseline="30000" dirty="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en-US" i="1" baseline="300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cs typeface="Arial" panose="020B0604020202020204" pitchFamily="34" charset="0"/>
              </a:rPr>
              <a:t>are biased parameter estimates</a:t>
            </a:r>
            <a:endParaRPr lang="el-GR" altLang="en-US" dirty="0">
              <a:cs typeface="Arial" panose="020B0604020202020204" pitchFamily="34" charset="0"/>
            </a:endParaRPr>
          </a:p>
          <a:p>
            <a:pPr lvl="4"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Should estimate omega squared (</a:t>
            </a:r>
            <a:r>
              <a:rPr lang="el-G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en-US" i="1" baseline="30000" dirty="0">
                <a:cs typeface="Arial" panose="020B0604020202020204" pitchFamily="34" charset="0"/>
              </a:rPr>
              <a:t>2</a:t>
            </a:r>
            <a:r>
              <a:rPr lang="en-US" altLang="en-US" dirty="0">
                <a:cs typeface="Arial" panose="020B060402020202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Substitute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SS</a:t>
            </a:r>
            <a:r>
              <a:rPr lang="en-US" altLang="en-US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and 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df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values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Same interpretation as </a:t>
            </a:r>
            <a:r>
              <a:rPr lang="el-GR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η</a:t>
            </a:r>
            <a:r>
              <a:rPr lang="en-US" altLang="en-US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endParaRPr lang="el-GR" altLang="en-US" i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Effect Size</a:t>
            </a:r>
          </a:p>
        </p:txBody>
      </p:sp>
      <p:sp>
        <p:nvSpPr>
          <p:cNvPr id="716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10058400" cy="405079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When </a:t>
            </a:r>
            <a:r>
              <a:rPr lang="en-US" altLang="en-US" sz="2400" u="sng" dirty="0"/>
              <a:t>all</a:t>
            </a:r>
            <a:r>
              <a:rPr lang="en-US" altLang="en-US" sz="2400" dirty="0"/>
              <a:t> factors are experimental or when </a:t>
            </a:r>
            <a:r>
              <a:rPr lang="en-US" altLang="en-US" sz="2400" u="sng" dirty="0"/>
              <a:t>many</a:t>
            </a:r>
            <a:r>
              <a:rPr lang="en-US" altLang="en-US" sz="2400" dirty="0"/>
              <a:t> factors are included in analysis, </a:t>
            </a:r>
            <a:r>
              <a:rPr lang="en-US" altLang="en-US" sz="2400" i="1" dirty="0">
                <a:latin typeface="Times New Roman" panose="02020603050405020304" pitchFamily="18" charset="0"/>
              </a:rPr>
              <a:t>SS</a:t>
            </a:r>
            <a:r>
              <a:rPr lang="en-US" altLang="en-US" sz="2400" dirty="0"/>
              <a:t> due to a factor or interaction will be small relative to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SS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Total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Partial effect size estimates are often reported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Proportion of variation in outcome accounted for by a particular factor or interaction term, excluding other main effects or interaction sources of variation</a:t>
            </a:r>
          </a:p>
          <a:p>
            <a:pPr marL="274320" lvl="1" indent="0" eaLnBrk="1" hangingPunct="1">
              <a:lnSpc>
                <a:spcPct val="90000"/>
              </a:lnSpc>
              <a:buNone/>
            </a:pPr>
            <a:r>
              <a:rPr lang="en-US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168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3387FA2-53B8-4137-8BA7-2D349DACB1AD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  <p:graphicFrame>
        <p:nvGraphicFramePr>
          <p:cNvPr id="716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277743"/>
              </p:ext>
            </p:extLst>
          </p:nvPr>
        </p:nvGraphicFramePr>
        <p:xfrm>
          <a:off x="1600200" y="3733800"/>
          <a:ext cx="40894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4" name="Equation" r:id="rId3" imgW="1790640" imgH="469800" progId="Equation.DSMT4">
                  <p:embed/>
                </p:oleObj>
              </mc:Choice>
              <mc:Fallback>
                <p:oleObj name="Equation" r:id="rId3" imgW="1790640" imgH="46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733800"/>
                        <a:ext cx="40894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17637"/>
              </p:ext>
            </p:extLst>
          </p:nvPr>
        </p:nvGraphicFramePr>
        <p:xfrm>
          <a:off x="1524000" y="5191003"/>
          <a:ext cx="73310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5" name="Equation" r:id="rId5" imgW="3238200" imgH="469800" progId="Equation.DSMT4">
                  <p:embed/>
                </p:oleObj>
              </mc:Choice>
              <mc:Fallback>
                <p:oleObj name="Equation" r:id="rId5" imgW="323820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91003"/>
                        <a:ext cx="733107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Multiple Comparisons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494008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Factorial ANOVA produces omnibus results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No indication of specific level (group) differences within or across factor(s)</a:t>
            </a:r>
          </a:p>
          <a:p>
            <a:pPr lvl="4" eaLnBrk="1" hangingPunct="1">
              <a:lnSpc>
                <a:spcPct val="6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/>
              <a:t>Multiple comparisons elucidate differences within significant main effects or interactions</a:t>
            </a:r>
          </a:p>
          <a:p>
            <a:pPr lvl="4" eaLnBrk="1" hangingPunct="1">
              <a:lnSpc>
                <a:spcPct val="5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/>
              <a:t>Pattern of results dictates approach 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E.g., Significant main effects, but no interaction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Each of the 3 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altLang="en-US" dirty="0">
                <a:cs typeface="Arial" panose="020B0604020202020204" pitchFamily="34" charset="0"/>
              </a:rPr>
              <a:t>-tests in a 2-Way ANOVA represents a ‘planned comparison’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No adjustment to </a:t>
            </a:r>
            <a:r>
              <a:rPr lang="el-GR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EW</a:t>
            </a:r>
            <a:r>
              <a:rPr lang="en-US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necessary</a:t>
            </a:r>
          </a:p>
          <a:p>
            <a:pPr lvl="4"/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However, within each </a:t>
            </a:r>
            <a:r>
              <a:rPr lang="en-US" altLang="en-US" u="sng" dirty="0">
                <a:cs typeface="Arial" panose="020B0604020202020204" pitchFamily="34" charset="0"/>
              </a:rPr>
              <a:t>main-effect</a:t>
            </a:r>
            <a:r>
              <a:rPr lang="en-US" altLang="en-US" dirty="0">
                <a:cs typeface="Arial" panose="020B0604020202020204" pitchFamily="34" charset="0"/>
              </a:rPr>
              <a:t> and </a:t>
            </a:r>
            <a:r>
              <a:rPr lang="en-US" altLang="en-US" u="sng" dirty="0">
                <a:cs typeface="Arial" panose="020B0604020202020204" pitchFamily="34" charset="0"/>
              </a:rPr>
              <a:t>interaction</a:t>
            </a:r>
            <a:r>
              <a:rPr lang="en-US" altLang="en-US" dirty="0">
                <a:cs typeface="Arial" panose="020B0604020202020204" pitchFamily="34" charset="0"/>
              </a:rPr>
              <a:t> a separate family of possible multiple comparisons may be conducted</a:t>
            </a:r>
          </a:p>
          <a:p>
            <a:pPr lvl="1"/>
            <a:r>
              <a:rPr lang="el-GR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EW</a:t>
            </a:r>
            <a:r>
              <a:rPr lang="en-US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must be controlled within each ‘family’</a:t>
            </a:r>
          </a:p>
          <a:p>
            <a:pPr lvl="1" eaLnBrk="1" hangingPunct="1"/>
            <a:endParaRPr lang="en-US" altLang="en-US" sz="20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37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3E5D971-3E12-4D8A-8822-35DFCD87A068}" type="slidenum">
              <a:rPr lang="en-US" altLang="en-US" sz="1400"/>
              <a:pPr eaLnBrk="1" hangingPunct="1"/>
              <a:t>32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455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sz="5400" dirty="0"/>
              <a:t>Non-Significant Interaction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8686800" cy="4343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Evaluation of significant main effect(s)</a:t>
            </a:r>
          </a:p>
          <a:p>
            <a:pPr eaLnBrk="1" hangingPunct="1"/>
            <a:endParaRPr lang="en-US" altLang="en-US" sz="2400" dirty="0"/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Factors with 2 levels</a:t>
            </a:r>
          </a:p>
          <a:p>
            <a:pPr lvl="2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No multiple comparisons required</a:t>
            </a:r>
          </a:p>
          <a:p>
            <a:pPr marL="548640" lvl="2" indent="0" eaLnBrk="1" hangingPunct="1"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Factors with &gt; 2 levels</a:t>
            </a:r>
          </a:p>
          <a:p>
            <a:pPr lvl="2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2-way ANOVA is reduced to two 1-Way ANOVAs</a:t>
            </a:r>
          </a:p>
          <a:p>
            <a:pPr lvl="2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Simple (pairwise) or complex (linear) contrasts are computed within individual significant main-effect(s) (ignoring others)</a:t>
            </a:r>
          </a:p>
        </p:txBody>
      </p:sp>
      <p:sp>
        <p:nvSpPr>
          <p:cNvPr id="7680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1D0F2B2-A167-42CF-8F6E-BE161D13FE3E}" type="slidenum">
              <a:rPr lang="en-US" altLang="en-US" sz="1400"/>
              <a:pPr eaLnBrk="1" hangingPunct="1"/>
              <a:t>33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B0B3E24-2AEA-4F69-BB98-EF02A1C5CEA5}" type="slidenum">
              <a:rPr lang="en-US" altLang="en-US" sz="1400"/>
              <a:pPr eaLnBrk="1" hangingPunct="1"/>
              <a:t>34</a:t>
            </a:fld>
            <a:endParaRPr lang="en-US" altLang="en-US" sz="140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123" y="33607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sz="5400" dirty="0"/>
              <a:t>Non-Significant Interaction</a:t>
            </a:r>
          </a:p>
        </p:txBody>
      </p:sp>
      <p:sp>
        <p:nvSpPr>
          <p:cNvPr id="77829" name="Line 3"/>
          <p:cNvSpPr>
            <a:spLocks noChangeShapeType="1"/>
          </p:cNvSpPr>
          <p:nvPr/>
        </p:nvSpPr>
        <p:spPr bwMode="auto">
          <a:xfrm flipH="1" flipV="1">
            <a:off x="50165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0" name="Text Box 4"/>
          <p:cNvSpPr txBox="1">
            <a:spLocks noChangeArrowheads="1"/>
          </p:cNvSpPr>
          <p:nvPr/>
        </p:nvSpPr>
        <p:spPr bwMode="auto">
          <a:xfrm>
            <a:off x="3886200" y="5653088"/>
            <a:ext cx="6629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/>
              <a:t>No further tests if </a:t>
            </a:r>
            <a:r>
              <a:rPr lang="en-US" altLang="en-US" sz="1800" b="1" i="1">
                <a:latin typeface="Times New Roman" panose="02020603050405020304" pitchFamily="18" charset="0"/>
              </a:rPr>
              <a:t>F</a:t>
            </a:r>
            <a:r>
              <a:rPr lang="en-US" altLang="en-US" sz="1800" b="1"/>
              <a:t>-test of main-effect indicates difference</a:t>
            </a:r>
          </a:p>
        </p:txBody>
      </p:sp>
      <p:sp>
        <p:nvSpPr>
          <p:cNvPr id="77831" name="Line 5"/>
          <p:cNvSpPr>
            <a:spLocks noChangeShapeType="1"/>
          </p:cNvSpPr>
          <p:nvPr/>
        </p:nvSpPr>
        <p:spPr bwMode="auto">
          <a:xfrm flipH="1">
            <a:off x="7416800" y="4191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2" name="Text Box 6"/>
          <p:cNvSpPr txBox="1">
            <a:spLocks noChangeArrowheads="1"/>
          </p:cNvSpPr>
          <p:nvPr/>
        </p:nvSpPr>
        <p:spPr bwMode="auto">
          <a:xfrm>
            <a:off x="8026400" y="3708401"/>
            <a:ext cx="2641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/>
              <a:t>Simple or complex comparisons among marginal means (levels)</a:t>
            </a:r>
          </a:p>
        </p:txBody>
      </p:sp>
      <p:pic>
        <p:nvPicPr>
          <p:cNvPr id="7783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597150"/>
            <a:ext cx="63246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4" name="Text Box 8"/>
          <p:cNvSpPr txBox="1">
            <a:spLocks noChangeArrowheads="1"/>
          </p:cNvSpPr>
          <p:nvPr/>
        </p:nvSpPr>
        <p:spPr bwMode="auto">
          <a:xfrm>
            <a:off x="3886200" y="1828801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/>
              <a:t>Significant main-effects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800"/>
              <a:t>Example 1: </a:t>
            </a:r>
            <a:br>
              <a:rPr lang="en-US" altLang="en-US" sz="4800"/>
            </a:br>
            <a:r>
              <a:rPr lang="en-US" altLang="en-US" sz="4800"/>
              <a:t>Non-Significant Interaction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8686800" cy="4343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Sleep deprivation, stimulant, and motor performance example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4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Anova Table (Type II tests)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Response: score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  Sum Sq Df   F value    Pr(&gt;F)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deprivation   897.0  3   18.2406 4.896e-08 ***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Stimulus	  217.6  2    6.6385  0.002849 **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Interaction   194.8  6    1.9803  0.087003 .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Residuals     786.8 48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Non-significant interaction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Both main-effects are significant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Need to compare ‘marginal means’ for differences among levels</a:t>
            </a:r>
          </a:p>
        </p:txBody>
      </p:sp>
      <p:sp>
        <p:nvSpPr>
          <p:cNvPr id="7885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788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CEC113C-B101-406B-9BF5-8B15C550AB66}" type="slidenum">
              <a:rPr lang="en-US" altLang="en-US" sz="1400"/>
              <a:pPr eaLnBrk="1" hangingPunct="1"/>
              <a:t>35</a:t>
            </a:fld>
            <a:endParaRPr lang="en-US" alt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800"/>
              <a:t>Example 1: </a:t>
            </a:r>
            <a:br>
              <a:rPr lang="en-US" altLang="en-US" sz="4800"/>
            </a:br>
            <a:r>
              <a:rPr lang="en-US" altLang="en-US" sz="4800"/>
              <a:t>Non-Significant Interaction</a:t>
            </a:r>
          </a:p>
        </p:txBody>
      </p:sp>
      <p:graphicFrame>
        <p:nvGraphicFramePr>
          <p:cNvPr id="79874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554163" y="1600200"/>
          <a:ext cx="3800475" cy="2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6" name="Chart" r:id="rId3" imgW="6972348" imgH="4009939" progId="Excel.Chart.8">
                  <p:embed/>
                </p:oleObj>
              </mc:Choice>
              <mc:Fallback>
                <p:oleObj name="Chart" r:id="rId3" imgW="6972348" imgH="4009939" progId="Excel.Chart.8">
                  <p:embed/>
                  <p:pic>
                    <p:nvPicPr>
                      <p:cNvPr id="0" name="Object 2"/>
                      <p:cNvPicPr>
                        <a:picLocks noRot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1600200"/>
                        <a:ext cx="3800475" cy="218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69025" y="1597025"/>
          <a:ext cx="4462463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7" name="Chart" r:id="rId5" imgW="6972348" imgH="3962420" progId="Excel.Chart.8">
                  <p:embed/>
                </p:oleObj>
              </mc:Choice>
              <mc:Fallback>
                <p:oleObj name="Chart" r:id="rId5" imgW="6972348" imgH="3962420" progId="Excel.Chart.8">
                  <p:embed/>
                  <p:pic>
                    <p:nvPicPr>
                      <p:cNvPr id="0" name="Object 3"/>
                      <p:cNvPicPr>
                        <a:picLocks noRot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025" y="1597025"/>
                        <a:ext cx="4462463" cy="253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Rectangle 4"/>
          <p:cNvSpPr>
            <a:spLocks noGrp="1" noChangeArrowheads="1"/>
          </p:cNvSpPr>
          <p:nvPr>
            <p:ph type="body" sz="half" idx="3"/>
          </p:nvPr>
        </p:nvSpPr>
        <p:spPr>
          <a:xfrm>
            <a:off x="1371600" y="4332049"/>
            <a:ext cx="8686800" cy="16303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Figure on right indicates main effect for deprivation type collapsing across levels of stimulant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‘Average’ of </a:t>
            </a:r>
            <a:r>
              <a:rPr lang="en-US" altLang="en-US" u="sng" dirty="0">
                <a:ea typeface="ＭＳ Ｐゴシック" panose="020B0600070205080204" pitchFamily="34" charset="-128"/>
              </a:rPr>
              <a:t>simple (main) effects</a:t>
            </a:r>
            <a:r>
              <a:rPr lang="en-US" altLang="en-US" dirty="0">
                <a:ea typeface="ＭＳ Ｐゴシック" panose="020B0600070205080204" pitchFamily="34" charset="-128"/>
              </a:rPr>
              <a:t> (lines in figure)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When interaction is tested it is really a test of the </a:t>
            </a:r>
            <a:r>
              <a:rPr lang="en-US" altLang="en-US" sz="2000" i="1" dirty="0"/>
              <a:t>H</a:t>
            </a:r>
            <a:r>
              <a:rPr lang="en-US" altLang="en-US" sz="2000" i="1" baseline="-25000" dirty="0"/>
              <a:t>0</a:t>
            </a:r>
            <a:r>
              <a:rPr lang="en-US" altLang="en-US" sz="2000" i="1" dirty="0"/>
              <a:t> </a:t>
            </a:r>
            <a:r>
              <a:rPr lang="en-US" altLang="en-US" sz="2000" dirty="0"/>
              <a:t>that all simple effects are </a:t>
            </a:r>
            <a:r>
              <a:rPr lang="en-US" altLang="en-US" sz="2000" dirty="0" err="1"/>
              <a:t>simialr</a:t>
            </a:r>
            <a:endParaRPr lang="en-US" altLang="en-US" sz="2000" dirty="0"/>
          </a:p>
        </p:txBody>
      </p:sp>
      <p:sp>
        <p:nvSpPr>
          <p:cNvPr id="79876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7987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BEC4E1-97B5-4030-BABB-A1E75C183B86}" type="slidenum">
              <a:rPr lang="en-US" altLang="en-US" sz="1400"/>
              <a:pPr eaLnBrk="1" hangingPunct="1"/>
              <a:t>36</a:t>
            </a:fld>
            <a:endParaRPr lang="en-US" alt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800"/>
              <a:t>Example 1: </a:t>
            </a:r>
            <a:br>
              <a:rPr lang="en-US" altLang="en-US" sz="4800"/>
            </a:br>
            <a:r>
              <a:rPr lang="en-US" altLang="en-US" sz="4800"/>
              <a:t>Non-Significant Interaction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74838"/>
            <a:ext cx="8686800" cy="4525962"/>
          </a:xfrm>
        </p:spPr>
        <p:txBody>
          <a:bodyPr/>
          <a:lstStyle/>
          <a:p>
            <a:pPr eaLnBrk="1" hangingPunct="1"/>
            <a:r>
              <a:rPr lang="en-US" altLang="en-US"/>
              <a:t>Run 1-Way ANOVA on main-effects deemed significant in 2-Way ANOVA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Optional</a:t>
            </a:r>
          </a:p>
          <a:p>
            <a:pPr lvl="4"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/>
              <a:t>Run multiple comparisons, controlling </a:t>
            </a:r>
            <a:r>
              <a:rPr lang="el-GR" altLang="en-US" i="1">
                <a:cs typeface="Arial" panose="020B0604020202020204" pitchFamily="34" charset="0"/>
              </a:rPr>
              <a:t>α</a:t>
            </a:r>
            <a:r>
              <a:rPr lang="en-US" altLang="en-US" i="1" baseline="-25000">
                <a:latin typeface="Times New Roman" panose="02020603050405020304" pitchFamily="18" charset="0"/>
                <a:cs typeface="Arial" panose="020B0604020202020204" pitchFamily="34" charset="0"/>
              </a:rPr>
              <a:t>EW</a:t>
            </a:r>
            <a:r>
              <a:rPr lang="en-US" altLang="en-US" i="1">
                <a:cs typeface="Arial" panose="020B0604020202020204" pitchFamily="34" charset="0"/>
              </a:rPr>
              <a:t> </a:t>
            </a:r>
            <a:r>
              <a:rPr lang="en-US" altLang="en-US">
                <a:cs typeface="Arial" panose="020B0604020202020204" pitchFamily="34" charset="0"/>
              </a:rPr>
              <a:t>within each contrast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Pairwise: Tukey, Bonferroni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Linear contrasts: Contr.helmert 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8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535AF12-7A58-4E45-B25C-95CB63D63823}" type="slidenum">
              <a:rPr lang="en-US" altLang="en-US" sz="1400"/>
              <a:pPr eaLnBrk="1" hangingPunct="1"/>
              <a:t>37</a:t>
            </a:fld>
            <a:endParaRPr lang="en-US" altLang="en-US"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800"/>
              <a:t>Example 1: </a:t>
            </a:r>
            <a:br>
              <a:rPr lang="en-US" altLang="en-US" sz="4800"/>
            </a:br>
            <a:r>
              <a:rPr lang="en-US" altLang="en-US" sz="4800"/>
              <a:t>Non-Significant Interaction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22438"/>
            <a:ext cx="8686800" cy="45259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Conduct 1-Way ANOVA in R as before, select pairwise comparisons for Tukey tests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Alternative ‘by hand’; </a:t>
            </a:r>
            <a:r>
              <a:rPr lang="en-US" altLang="en-US" sz="2800" i="1">
                <a:latin typeface="Times New Roman" panose="02020603050405020304" pitchFamily="18" charset="0"/>
              </a:rPr>
              <a:t>p</a:t>
            </a:r>
            <a:r>
              <a:rPr lang="en-US" altLang="en-US" sz="2800"/>
              <a:t>-values close, not exactly the same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NOTE: 1-Way ANOVA object must be created using </a:t>
            </a:r>
            <a:r>
              <a:rPr lang="en-US" altLang="en-US" sz="2400" u="sng">
                <a:latin typeface="Courier New" panose="02070309020205020404" pitchFamily="49" charset="0"/>
                <a:ea typeface="ＭＳ Ｐゴシック" panose="020B0600070205080204" pitchFamily="34" charset="-128"/>
              </a:rPr>
              <a:t>aov</a:t>
            </a:r>
            <a:r>
              <a:rPr lang="en-US" altLang="en-US" sz="2400">
                <a:ea typeface="ＭＳ Ｐゴシック" panose="020B0600070205080204" pitchFamily="34" charset="-128"/>
              </a:rPr>
              <a:t> 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TukeyHSD(model.object, "dep_F", ordered = F)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TukeyHSD(model.object, "stim_F", ordered = F)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plot(TukeyHSD(fm1, "dep_f"))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plot(TukeyHSD(fm1, "stim_f"))</a:t>
            </a:r>
          </a:p>
        </p:txBody>
      </p:sp>
      <p:sp>
        <p:nvSpPr>
          <p:cNvPr id="829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829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881FF6E-96F5-4C8E-AF07-CA21BCF8D412}" type="slidenum">
              <a:rPr lang="en-US" altLang="en-US" sz="1400"/>
              <a:pPr eaLnBrk="1" hangingPunct="1"/>
              <a:t>38</a:t>
            </a:fld>
            <a:endParaRPr lang="en-US" altLang="en-US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426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Significant Interaction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10134600" cy="4876800"/>
          </a:xfrm>
        </p:spPr>
        <p:txBody>
          <a:bodyPr/>
          <a:lstStyle/>
          <a:p>
            <a:pPr eaLnBrk="1" hangingPunct="1"/>
            <a:r>
              <a:rPr lang="en-US" altLang="en-US" sz="2800" u="sng" dirty="0"/>
              <a:t>Simple (main) effects</a:t>
            </a:r>
            <a:r>
              <a:rPr lang="en-US" altLang="en-US" sz="2800" dirty="0"/>
              <a:t> of interaction are tested</a:t>
            </a:r>
          </a:p>
          <a:p>
            <a:pPr lvl="4" eaLnBrk="1" hangingPunct="1">
              <a:lnSpc>
                <a:spcPct val="6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/>
              <a:t>One factor is selected as stratifying factor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Similar to deciding which factor to put on x-axis in means plot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Let theory and research questions guide selection 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Levels (cells) of other factor are compared within each level of stratified factor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Can redo analysis by reversing which factor is stratified and which is examined</a:t>
            </a:r>
          </a:p>
          <a:p>
            <a:pPr lvl="4" eaLnBrk="1" hangingPunct="1">
              <a:lnSpc>
                <a:spcPct val="3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/>
              <a:t>Comparing cell, rather than marginal, means</a:t>
            </a:r>
          </a:p>
        </p:txBody>
      </p:sp>
      <p:sp>
        <p:nvSpPr>
          <p:cNvPr id="849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849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D99CD97-E632-4081-A2AE-310114A18DEC}" type="slidenum">
              <a:rPr lang="en-US" altLang="en-US" sz="1400"/>
              <a:pPr eaLnBrk="1" hangingPunct="1"/>
              <a:t>39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07979" y="5447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Analysis of Variance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686800" cy="4572000"/>
          </a:xfrm>
        </p:spPr>
        <p:txBody>
          <a:bodyPr/>
          <a:lstStyle/>
          <a:p>
            <a:pPr eaLnBrk="1" hangingPunct="1"/>
            <a:r>
              <a:rPr lang="en-US" altLang="en-US" sz="2700" dirty="0"/>
              <a:t>ANOVA types…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1-Way ANOVA = 1 factor</a:t>
            </a:r>
          </a:p>
          <a:p>
            <a:pPr lvl="1" eaLnBrk="1" hangingPunct="1"/>
            <a:r>
              <a:rPr lang="en-US" altLang="en-US" sz="24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2-Way ANOVA = 2 factors (focus of lecture)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3-Way ANOVA = 3 factors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4-Way ANOVA = 4 factors</a:t>
            </a:r>
          </a:p>
          <a:p>
            <a:pPr lvl="4" eaLnBrk="1" hangingPunct="1">
              <a:lnSpc>
                <a:spcPct val="4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700" dirty="0">
                <a:solidFill>
                  <a:schemeClr val="accent1"/>
                </a:solidFill>
              </a:rPr>
              <a:t># levels </a:t>
            </a:r>
            <a:r>
              <a:rPr lang="en-US" altLang="en-US" sz="2700" dirty="0"/>
              <a:t>of each factor determines ANOVA </a:t>
            </a:r>
            <a:r>
              <a:rPr lang="en-US" altLang="en-US" sz="2700" u="sng" dirty="0"/>
              <a:t>design</a:t>
            </a:r>
            <a:endParaRPr lang="en-US" altLang="en-US" sz="2700" dirty="0"/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# Levels: Row factor = 2, Column factor = 3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2-way ANOVA, 2X3 factorial design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# Levels: Row factor = 4, Column factor = 3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2-way ANOVA, 4X3 factorial design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D9D44AD-64BA-4B95-82A9-AD0D1EAF0743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Significant Interaction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071425" y="1553248"/>
            <a:ext cx="426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Simple main effects generally tested within each level of stratifying factor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2-levels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Simple, pairwise comparisons: Tukey HSD or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ea typeface="ＭＳ Ｐゴシック" panose="020B0600070205080204" pitchFamily="34" charset="-128"/>
              </a:rPr>
              <a:t>-tests with Bonferroni correction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&gt; 2 levels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Modified 1-way ANOVA followed by simple or complex comparisons</a:t>
            </a:r>
          </a:p>
        </p:txBody>
      </p:sp>
      <p:sp>
        <p:nvSpPr>
          <p:cNvPr id="870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870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95C7D05-282A-4768-8285-C14605CF4CA0}" type="slidenum">
              <a:rPr lang="en-US" altLang="en-US" sz="1400"/>
              <a:pPr eaLnBrk="1" hangingPunct="1"/>
              <a:t>40</a:t>
            </a:fld>
            <a:endParaRPr lang="en-US" altLang="en-US" sz="1400"/>
          </a:p>
        </p:txBody>
      </p:sp>
      <p:sp>
        <p:nvSpPr>
          <p:cNvPr id="87046" name="Line 4"/>
          <p:cNvSpPr>
            <a:spLocks noChangeShapeType="1"/>
          </p:cNvSpPr>
          <p:nvPr/>
        </p:nvSpPr>
        <p:spPr bwMode="auto">
          <a:xfrm flipH="1" flipV="1">
            <a:off x="4876800" y="3276600"/>
            <a:ext cx="2590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7" name="Line 5"/>
          <p:cNvSpPr>
            <a:spLocks noChangeShapeType="1"/>
          </p:cNvSpPr>
          <p:nvPr/>
        </p:nvSpPr>
        <p:spPr bwMode="auto">
          <a:xfrm flipH="1" flipV="1">
            <a:off x="4876800" y="5029200"/>
            <a:ext cx="2590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04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45561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698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Significant Interaction</a:t>
            </a:r>
          </a:p>
        </p:txBody>
      </p:sp>
      <p:graphicFrame>
        <p:nvGraphicFramePr>
          <p:cNvPr id="8806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965993"/>
              </p:ext>
            </p:extLst>
          </p:nvPr>
        </p:nvGraphicFramePr>
        <p:xfrm>
          <a:off x="3200400" y="3695700"/>
          <a:ext cx="5180013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4" name="Equation" r:id="rId4" imgW="2743200" imgH="711000" progId="Equation.DSMT4">
                  <p:embed/>
                </p:oleObj>
              </mc:Choice>
              <mc:Fallback>
                <p:oleObj name="Equation" r:id="rId4" imgW="274320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695700"/>
                        <a:ext cx="5180013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880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73F7F59-12D3-4B9C-B23C-30A61BB7267A}" type="slidenum">
              <a:rPr lang="en-US" altLang="en-US" sz="1400"/>
              <a:pPr eaLnBrk="1" hangingPunct="1"/>
              <a:t>41</a:t>
            </a:fld>
            <a:endParaRPr lang="en-US" altLang="en-US" sz="1400"/>
          </a:p>
        </p:txBody>
      </p:sp>
      <p:sp>
        <p:nvSpPr>
          <p:cNvPr id="880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00200"/>
            <a:ext cx="116586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Modified 1-Way ANOVA tests of simple main effects often done ‘by hand’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Obtain 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Between</a:t>
            </a:r>
            <a:r>
              <a:rPr lang="en-US" altLang="en-US" dirty="0">
                <a:ea typeface="ＭＳ Ｐゴシック" panose="020B0600070205080204" pitchFamily="34" charset="-128"/>
              </a:rPr>
              <a:t> from standard 1-Way ANOVA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Comparing means across 1 level of 1 factor within 1 level of another factor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Obtain 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r>
              <a:rPr lang="en-US" altLang="en-US" dirty="0">
                <a:ea typeface="ＭＳ Ｐゴシック" panose="020B0600070205080204" pitchFamily="34" charset="-128"/>
              </a:rPr>
              <a:t> from original 2-Way ANOVA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Ensure homogeneity of variance assumption is reasonably satisfied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548640" lvl="2" indent="0" eaLnBrk="1" hangingPunct="1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Unbalanced Designs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11417808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Equal 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/>
              <a:t>s in each cell = Orthogonal design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Factors are independent/uncorrelated so that significance of any effect is independent of significance of other effects (including interaction)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Most research consists of unbalanced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As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s across cells become more unequal, factors become more dependent/correlated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Unbalanced: </a:t>
            </a:r>
            <a:r>
              <a:rPr lang="en-US" altLang="en-US" sz="18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18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Between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 SS</a:t>
            </a:r>
            <a:r>
              <a:rPr lang="en-US" altLang="en-US" sz="1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R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+ SS</a:t>
            </a:r>
            <a:r>
              <a:rPr lang="en-US" altLang="en-US" sz="1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C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+ SS</a:t>
            </a:r>
            <a:r>
              <a:rPr lang="en-US" altLang="en-US" sz="1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RC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More difficult to determine independent effects of each factor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i="1" baseline="-25000" dirty="0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cs typeface="Arial" panose="020B0604020202020204" pitchFamily="34" charset="0"/>
              </a:rPr>
              <a:t>Previous equations and R commands will not work correctly for unbalanced designs</a:t>
            </a:r>
          </a:p>
        </p:txBody>
      </p:sp>
      <p:sp>
        <p:nvSpPr>
          <p:cNvPr id="901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901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743AC73-ED7F-40D7-879D-A3CE78F6910F}" type="slidenum">
              <a:rPr lang="en-US" altLang="en-US" sz="1400"/>
              <a:pPr eaLnBrk="1" hangingPunct="1"/>
              <a:t>42</a:t>
            </a:fld>
            <a:endParaRPr lang="en-US" altLang="en-US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939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Unbalanced Designs</a:t>
            </a:r>
          </a:p>
        </p:txBody>
      </p:sp>
      <p:sp>
        <p:nvSpPr>
          <p:cNvPr id="92165" name="Rectangle 12"/>
          <p:cNvSpPr>
            <a:spLocks noGrp="1" noChangeArrowheads="1"/>
          </p:cNvSpPr>
          <p:nvPr>
            <p:ph sz="half" idx="1"/>
          </p:nvPr>
        </p:nvSpPr>
        <p:spPr>
          <a:xfrm>
            <a:off x="1981200" y="1600200"/>
            <a:ext cx="3962400" cy="48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Balanced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Sum of areas where factors overlap with DV = </a:t>
            </a:r>
            <a:r>
              <a:rPr lang="en-US" altLang="en-US" sz="2000" i="1"/>
              <a:t>SS</a:t>
            </a:r>
            <a:r>
              <a:rPr lang="en-US" altLang="en-US" sz="2000" i="1" baseline="-25000"/>
              <a:t>B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Remaining portion of DV = </a:t>
            </a:r>
            <a:r>
              <a:rPr lang="en-US" altLang="en-US" i="1"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W</a:t>
            </a:r>
            <a:endParaRPr lang="en-US" altLang="en-US" i="1">
              <a:ea typeface="ＭＳ Ｐゴシック" panose="020B0600070205080204" pitchFamily="34" charset="-128"/>
            </a:endParaRPr>
          </a:p>
        </p:txBody>
      </p:sp>
      <p:sp>
        <p:nvSpPr>
          <p:cNvPr id="92166" name="Rectangle 13"/>
          <p:cNvSpPr>
            <a:spLocks noGrp="1" noChangeArrowheads="1"/>
          </p:cNvSpPr>
          <p:nvPr>
            <p:ph sz="half" idx="2"/>
          </p:nvPr>
        </p:nvSpPr>
        <p:spPr>
          <a:xfrm>
            <a:off x="6934200" y="1600200"/>
            <a:ext cx="3733800" cy="5029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Unbalanced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Sum of areas where factors overlap with DV </a:t>
            </a:r>
            <a:r>
              <a:rPr lang="en-US" altLang="en-US" sz="2000">
                <a:cs typeface="Arial" panose="020B0604020202020204" pitchFamily="34" charset="0"/>
              </a:rPr>
              <a:t>≠</a:t>
            </a:r>
            <a:r>
              <a:rPr lang="en-US" altLang="en-US" sz="2000"/>
              <a:t> </a:t>
            </a:r>
            <a:r>
              <a:rPr lang="en-US" altLang="en-US" sz="2000" i="1"/>
              <a:t>SS</a:t>
            </a:r>
            <a:r>
              <a:rPr lang="en-US" altLang="en-US" sz="2000" i="1" baseline="-25000"/>
              <a:t>B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Some areas counted twice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Remaining portion of DV = </a:t>
            </a:r>
            <a:r>
              <a:rPr lang="en-US" altLang="en-US" i="1"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W</a:t>
            </a:r>
          </a:p>
        </p:txBody>
      </p:sp>
      <p:sp>
        <p:nvSpPr>
          <p:cNvPr id="921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92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7105931-090D-49E5-A28E-17D46712A7B5}" type="slidenum">
              <a:rPr lang="en-US" altLang="en-US" sz="1400"/>
              <a:pPr eaLnBrk="1" hangingPunct="1"/>
              <a:t>43</a:t>
            </a:fld>
            <a:endParaRPr lang="en-US" altLang="en-US" sz="1400"/>
          </a:p>
        </p:txBody>
      </p:sp>
      <p:grpSp>
        <p:nvGrpSpPr>
          <p:cNvPr id="92167" name="Group 17"/>
          <p:cNvGrpSpPr>
            <a:grpSpLocks/>
          </p:cNvGrpSpPr>
          <p:nvPr/>
        </p:nvGrpSpPr>
        <p:grpSpPr bwMode="auto">
          <a:xfrm>
            <a:off x="2667000" y="2362200"/>
            <a:ext cx="2286000" cy="2286000"/>
            <a:chOff x="672" y="1488"/>
            <a:chExt cx="1440" cy="1440"/>
          </a:xfrm>
        </p:grpSpPr>
        <p:sp>
          <p:nvSpPr>
            <p:cNvPr id="92177" name="Oval 4"/>
            <p:cNvSpPr>
              <a:spLocks noChangeArrowheads="1"/>
            </p:cNvSpPr>
            <p:nvPr/>
          </p:nvSpPr>
          <p:spPr bwMode="auto">
            <a:xfrm>
              <a:off x="864" y="1488"/>
              <a:ext cx="864" cy="86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8" name="Text Box 5"/>
            <p:cNvSpPr txBox="1">
              <a:spLocks noChangeArrowheads="1"/>
            </p:cNvSpPr>
            <p:nvPr/>
          </p:nvSpPr>
          <p:spPr bwMode="auto">
            <a:xfrm>
              <a:off x="1008" y="1680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DV</a:t>
              </a:r>
            </a:p>
          </p:txBody>
        </p:sp>
        <p:sp>
          <p:nvSpPr>
            <p:cNvPr id="92179" name="Oval 7"/>
            <p:cNvSpPr>
              <a:spLocks noChangeArrowheads="1"/>
            </p:cNvSpPr>
            <p:nvPr/>
          </p:nvSpPr>
          <p:spPr bwMode="auto">
            <a:xfrm>
              <a:off x="1584" y="1536"/>
              <a:ext cx="528" cy="52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80" name="Oval 8"/>
            <p:cNvSpPr>
              <a:spLocks noChangeArrowheads="1"/>
            </p:cNvSpPr>
            <p:nvPr/>
          </p:nvSpPr>
          <p:spPr bwMode="auto">
            <a:xfrm>
              <a:off x="672" y="2016"/>
              <a:ext cx="528" cy="52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81" name="Text Box 10"/>
            <p:cNvSpPr txBox="1">
              <a:spLocks noChangeArrowheads="1"/>
            </p:cNvSpPr>
            <p:nvPr/>
          </p:nvSpPr>
          <p:spPr bwMode="auto">
            <a:xfrm>
              <a:off x="1680" y="163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F1</a:t>
              </a:r>
            </a:p>
          </p:txBody>
        </p:sp>
        <p:sp>
          <p:nvSpPr>
            <p:cNvPr id="92182" name="Text Box 11"/>
            <p:cNvSpPr txBox="1">
              <a:spLocks noChangeArrowheads="1"/>
            </p:cNvSpPr>
            <p:nvPr/>
          </p:nvSpPr>
          <p:spPr bwMode="auto">
            <a:xfrm>
              <a:off x="720" y="220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F2</a:t>
              </a:r>
            </a:p>
          </p:txBody>
        </p:sp>
        <p:sp>
          <p:nvSpPr>
            <p:cNvPr id="92183" name="Oval 15"/>
            <p:cNvSpPr>
              <a:spLocks noChangeArrowheads="1"/>
            </p:cNvSpPr>
            <p:nvPr/>
          </p:nvSpPr>
          <p:spPr bwMode="auto">
            <a:xfrm>
              <a:off x="1200" y="2064"/>
              <a:ext cx="864" cy="86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84" name="Text Box 16"/>
            <p:cNvSpPr txBox="1">
              <a:spLocks noChangeArrowheads="1"/>
            </p:cNvSpPr>
            <p:nvPr/>
          </p:nvSpPr>
          <p:spPr bwMode="auto">
            <a:xfrm>
              <a:off x="1392" y="2400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F1xF2</a:t>
              </a:r>
            </a:p>
          </p:txBody>
        </p:sp>
      </p:grpSp>
      <p:grpSp>
        <p:nvGrpSpPr>
          <p:cNvPr id="92168" name="Group 27"/>
          <p:cNvGrpSpPr>
            <a:grpSpLocks/>
          </p:cNvGrpSpPr>
          <p:nvPr/>
        </p:nvGrpSpPr>
        <p:grpSpPr bwMode="auto">
          <a:xfrm>
            <a:off x="7467600" y="2286000"/>
            <a:ext cx="2057400" cy="2286000"/>
            <a:chOff x="3696" y="1344"/>
            <a:chExt cx="1296" cy="1440"/>
          </a:xfrm>
        </p:grpSpPr>
        <p:sp>
          <p:nvSpPr>
            <p:cNvPr id="92169" name="Oval 19"/>
            <p:cNvSpPr>
              <a:spLocks noChangeArrowheads="1"/>
            </p:cNvSpPr>
            <p:nvPr/>
          </p:nvSpPr>
          <p:spPr bwMode="auto">
            <a:xfrm>
              <a:off x="3744" y="1344"/>
              <a:ext cx="864" cy="86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0" name="Text Box 20"/>
            <p:cNvSpPr txBox="1">
              <a:spLocks noChangeArrowheads="1"/>
            </p:cNvSpPr>
            <p:nvPr/>
          </p:nvSpPr>
          <p:spPr bwMode="auto">
            <a:xfrm>
              <a:off x="3888" y="1536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DV</a:t>
              </a:r>
            </a:p>
          </p:txBody>
        </p:sp>
        <p:sp>
          <p:nvSpPr>
            <p:cNvPr id="92171" name="Oval 21"/>
            <p:cNvSpPr>
              <a:spLocks noChangeArrowheads="1"/>
            </p:cNvSpPr>
            <p:nvPr/>
          </p:nvSpPr>
          <p:spPr bwMode="auto">
            <a:xfrm>
              <a:off x="4464" y="1536"/>
              <a:ext cx="528" cy="52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2" name="Oval 22"/>
            <p:cNvSpPr>
              <a:spLocks noChangeArrowheads="1"/>
            </p:cNvSpPr>
            <p:nvPr/>
          </p:nvSpPr>
          <p:spPr bwMode="auto">
            <a:xfrm>
              <a:off x="3696" y="1872"/>
              <a:ext cx="528" cy="52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3" name="Text Box 23"/>
            <p:cNvSpPr txBox="1">
              <a:spLocks noChangeArrowheads="1"/>
            </p:cNvSpPr>
            <p:nvPr/>
          </p:nvSpPr>
          <p:spPr bwMode="auto">
            <a:xfrm>
              <a:off x="4560" y="163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F1</a:t>
              </a:r>
            </a:p>
          </p:txBody>
        </p:sp>
        <p:sp>
          <p:nvSpPr>
            <p:cNvPr id="92174" name="Text Box 24"/>
            <p:cNvSpPr txBox="1">
              <a:spLocks noChangeArrowheads="1"/>
            </p:cNvSpPr>
            <p:nvPr/>
          </p:nvSpPr>
          <p:spPr bwMode="auto">
            <a:xfrm>
              <a:off x="3744" y="206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F2</a:t>
              </a:r>
            </a:p>
          </p:txBody>
        </p:sp>
        <p:sp>
          <p:nvSpPr>
            <p:cNvPr id="92175" name="Oval 25"/>
            <p:cNvSpPr>
              <a:spLocks noChangeArrowheads="1"/>
            </p:cNvSpPr>
            <p:nvPr/>
          </p:nvSpPr>
          <p:spPr bwMode="auto">
            <a:xfrm>
              <a:off x="4080" y="1920"/>
              <a:ext cx="864" cy="86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6" name="Text Box 26"/>
            <p:cNvSpPr txBox="1">
              <a:spLocks noChangeArrowheads="1"/>
            </p:cNvSpPr>
            <p:nvPr/>
          </p:nvSpPr>
          <p:spPr bwMode="auto">
            <a:xfrm>
              <a:off x="4272" y="2256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F1xF2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9611" name="Group 75"/>
          <p:cNvGraphicFramePr>
            <a:graphicFrameLocks noGrp="1"/>
          </p:cNvGraphicFramePr>
          <p:nvPr>
            <p:ph type="tbl" idx="1"/>
          </p:nvPr>
        </p:nvGraphicFramePr>
        <p:xfrm>
          <a:off x="1752601" y="130175"/>
          <a:ext cx="8759825" cy="5867400"/>
        </p:xfrm>
        <a:graphic>
          <a:graphicData uri="http://schemas.openxmlformats.org/drawingml/2006/table">
            <a:tbl>
              <a:tblPr/>
              <a:tblGrid>
                <a:gridCol w="3103563">
                  <a:extLst>
                    <a:ext uri="{9D8B030D-6E8A-4147-A177-3AD203B41FA5}">
                      <a16:colId xmlns:a16="http://schemas.microsoft.com/office/drawing/2014/main" val="2197066795"/>
                    </a:ext>
                  </a:extLst>
                </a:gridCol>
                <a:gridCol w="1481137">
                  <a:extLst>
                    <a:ext uri="{9D8B030D-6E8A-4147-A177-3AD203B41FA5}">
                      <a16:colId xmlns:a16="http://schemas.microsoft.com/office/drawing/2014/main" val="2842305129"/>
                    </a:ext>
                  </a:extLst>
                </a:gridCol>
                <a:gridCol w="1481138">
                  <a:extLst>
                    <a:ext uri="{9D8B030D-6E8A-4147-A177-3AD203B41FA5}">
                      <a16:colId xmlns:a16="http://schemas.microsoft.com/office/drawing/2014/main" val="2514840490"/>
                    </a:ext>
                  </a:extLst>
                </a:gridCol>
                <a:gridCol w="2693987">
                  <a:extLst>
                    <a:ext uri="{9D8B030D-6E8A-4147-A177-3AD203B41FA5}">
                      <a16:colId xmlns:a16="http://schemas.microsoft.com/office/drawing/2014/main" val="1770632813"/>
                    </a:ext>
                  </a:extLst>
                </a:gridCol>
              </a:tblGrid>
              <a:tr h="312738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1. Equal cell sizes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67524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Factor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828417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Factor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Row Marginal Means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966862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b1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150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125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324267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b2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200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250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225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755094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Column Marginal Means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150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200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55640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861166"/>
                  </a:ext>
                </a:extLst>
              </a:tr>
              <a:tr h="312738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2. Unequal cell sizes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807570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Factor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374601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Factor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Row Marginal Means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35852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b1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150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145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202659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b2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200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250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205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879188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Column Marginal Means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190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160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92345"/>
                  </a:ext>
                </a:extLst>
              </a:tr>
            </a:tbl>
          </a:graphicData>
        </a:graphic>
      </p:graphicFrame>
      <p:sp>
        <p:nvSpPr>
          <p:cNvPr id="93257" name="Text Box 73"/>
          <p:cNvSpPr txBox="1">
            <a:spLocks noChangeArrowheads="1"/>
          </p:cNvSpPr>
          <p:nvPr/>
        </p:nvSpPr>
        <p:spPr bwMode="auto">
          <a:xfrm>
            <a:off x="1752600" y="5943600"/>
            <a:ext cx="8763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/>
              <a:t>Individual cell means and marginal </a:t>
            </a:r>
            <a:r>
              <a:rPr lang="en-US" altLang="en-US" sz="1800" b="1" i="1"/>
              <a:t>n</a:t>
            </a:r>
            <a:r>
              <a:rPr lang="en-US" altLang="en-US" sz="1800" b="1"/>
              <a:t>s are the same across both tables. Main effects (marginal means) differ across tables as a function of different cell </a:t>
            </a:r>
            <a:r>
              <a:rPr lang="en-US" altLang="en-US" sz="1800" b="1" i="1"/>
              <a:t>n</a:t>
            </a:r>
            <a:r>
              <a:rPr lang="en-US" altLang="en-US" sz="1800" b="1"/>
              <a:t>s. Conclusions from ANOVA may vastly differ.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Unbalanced Designs</a:t>
            </a:r>
          </a:p>
        </p:txBody>
      </p:sp>
      <p:graphicFrame>
        <p:nvGraphicFramePr>
          <p:cNvPr id="9523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299075" y="3835400"/>
          <a:ext cx="1600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2" name="Equation" r:id="rId4" imgW="1600200" imgH="622080" progId="Equation.DSMT4">
                  <p:embed/>
                </p:oleObj>
              </mc:Choice>
              <mc:Fallback>
                <p:oleObj name="Equation" r:id="rId4" imgW="1600200" imgH="622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075" y="3835400"/>
                        <a:ext cx="1600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952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98B0A90-7C8E-4D2F-95A7-2717189F1029}" type="slidenum">
              <a:rPr lang="en-US" altLang="en-US" sz="1400"/>
              <a:pPr eaLnBrk="1" hangingPunct="1"/>
              <a:t>45</a:t>
            </a:fld>
            <a:endParaRPr lang="en-US" altLang="en-US" sz="1400"/>
          </a:p>
        </p:txBody>
      </p:sp>
      <p:sp>
        <p:nvSpPr>
          <p:cNvPr id="952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11887200" cy="4876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</a:pPr>
            <a:r>
              <a:rPr lang="en-US" altLang="en-US" sz="2400" dirty="0"/>
              <a:t>Reason for unequal 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/>
              <a:t>s should be random, not related to factor(s) themselves (more difficult with non-experimental studies)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If not so, validity of results is questionable when regular ANOVA procedures are employed</a:t>
            </a:r>
          </a:p>
          <a:p>
            <a:pPr marL="2133600" lvl="4" indent="-304800">
              <a:lnSpc>
                <a:spcPct val="4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457200" indent="-457200">
              <a:lnSpc>
                <a:spcPct val="80000"/>
              </a:lnSpc>
            </a:pPr>
            <a:r>
              <a:rPr lang="en-US" altLang="en-US" sz="2400" dirty="0"/>
              <a:t>Adjustments made to ANOVA to correct for unequal </a:t>
            </a:r>
            <a:r>
              <a:rPr lang="en-US" altLang="en-US" sz="2400" i="1" dirty="0"/>
              <a:t>n</a:t>
            </a:r>
            <a:r>
              <a:rPr lang="en-US" altLang="en-US" sz="2400" dirty="0"/>
              <a:t>s</a:t>
            </a:r>
          </a:p>
          <a:p>
            <a:pPr marL="838200" lvl="1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Analysis of weighted means: Non-recommended, but common, approach where imbalance is slight and imbalance is random</a:t>
            </a:r>
          </a:p>
          <a:p>
            <a:pPr marL="1257300" lvl="2" indent="-342900">
              <a:lnSpc>
                <a:spcPct val="80000"/>
              </a:lnSpc>
              <a:buFontTx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Harmonic mean of cell 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1800" dirty="0">
                <a:ea typeface="ＭＳ Ｐゴシック" panose="020B0600070205080204" pitchFamily="34" charset="-128"/>
              </a:rPr>
              <a:t>s is used in computation of various 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</a:p>
          <a:p>
            <a:pPr marL="1257300" lvl="2" indent="-342900">
              <a:lnSpc>
                <a:spcPct val="80000"/>
              </a:lnSpc>
              <a:buFontTx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Total 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1800" dirty="0">
                <a:ea typeface="ＭＳ Ｐゴシック" panose="020B0600070205080204" pitchFamily="34" charset="-128"/>
              </a:rPr>
              <a:t> is adjusted = Harmonic mean of all cell sizes  x  # cells</a:t>
            </a:r>
          </a:p>
          <a:p>
            <a:pPr marL="1257300" lvl="2" indent="-342900">
              <a:lnSpc>
                <a:spcPct val="80000"/>
              </a:lnSpc>
              <a:buFontTx/>
              <a:buAutoNum type="arabicPeriod"/>
            </a:pPr>
            <a:r>
              <a:rPr lang="en-US" altLang="en-US" sz="18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ea typeface="ＭＳ Ｐゴシック" panose="020B0600070205080204" pitchFamily="34" charset="-128"/>
              </a:rPr>
              <a:t> = </a:t>
            </a:r>
            <a:r>
              <a:rPr lang="en-US" altLang="en-US" sz="1800" u="sng" dirty="0">
                <a:ea typeface="ＭＳ Ｐゴシック" panose="020B0600070205080204" pitchFamily="34" charset="-128"/>
              </a:rPr>
              <a:t>Weighted</a:t>
            </a:r>
            <a:r>
              <a:rPr lang="en-US" altLang="en-US" sz="1800" dirty="0">
                <a:ea typeface="ＭＳ Ｐゴシック" panose="020B0600070205080204" pitchFamily="34" charset="-128"/>
              </a:rPr>
              <a:t> average of cell variances</a:t>
            </a:r>
          </a:p>
          <a:p>
            <a:pPr marL="1257300" lvl="2" indent="-342900">
              <a:lnSpc>
                <a:spcPct val="80000"/>
              </a:lnSpc>
              <a:buFontTx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Each row and column mean computed = Simple (non-weighted) average of cell means in a given row or column</a:t>
            </a:r>
          </a:p>
          <a:p>
            <a:pPr marL="838200" lvl="1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Alternate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2000" dirty="0">
                <a:ea typeface="ＭＳ Ｐゴシック" panose="020B0600070205080204" pitchFamily="34" charset="-128"/>
              </a:rPr>
              <a:t> calculations to handle overlapping variation accounted for in outcome (Coming up next!)</a:t>
            </a:r>
          </a:p>
          <a:p>
            <a:pPr marL="838200" lvl="1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Regression analysis (Take EDUC/PSY 7610!)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sz="5400" dirty="0"/>
              <a:t>Alternative </a:t>
            </a:r>
            <a:r>
              <a:rPr lang="en-US" altLang="en-US" sz="5400" i="1" dirty="0">
                <a:latin typeface="Times New Roman" panose="02020603050405020304" pitchFamily="18" charset="0"/>
              </a:rPr>
              <a:t>SS</a:t>
            </a:r>
            <a:r>
              <a:rPr lang="en-US" altLang="en-US" sz="5400" dirty="0"/>
              <a:t> Calculations</a:t>
            </a:r>
          </a:p>
        </p:txBody>
      </p:sp>
      <p:sp>
        <p:nvSpPr>
          <p:cNvPr id="9728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9344"/>
            <a:ext cx="11353800" cy="46390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Several methods for partitioning or allocating variation between outcome and factor(s) to account for unbalanced designs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Commonly used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Type I SS: Sequential or Hierarchical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Type II SS: Partially Sequential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Type III SS: Simultaneous or Regression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Specialized and less commonly used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Type IV SS: Don’t 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Type V SS: Used for fractional factorial designs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Type VI SS: Effective hypothesis tests though sigma-restricted coding</a:t>
            </a:r>
          </a:p>
        </p:txBody>
      </p:sp>
      <p:sp>
        <p:nvSpPr>
          <p:cNvPr id="972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972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E5E91DD-1DF0-4E36-8905-767D6162298D}" type="slidenum">
              <a:rPr lang="en-US" altLang="en-US" sz="1400"/>
              <a:pPr eaLnBrk="1" hangingPunct="1"/>
              <a:t>46</a:t>
            </a:fld>
            <a:endParaRPr lang="en-US" altLang="en-US"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100584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5400" dirty="0"/>
              <a:t>Alternative </a:t>
            </a:r>
            <a:r>
              <a:rPr lang="en-US" altLang="en-US" sz="5400" i="1" dirty="0">
                <a:latin typeface="Times New Roman" panose="02020603050405020304" pitchFamily="18" charset="0"/>
              </a:rPr>
              <a:t>SS </a:t>
            </a:r>
            <a:r>
              <a:rPr lang="en-US" altLang="en-US" sz="5400" dirty="0"/>
              <a:t>Recommendations</a:t>
            </a:r>
          </a:p>
        </p:txBody>
      </p:sp>
      <p:sp>
        <p:nvSpPr>
          <p:cNvPr id="10752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1"/>
            <a:ext cx="10363200" cy="50593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Type II or III SS recommended in most cases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Results should be fairly consistent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Type III is most commonly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Nothing wrong with Type II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Considered by some to be more powerful, especially when testing main effects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Uncertainty of results when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 are vastly unbalanced</a:t>
            </a:r>
          </a:p>
          <a:p>
            <a:pPr lvl="4" eaLnBrk="1" hangingPunct="1">
              <a:lnSpc>
                <a:spcPct val="3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Not an issue when design is balanced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Type I-III yield same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Even when unbalanced, interaction result same</a:t>
            </a:r>
          </a:p>
        </p:txBody>
      </p:sp>
      <p:sp>
        <p:nvSpPr>
          <p:cNvPr id="1075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1075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6081A9B-3EA8-4082-9DDE-A35943288111}" type="slidenum">
              <a:rPr lang="en-US" altLang="en-US" sz="1400"/>
              <a:pPr eaLnBrk="1" hangingPunct="1"/>
              <a:t>47</a:t>
            </a:fld>
            <a:endParaRPr lang="en-US" altLang="en-US"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577174" y="28145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Interaction Contrasts</a:t>
            </a:r>
          </a:p>
        </p:txBody>
      </p:sp>
      <p:sp>
        <p:nvSpPr>
          <p:cNvPr id="12186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11049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An alternative is to perform ‘interaction contrasts’, rather than immediately testing simple effects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With a 2x2 design, only tests of simple main effects are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With a 2x3 design, 3 separate 2x2 ANOVAs may be conducted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Interaction magnitude (and significance) can differ from one subset to another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Simple effects can be used following significant interaction subsets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 </a:t>
            </a:r>
            <a:r>
              <a:rPr lang="en-US" altLang="en-US" sz="2000" dirty="0">
                <a:ea typeface="ＭＳ Ｐゴシック" panose="020B0600070205080204" pitchFamily="34" charset="-128"/>
              </a:rPr>
              <a:t>for overall interaction = ‘average’ of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Interactions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for separate interaction subsets</a:t>
            </a:r>
          </a:p>
        </p:txBody>
      </p:sp>
      <p:sp>
        <p:nvSpPr>
          <p:cNvPr id="1218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1218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13A984E-6D15-4D2D-9CA4-065A4B1A49FC}" type="slidenum">
              <a:rPr lang="en-US" altLang="en-US" sz="1400"/>
              <a:pPr eaLnBrk="1" hangingPunct="1"/>
              <a:t>48</a:t>
            </a:fld>
            <a:endParaRPr lang="en-US" altLang="en-US"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100584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5800" dirty="0"/>
              <a:t>Ignoring Factorial Design</a:t>
            </a:r>
          </a:p>
        </p:txBody>
      </p:sp>
      <p:sp>
        <p:nvSpPr>
          <p:cNvPr id="1239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11353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Treat </a:t>
            </a:r>
            <a:r>
              <a:rPr lang="en-US" altLang="en-US" sz="2800" u="sng" dirty="0"/>
              <a:t>each cell</a:t>
            </a:r>
            <a:r>
              <a:rPr lang="en-US" altLang="en-US" sz="2800" dirty="0"/>
              <a:t> as a separate group (e.g., M/Rep, M/Dem, F/Rep, F/Dem) and run analysis as 1-Way ANOVA with </a:t>
            </a:r>
            <a:r>
              <a:rPr lang="en-US" altLang="en-US" sz="2800" dirty="0" err="1"/>
              <a:t>RxC</a:t>
            </a:r>
            <a:r>
              <a:rPr lang="en-US" altLang="en-US" sz="2800" dirty="0"/>
              <a:t> groups?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Results in same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Between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as factorial design (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+ SS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+ SS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r>
              <a:rPr lang="en-US" altLang="en-US" sz="2400" dirty="0">
                <a:ea typeface="ＭＳ Ｐゴシック" panose="020B0600070205080204" pitchFamily="34" charset="-128"/>
              </a:rPr>
              <a:t> ; when study is balanced)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Cannot see patterns in data, as all levels of all factors are blended together in each group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Cannot as easily observe interaction effects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Limits identification of characteristics that uniquely differentiate participants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More cumbersome when many factors included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Less powerful</a:t>
            </a:r>
          </a:p>
        </p:txBody>
      </p:sp>
      <p:sp>
        <p:nvSpPr>
          <p:cNvPr id="1239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1239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A050284-C99F-4FB9-8016-485969C674D8}" type="slidenum">
              <a:rPr lang="en-US" altLang="en-US" sz="1400"/>
              <a:pPr eaLnBrk="1" hangingPunct="1"/>
              <a:t>49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707688" y="-34047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Factorial 2-Way ANOVA</a:t>
            </a:r>
          </a:p>
        </p:txBody>
      </p:sp>
      <p:pic>
        <p:nvPicPr>
          <p:cNvPr id="2355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200400"/>
            <a:ext cx="3321844" cy="2348200"/>
          </a:xfrm>
          <a:noFill/>
        </p:spPr>
      </p:pic>
      <p:sp>
        <p:nvSpPr>
          <p:cNvPr id="2355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762000" y="1402662"/>
            <a:ext cx="60960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solidFill>
                  <a:schemeClr val="accent3"/>
                </a:solidFill>
              </a:rPr>
              <a:t>Simultaneously evaluate effect of 2 or more factors on continuous outcome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Cross-classification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Participants only belong to 1 mutually exclusive ‘cell’ 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Within 1 level of row factor and 1 level of columns factor</a:t>
            </a:r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BED7078-BD57-429C-B3B1-FCEC1A9997B5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772400" y="1403350"/>
            <a:ext cx="4419600" cy="2819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Typical 2-way ANOVA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3x2 design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Row factor (A): 3 levels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Column factor (B): 2 levels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Reporting Results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Marginal </a:t>
            </a:r>
            <a:r>
              <a:rPr lang="en-US" altLang="en-US" sz="2800" i="1" dirty="0" err="1"/>
              <a:t>M</a:t>
            </a:r>
            <a:r>
              <a:rPr lang="en-US" altLang="en-US" sz="2800" dirty="0" err="1"/>
              <a:t>s</a:t>
            </a:r>
            <a:r>
              <a:rPr lang="en-US" altLang="en-US" sz="2800" dirty="0"/>
              <a:t> for main effects, cell </a:t>
            </a:r>
            <a:r>
              <a:rPr lang="en-US" altLang="en-US" sz="2800" i="1" dirty="0" err="1"/>
              <a:t>M</a:t>
            </a:r>
            <a:r>
              <a:rPr lang="en-US" altLang="en-US" sz="2800" dirty="0" err="1"/>
              <a:t>s</a:t>
            </a:r>
            <a:r>
              <a:rPr lang="en-US" altLang="en-US" sz="2800" dirty="0"/>
              <a:t> for interactions and their </a:t>
            </a:r>
            <a:r>
              <a:rPr lang="en-US" altLang="en-US" sz="2800" i="1" dirty="0"/>
              <a:t>SD</a:t>
            </a:r>
            <a:r>
              <a:rPr lang="en-US" altLang="en-US" sz="2800" dirty="0"/>
              <a:t>s (or </a:t>
            </a:r>
            <a:r>
              <a:rPr lang="en-US" altLang="en-US" sz="2800" i="1" dirty="0"/>
              <a:t>SE</a:t>
            </a:r>
            <a:r>
              <a:rPr lang="en-US" altLang="en-US" sz="2800" dirty="0"/>
              <a:t>s) and </a:t>
            </a:r>
            <a:r>
              <a:rPr lang="en-US" altLang="en-US" sz="2800" i="1" dirty="0"/>
              <a:t>CI</a:t>
            </a:r>
            <a:r>
              <a:rPr lang="en-US" altLang="en-US" sz="2800" dirty="0"/>
              <a:t>s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 need to report </a:t>
            </a:r>
            <a:r>
              <a:rPr lang="en-US" altLang="en-US" sz="2800" i="1" dirty="0">
                <a:latin typeface="Times New Roman" panose="02020603050405020304" pitchFamily="18" charset="0"/>
              </a:rPr>
              <a:t>MS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W</a:t>
            </a:r>
            <a:endParaRPr lang="en-US" altLang="en-US" sz="2800" i="1" dirty="0">
              <a:latin typeface="Times New Roman" panose="02020603050405020304" pitchFamily="18" charset="0"/>
            </a:endParaRP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For each significant effect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400" dirty="0">
                <a:ea typeface="ＭＳ Ｐゴシック" panose="020B0600070205080204" pitchFamily="34" charset="-128"/>
              </a:rPr>
              <a:t>(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Effect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=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stat</a:t>
            </a:r>
            <a:r>
              <a:rPr lang="en-US" altLang="en-US" sz="2400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ea typeface="ＭＳ Ｐゴシック" panose="020B0600070205080204" pitchFamily="34" charset="-128"/>
              </a:rPr>
              <a:t>-value, effect size (</a:t>
            </a:r>
            <a:r>
              <a:rPr lang="el-GR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η</a:t>
            </a:r>
            <a:r>
              <a:rPr lang="en-US" altLang="en-US" sz="24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or </a:t>
            </a:r>
            <a:r>
              <a:rPr lang="el-GR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ω</a:t>
            </a:r>
            <a:r>
              <a:rPr lang="en-US" altLang="en-US" sz="24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cs typeface="Arial" panose="020B0604020202020204" pitchFamily="34" charset="0"/>
              </a:rPr>
              <a:t>Results of post-hoc or planned comparisons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cs typeface="Arial" panose="020B0604020202020204" pitchFamily="34" charset="0"/>
              </a:rPr>
              <a:t>Figures are *extremely* helpful!</a:t>
            </a:r>
            <a:endParaRPr lang="el-GR" altLang="en-US" sz="2800" dirty="0">
              <a:cs typeface="Arial" panose="020B0604020202020204" pitchFamily="34" charset="0"/>
            </a:endParaRPr>
          </a:p>
        </p:txBody>
      </p:sp>
      <p:sp>
        <p:nvSpPr>
          <p:cNvPr id="1249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1249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6C4FED4-925A-444F-80DD-1CFB65B5A1C4}" type="slidenum">
              <a:rPr lang="en-US" altLang="en-US" sz="1400"/>
              <a:pPr eaLnBrk="1" hangingPunct="1"/>
              <a:t>50</a:t>
            </a:fld>
            <a:endParaRPr lang="en-US" altLang="en-US"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562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Conclusions</a:t>
            </a:r>
          </a:p>
        </p:txBody>
      </p:sp>
      <p:sp>
        <p:nvSpPr>
          <p:cNvPr id="12698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11646408" cy="49530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2800" dirty="0"/>
              <a:t>With a non-significant interaction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# of follow-up tests on main-effects needs to be kept low so as to not inflate </a:t>
            </a:r>
            <a:r>
              <a:rPr lang="el-GR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sz="24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EW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, where each main-effect can contain a family of tests</a:t>
            </a:r>
          </a:p>
          <a:p>
            <a:pPr lvl="4" eaLnBrk="1" hangingPunct="1">
              <a:lnSpc>
                <a:spcPct val="5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/>
              <a:t>With a significant interaction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# of tests of simple effects or interaction contrasts should not exceed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Interaction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For 2x2 ANOVA: #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≤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-1)*(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-1)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In 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Conformity </a:t>
            </a:r>
            <a:r>
              <a:rPr lang="en-US" altLang="en-US" sz="2000" dirty="0">
                <a:ea typeface="ＭＳ Ｐゴシック" panose="020B0600070205080204" pitchFamily="34" charset="-128"/>
              </a:rPr>
              <a:t>data example = 2*1 = 2 tests</a:t>
            </a:r>
          </a:p>
          <a:p>
            <a:pPr lvl="3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Did all 5 (should look back and use a more conservative </a:t>
            </a:r>
            <a:r>
              <a:rPr lang="el-GR" altLang="en-US" sz="1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sz="1800" dirty="0"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</a:p>
          <a:p>
            <a:r>
              <a:rPr lang="en-US" altLang="en-US" sz="2400" dirty="0"/>
              <a:t>Some forgo tests of simple main effects and compute all possible pairwise comparisons at cell level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Results in many, many tests</a:t>
            </a:r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Following a significant interaction and significant simple main effects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Not necessary to conduct all possible pairwise comparisons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Planned comparisons should be derived from theory or previous research and flow from research questions</a:t>
            </a:r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Significant unplanned interactions that do not conform to theory should be swallowed with a HIGH DEGREE OF SKEPTICISM</a:t>
            </a:r>
          </a:p>
          <a:p>
            <a:pPr lvl="3" eaLnBrk="1" hangingPunct="1"/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1269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1269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67CB671-4D29-4B2A-98DD-05C15EFF028D}" type="slidenum">
              <a:rPr lang="en-US" altLang="en-US" sz="1400"/>
              <a:pPr eaLnBrk="1" hangingPunct="1"/>
              <a:t>51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88523" y="151654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Test of Row Main Effect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588523" y="1524000"/>
            <a:ext cx="10079477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>
                <a:sym typeface="Wingdings" panose="05000000000000000000" pitchFamily="2" charset="2"/>
              </a:rPr>
              <a:t>Do </a:t>
            </a:r>
            <a:r>
              <a:rPr lang="en-US" altLang="en-US" sz="3200" dirty="0">
                <a:solidFill>
                  <a:schemeClr val="accent3"/>
                </a:solidFill>
                <a:sym typeface="Wingdings" panose="05000000000000000000" pitchFamily="2" charset="2"/>
              </a:rPr>
              <a:t>r</a:t>
            </a:r>
            <a:r>
              <a:rPr lang="en-US" altLang="en-US" sz="3200" dirty="0">
                <a:solidFill>
                  <a:schemeClr val="accent3"/>
                </a:solidFill>
              </a:rPr>
              <a:t>ow marginal </a:t>
            </a:r>
            <a:r>
              <a:rPr lang="en-US" altLang="en-US" sz="3200" dirty="0"/>
              <a:t>means differ?</a:t>
            </a:r>
          </a:p>
          <a:p>
            <a:pPr lvl="1" eaLnBrk="1" hangingPunct="1"/>
            <a:r>
              <a:rPr lang="en-US" altLang="en-US" sz="2800" i="1" dirty="0">
                <a:ea typeface="ＭＳ Ｐゴシック" panose="020B0600070205080204" pitchFamily="34" charset="-128"/>
              </a:rPr>
              <a:t>Do population means differ across levels of row factor, averaging across levels of column factor?</a:t>
            </a:r>
          </a:p>
          <a:p>
            <a:pPr lvl="1" eaLnBrk="1" hangingPunct="1"/>
            <a:r>
              <a:rPr lang="en-US" altLang="en-US" sz="28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8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800" dirty="0">
                <a:ea typeface="ＭＳ Ｐゴシック" panose="020B0600070205080204" pitchFamily="34" charset="-128"/>
              </a:rPr>
              <a:t>: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 </a:t>
            </a:r>
            <a:r>
              <a:rPr lang="el-GR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8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j1</a:t>
            </a:r>
            <a:r>
              <a:rPr lang="en-US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l-GR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8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j2</a:t>
            </a:r>
            <a:r>
              <a:rPr lang="en-US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l-GR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800" i="1" baseline="-25000" dirty="0" err="1">
                <a:ea typeface="ＭＳ Ｐゴシック" panose="020B0600070205080204" pitchFamily="34" charset="-128"/>
                <a:cs typeface="Arial" panose="020B0604020202020204" pitchFamily="34" charset="0"/>
              </a:rPr>
              <a:t>jr</a:t>
            </a:r>
            <a:endParaRPr lang="en-US" altLang="en-US" sz="2800" i="1" baseline="-250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H</a:t>
            </a:r>
            <a:r>
              <a:rPr lang="en-US" altLang="en-US" sz="28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: Not </a:t>
            </a:r>
            <a:r>
              <a:rPr lang="en-US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H</a:t>
            </a:r>
            <a:r>
              <a:rPr lang="en-US" altLang="en-US" sz="28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1282750-4EA2-4E87-A727-61292B135567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grpSp>
        <p:nvGrpSpPr>
          <p:cNvPr id="25606" name="Group 6"/>
          <p:cNvGrpSpPr>
            <a:grpSpLocks noChangeAspect="1"/>
          </p:cNvGrpSpPr>
          <p:nvPr/>
        </p:nvGrpSpPr>
        <p:grpSpPr bwMode="auto">
          <a:xfrm>
            <a:off x="4343400" y="2978150"/>
            <a:ext cx="6324600" cy="3194050"/>
            <a:chOff x="1440" y="1968"/>
            <a:chExt cx="3984" cy="2012"/>
          </a:xfrm>
        </p:grpSpPr>
        <p:sp>
          <p:nvSpPr>
            <p:cNvPr id="25607" name="AutoShape 5"/>
            <p:cNvSpPr>
              <a:spLocks noChangeAspect="1" noChangeArrowheads="1" noTextEdit="1"/>
            </p:cNvSpPr>
            <p:nvPr/>
          </p:nvSpPr>
          <p:spPr bwMode="auto">
            <a:xfrm>
              <a:off x="1440" y="1968"/>
              <a:ext cx="3984" cy="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Rectangle 7"/>
            <p:cNvSpPr>
              <a:spLocks noChangeArrowheads="1"/>
            </p:cNvSpPr>
            <p:nvPr/>
          </p:nvSpPr>
          <p:spPr bwMode="auto">
            <a:xfrm>
              <a:off x="3155" y="2237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B1</a:t>
              </a:r>
              <a:endParaRPr lang="en-US" altLang="en-US" sz="1800"/>
            </a:p>
          </p:txBody>
        </p:sp>
        <p:sp>
          <p:nvSpPr>
            <p:cNvPr id="25609" name="Rectangle 8"/>
            <p:cNvSpPr>
              <a:spLocks noChangeArrowheads="1"/>
            </p:cNvSpPr>
            <p:nvPr/>
          </p:nvSpPr>
          <p:spPr bwMode="auto">
            <a:xfrm>
              <a:off x="3827" y="2237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B2</a:t>
              </a:r>
              <a:endParaRPr lang="en-US" altLang="en-US" sz="1800"/>
            </a:p>
          </p:txBody>
        </p:sp>
        <p:sp>
          <p:nvSpPr>
            <p:cNvPr id="25610" name="Rectangle 9"/>
            <p:cNvSpPr>
              <a:spLocks noChangeArrowheads="1"/>
            </p:cNvSpPr>
            <p:nvPr/>
          </p:nvSpPr>
          <p:spPr bwMode="auto">
            <a:xfrm>
              <a:off x="4366" y="2237"/>
              <a:ext cx="101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Marginals</a:t>
              </a:r>
              <a:endParaRPr lang="en-US" altLang="en-US" sz="1800"/>
            </a:p>
          </p:txBody>
        </p:sp>
        <p:sp>
          <p:nvSpPr>
            <p:cNvPr id="25611" name="Rectangle 10"/>
            <p:cNvSpPr>
              <a:spLocks noChangeArrowheads="1"/>
            </p:cNvSpPr>
            <p:nvPr/>
          </p:nvSpPr>
          <p:spPr bwMode="auto">
            <a:xfrm>
              <a:off x="2260" y="2528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A1</a:t>
              </a:r>
              <a:endParaRPr lang="en-US" altLang="en-US" sz="1800"/>
            </a:p>
          </p:txBody>
        </p:sp>
        <p:sp>
          <p:nvSpPr>
            <p:cNvPr id="25612" name="Rectangle 11"/>
            <p:cNvSpPr>
              <a:spLocks noChangeArrowheads="1"/>
            </p:cNvSpPr>
            <p:nvPr/>
          </p:nvSpPr>
          <p:spPr bwMode="auto">
            <a:xfrm>
              <a:off x="3086" y="2531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13" name="Rectangle 12"/>
            <p:cNvSpPr>
              <a:spLocks noChangeArrowheads="1"/>
            </p:cNvSpPr>
            <p:nvPr/>
          </p:nvSpPr>
          <p:spPr bwMode="auto">
            <a:xfrm>
              <a:off x="3300" y="2637"/>
              <a:ext cx="15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11</a:t>
              </a:r>
              <a:endParaRPr lang="en-US" altLang="en-US" sz="1800"/>
            </a:p>
          </p:txBody>
        </p:sp>
        <p:sp>
          <p:nvSpPr>
            <p:cNvPr id="25614" name="Rectangle 13"/>
            <p:cNvSpPr>
              <a:spLocks noChangeArrowheads="1"/>
            </p:cNvSpPr>
            <p:nvPr/>
          </p:nvSpPr>
          <p:spPr bwMode="auto">
            <a:xfrm>
              <a:off x="3759" y="2531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 dirty="0">
                  <a:solidFill>
                    <a:srgbClr val="000000"/>
                  </a:solidFill>
                </a:rPr>
                <a:t>M</a:t>
              </a:r>
              <a:endParaRPr lang="en-US" altLang="en-US" sz="1800" dirty="0"/>
            </a:p>
          </p:txBody>
        </p:sp>
        <p:sp>
          <p:nvSpPr>
            <p:cNvPr id="25615" name="Rectangle 14"/>
            <p:cNvSpPr>
              <a:spLocks noChangeArrowheads="1"/>
            </p:cNvSpPr>
            <p:nvPr/>
          </p:nvSpPr>
          <p:spPr bwMode="auto">
            <a:xfrm>
              <a:off x="3973" y="2637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12</a:t>
              </a:r>
              <a:endParaRPr lang="en-US" altLang="en-US" sz="1800"/>
            </a:p>
          </p:txBody>
        </p:sp>
        <p:sp>
          <p:nvSpPr>
            <p:cNvPr id="25616" name="Rectangle 15"/>
            <p:cNvSpPr>
              <a:spLocks noChangeArrowheads="1"/>
            </p:cNvSpPr>
            <p:nvPr/>
          </p:nvSpPr>
          <p:spPr bwMode="auto">
            <a:xfrm>
              <a:off x="4646" y="2531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17" name="Rectangle 16"/>
            <p:cNvSpPr>
              <a:spLocks noChangeArrowheads="1"/>
            </p:cNvSpPr>
            <p:nvPr/>
          </p:nvSpPr>
          <p:spPr bwMode="auto">
            <a:xfrm>
              <a:off x="4860" y="2637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A1</a:t>
              </a:r>
              <a:endParaRPr lang="en-US" altLang="en-US" sz="1800"/>
            </a:p>
          </p:txBody>
        </p:sp>
        <p:sp>
          <p:nvSpPr>
            <p:cNvPr id="25618" name="Rectangle 17"/>
            <p:cNvSpPr>
              <a:spLocks noChangeArrowheads="1"/>
            </p:cNvSpPr>
            <p:nvPr/>
          </p:nvSpPr>
          <p:spPr bwMode="auto">
            <a:xfrm>
              <a:off x="2260" y="2827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A2</a:t>
              </a:r>
              <a:endParaRPr lang="en-US" altLang="en-US" sz="1800"/>
            </a:p>
          </p:txBody>
        </p:sp>
        <p:sp>
          <p:nvSpPr>
            <p:cNvPr id="25619" name="Rectangle 18"/>
            <p:cNvSpPr>
              <a:spLocks noChangeArrowheads="1"/>
            </p:cNvSpPr>
            <p:nvPr/>
          </p:nvSpPr>
          <p:spPr bwMode="auto">
            <a:xfrm>
              <a:off x="3086" y="2830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0" name="Rectangle 19"/>
            <p:cNvSpPr>
              <a:spLocks noChangeArrowheads="1"/>
            </p:cNvSpPr>
            <p:nvPr/>
          </p:nvSpPr>
          <p:spPr bwMode="auto">
            <a:xfrm>
              <a:off x="3300" y="2936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21</a:t>
              </a:r>
              <a:endParaRPr lang="en-US" altLang="en-US" sz="1800"/>
            </a:p>
          </p:txBody>
        </p:sp>
        <p:sp>
          <p:nvSpPr>
            <p:cNvPr id="25621" name="Rectangle 20"/>
            <p:cNvSpPr>
              <a:spLocks noChangeArrowheads="1"/>
            </p:cNvSpPr>
            <p:nvPr/>
          </p:nvSpPr>
          <p:spPr bwMode="auto">
            <a:xfrm>
              <a:off x="3759" y="2830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2" name="Rectangle 21"/>
            <p:cNvSpPr>
              <a:spLocks noChangeArrowheads="1"/>
            </p:cNvSpPr>
            <p:nvPr/>
          </p:nvSpPr>
          <p:spPr bwMode="auto">
            <a:xfrm>
              <a:off x="3973" y="2936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22</a:t>
              </a:r>
              <a:endParaRPr lang="en-US" altLang="en-US" sz="1800"/>
            </a:p>
          </p:txBody>
        </p:sp>
        <p:sp>
          <p:nvSpPr>
            <p:cNvPr id="25623" name="Rectangle 22"/>
            <p:cNvSpPr>
              <a:spLocks noChangeArrowheads="1"/>
            </p:cNvSpPr>
            <p:nvPr/>
          </p:nvSpPr>
          <p:spPr bwMode="auto">
            <a:xfrm>
              <a:off x="4646" y="2830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4" name="Rectangle 23"/>
            <p:cNvSpPr>
              <a:spLocks noChangeArrowheads="1"/>
            </p:cNvSpPr>
            <p:nvPr/>
          </p:nvSpPr>
          <p:spPr bwMode="auto">
            <a:xfrm>
              <a:off x="4860" y="2936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A2</a:t>
              </a:r>
              <a:endParaRPr lang="en-US" altLang="en-US" sz="1800"/>
            </a:p>
          </p:txBody>
        </p:sp>
        <p:sp>
          <p:nvSpPr>
            <p:cNvPr id="25625" name="Rectangle 24"/>
            <p:cNvSpPr>
              <a:spLocks noChangeArrowheads="1"/>
            </p:cNvSpPr>
            <p:nvPr/>
          </p:nvSpPr>
          <p:spPr bwMode="auto">
            <a:xfrm>
              <a:off x="2260" y="3124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A3</a:t>
              </a:r>
              <a:endParaRPr lang="en-US" altLang="en-US" sz="1800"/>
            </a:p>
          </p:txBody>
        </p:sp>
        <p:sp>
          <p:nvSpPr>
            <p:cNvPr id="25626" name="Rectangle 25"/>
            <p:cNvSpPr>
              <a:spLocks noChangeArrowheads="1"/>
            </p:cNvSpPr>
            <p:nvPr/>
          </p:nvSpPr>
          <p:spPr bwMode="auto">
            <a:xfrm>
              <a:off x="3086" y="3115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7" name="Rectangle 26"/>
            <p:cNvSpPr>
              <a:spLocks noChangeArrowheads="1"/>
            </p:cNvSpPr>
            <p:nvPr/>
          </p:nvSpPr>
          <p:spPr bwMode="auto">
            <a:xfrm>
              <a:off x="3300" y="3220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31</a:t>
              </a:r>
              <a:endParaRPr lang="en-US" altLang="en-US" sz="1800"/>
            </a:p>
          </p:txBody>
        </p:sp>
        <p:sp>
          <p:nvSpPr>
            <p:cNvPr id="25628" name="Rectangle 27"/>
            <p:cNvSpPr>
              <a:spLocks noChangeArrowheads="1"/>
            </p:cNvSpPr>
            <p:nvPr/>
          </p:nvSpPr>
          <p:spPr bwMode="auto">
            <a:xfrm>
              <a:off x="3759" y="3115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9" name="Rectangle 28"/>
            <p:cNvSpPr>
              <a:spLocks noChangeArrowheads="1"/>
            </p:cNvSpPr>
            <p:nvPr/>
          </p:nvSpPr>
          <p:spPr bwMode="auto">
            <a:xfrm>
              <a:off x="3973" y="3220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32</a:t>
              </a:r>
              <a:endParaRPr lang="en-US" altLang="en-US" sz="1800"/>
            </a:p>
          </p:txBody>
        </p:sp>
        <p:sp>
          <p:nvSpPr>
            <p:cNvPr id="25630" name="Rectangle 29"/>
            <p:cNvSpPr>
              <a:spLocks noChangeArrowheads="1"/>
            </p:cNvSpPr>
            <p:nvPr/>
          </p:nvSpPr>
          <p:spPr bwMode="auto">
            <a:xfrm>
              <a:off x="4646" y="3115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31" name="Rectangle 30"/>
            <p:cNvSpPr>
              <a:spLocks noChangeArrowheads="1"/>
            </p:cNvSpPr>
            <p:nvPr/>
          </p:nvSpPr>
          <p:spPr bwMode="auto">
            <a:xfrm>
              <a:off x="4860" y="3220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A3</a:t>
              </a:r>
              <a:endParaRPr lang="en-US" altLang="en-US" sz="1800"/>
            </a:p>
          </p:txBody>
        </p:sp>
        <p:sp>
          <p:nvSpPr>
            <p:cNvPr id="25632" name="Rectangle 31"/>
            <p:cNvSpPr>
              <a:spLocks noChangeArrowheads="1"/>
            </p:cNvSpPr>
            <p:nvPr/>
          </p:nvSpPr>
          <p:spPr bwMode="auto">
            <a:xfrm>
              <a:off x="1919" y="3436"/>
              <a:ext cx="101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Marginals</a:t>
              </a:r>
              <a:endParaRPr lang="en-US" altLang="en-US" sz="1800"/>
            </a:p>
          </p:txBody>
        </p:sp>
        <p:sp>
          <p:nvSpPr>
            <p:cNvPr id="25633" name="Rectangle 32"/>
            <p:cNvSpPr>
              <a:spLocks noChangeArrowheads="1"/>
            </p:cNvSpPr>
            <p:nvPr/>
          </p:nvSpPr>
          <p:spPr bwMode="auto">
            <a:xfrm>
              <a:off x="3075" y="3439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34" name="Rectangle 33"/>
            <p:cNvSpPr>
              <a:spLocks noChangeArrowheads="1"/>
            </p:cNvSpPr>
            <p:nvPr/>
          </p:nvSpPr>
          <p:spPr bwMode="auto">
            <a:xfrm>
              <a:off x="3289" y="3545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B1</a:t>
              </a:r>
              <a:endParaRPr lang="en-US" altLang="en-US" sz="1800"/>
            </a:p>
          </p:txBody>
        </p:sp>
        <p:sp>
          <p:nvSpPr>
            <p:cNvPr id="25635" name="Rectangle 34"/>
            <p:cNvSpPr>
              <a:spLocks noChangeArrowheads="1"/>
            </p:cNvSpPr>
            <p:nvPr/>
          </p:nvSpPr>
          <p:spPr bwMode="auto">
            <a:xfrm>
              <a:off x="3748" y="3439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36" name="Rectangle 35"/>
            <p:cNvSpPr>
              <a:spLocks noChangeArrowheads="1"/>
            </p:cNvSpPr>
            <p:nvPr/>
          </p:nvSpPr>
          <p:spPr bwMode="auto">
            <a:xfrm>
              <a:off x="3962" y="3545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B2</a:t>
              </a:r>
              <a:endParaRPr lang="en-US" altLang="en-US" sz="1800"/>
            </a:p>
          </p:txBody>
        </p:sp>
        <p:sp>
          <p:nvSpPr>
            <p:cNvPr id="25637" name="Rectangle 36"/>
            <p:cNvSpPr>
              <a:spLocks noChangeArrowheads="1"/>
            </p:cNvSpPr>
            <p:nvPr/>
          </p:nvSpPr>
          <p:spPr bwMode="auto">
            <a:xfrm>
              <a:off x="3551" y="1979"/>
              <a:ext cx="15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B</a:t>
              </a:r>
              <a:endParaRPr lang="en-US" altLang="en-US" sz="1800"/>
            </a:p>
          </p:txBody>
        </p:sp>
        <p:sp>
          <p:nvSpPr>
            <p:cNvPr id="25638" name="Rectangle 37"/>
            <p:cNvSpPr>
              <a:spLocks noChangeArrowheads="1"/>
            </p:cNvSpPr>
            <p:nvPr/>
          </p:nvSpPr>
          <p:spPr bwMode="auto">
            <a:xfrm>
              <a:off x="1568" y="2827"/>
              <a:ext cx="15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</a:t>
              </a:r>
              <a:endParaRPr lang="en-US" altLang="en-US" sz="1800"/>
            </a:p>
          </p:txBody>
        </p:sp>
        <p:sp>
          <p:nvSpPr>
            <p:cNvPr id="25639" name="Rectangle 38"/>
            <p:cNvSpPr>
              <a:spLocks noChangeArrowheads="1"/>
            </p:cNvSpPr>
            <p:nvPr/>
          </p:nvSpPr>
          <p:spPr bwMode="auto">
            <a:xfrm>
              <a:off x="2961" y="2493"/>
              <a:ext cx="1346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0" name="Rectangle 39"/>
            <p:cNvSpPr>
              <a:spLocks noChangeArrowheads="1"/>
            </p:cNvSpPr>
            <p:nvPr/>
          </p:nvSpPr>
          <p:spPr bwMode="auto">
            <a:xfrm>
              <a:off x="2936" y="2493"/>
              <a:ext cx="25" cy="9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1" name="Line 40"/>
            <p:cNvSpPr>
              <a:spLocks noChangeShapeType="1"/>
            </p:cNvSpPr>
            <p:nvPr/>
          </p:nvSpPr>
          <p:spPr bwMode="auto">
            <a:xfrm>
              <a:off x="2942" y="3427"/>
              <a:ext cx="1" cy="2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2" name="Rectangle 41"/>
            <p:cNvSpPr>
              <a:spLocks noChangeArrowheads="1"/>
            </p:cNvSpPr>
            <p:nvPr/>
          </p:nvSpPr>
          <p:spPr bwMode="auto">
            <a:xfrm>
              <a:off x="2942" y="3427"/>
              <a:ext cx="13" cy="2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3" name="Line 42"/>
            <p:cNvSpPr>
              <a:spLocks noChangeShapeType="1"/>
            </p:cNvSpPr>
            <p:nvPr/>
          </p:nvSpPr>
          <p:spPr bwMode="auto">
            <a:xfrm>
              <a:off x="3615" y="2518"/>
              <a:ext cx="1" cy="8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Rectangle 43"/>
            <p:cNvSpPr>
              <a:spLocks noChangeArrowheads="1"/>
            </p:cNvSpPr>
            <p:nvPr/>
          </p:nvSpPr>
          <p:spPr bwMode="auto">
            <a:xfrm>
              <a:off x="3615" y="2518"/>
              <a:ext cx="13" cy="88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5" name="Rectangle 44"/>
            <p:cNvSpPr>
              <a:spLocks noChangeArrowheads="1"/>
            </p:cNvSpPr>
            <p:nvPr/>
          </p:nvSpPr>
          <p:spPr bwMode="auto">
            <a:xfrm>
              <a:off x="4281" y="2518"/>
              <a:ext cx="26" cy="90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6" name="Line 45"/>
            <p:cNvSpPr>
              <a:spLocks noChangeShapeType="1"/>
            </p:cNvSpPr>
            <p:nvPr/>
          </p:nvSpPr>
          <p:spPr bwMode="auto">
            <a:xfrm>
              <a:off x="4307" y="2499"/>
              <a:ext cx="11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7" name="Rectangle 46"/>
            <p:cNvSpPr>
              <a:spLocks noChangeArrowheads="1"/>
            </p:cNvSpPr>
            <p:nvPr/>
          </p:nvSpPr>
          <p:spPr bwMode="auto">
            <a:xfrm>
              <a:off x="4307" y="2499"/>
              <a:ext cx="1112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8" name="Line 47"/>
            <p:cNvSpPr>
              <a:spLocks noChangeShapeType="1"/>
            </p:cNvSpPr>
            <p:nvPr/>
          </p:nvSpPr>
          <p:spPr bwMode="auto">
            <a:xfrm>
              <a:off x="2961" y="2798"/>
              <a:ext cx="1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9" name="Rectangle 48"/>
            <p:cNvSpPr>
              <a:spLocks noChangeArrowheads="1"/>
            </p:cNvSpPr>
            <p:nvPr/>
          </p:nvSpPr>
          <p:spPr bwMode="auto">
            <a:xfrm>
              <a:off x="2961" y="2798"/>
              <a:ext cx="1320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50" name="Line 49"/>
            <p:cNvSpPr>
              <a:spLocks noChangeShapeType="1"/>
            </p:cNvSpPr>
            <p:nvPr/>
          </p:nvSpPr>
          <p:spPr bwMode="auto">
            <a:xfrm>
              <a:off x="2961" y="3097"/>
              <a:ext cx="1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1" name="Rectangle 50"/>
            <p:cNvSpPr>
              <a:spLocks noChangeArrowheads="1"/>
            </p:cNvSpPr>
            <p:nvPr/>
          </p:nvSpPr>
          <p:spPr bwMode="auto">
            <a:xfrm>
              <a:off x="2961" y="3097"/>
              <a:ext cx="1320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52" name="Rectangle 51"/>
            <p:cNvSpPr>
              <a:spLocks noChangeArrowheads="1"/>
            </p:cNvSpPr>
            <p:nvPr/>
          </p:nvSpPr>
          <p:spPr bwMode="auto">
            <a:xfrm>
              <a:off x="2961" y="3401"/>
              <a:ext cx="1346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53" name="Oval 52"/>
            <p:cNvSpPr>
              <a:spLocks noChangeArrowheads="1"/>
            </p:cNvSpPr>
            <p:nvPr/>
          </p:nvSpPr>
          <p:spPr bwMode="auto">
            <a:xfrm>
              <a:off x="2983" y="3426"/>
              <a:ext cx="1293" cy="318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54" name="Oval 53"/>
            <p:cNvSpPr>
              <a:spLocks noChangeArrowheads="1"/>
            </p:cNvSpPr>
            <p:nvPr/>
          </p:nvSpPr>
          <p:spPr bwMode="auto">
            <a:xfrm>
              <a:off x="4549" y="2460"/>
              <a:ext cx="578" cy="1023"/>
            </a:xfrm>
            <a:prstGeom prst="ellips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88523" y="151654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Test of Row Main Effect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588523" y="1524000"/>
            <a:ext cx="10079477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>
                <a:sym typeface="Wingdings" panose="05000000000000000000" pitchFamily="2" charset="2"/>
              </a:rPr>
              <a:t>Do </a:t>
            </a:r>
            <a:r>
              <a:rPr lang="en-US" alt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column</a:t>
            </a:r>
            <a:r>
              <a:rPr lang="en-US" altLang="en-US" sz="3200" dirty="0">
                <a:solidFill>
                  <a:schemeClr val="accent2"/>
                </a:solidFill>
              </a:rPr>
              <a:t> marginal </a:t>
            </a:r>
            <a:r>
              <a:rPr lang="en-US" altLang="en-US" sz="3200" dirty="0"/>
              <a:t>means differ?</a:t>
            </a:r>
          </a:p>
          <a:p>
            <a:pPr lvl="1"/>
            <a:r>
              <a:rPr lang="en-US" altLang="en-US" sz="2800" i="1" dirty="0">
                <a:ea typeface="ＭＳ Ｐゴシック" panose="020B0600070205080204" pitchFamily="34" charset="-128"/>
              </a:rPr>
              <a:t>Do population means differ across levels of column factor, averaging across levels of row factor?</a:t>
            </a:r>
          </a:p>
          <a:p>
            <a:pPr lvl="1" eaLnBrk="1" hangingPunct="1"/>
            <a:r>
              <a:rPr lang="en-US" altLang="en-US" sz="28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8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800" dirty="0">
                <a:ea typeface="ＭＳ Ｐゴシック" panose="020B0600070205080204" pitchFamily="34" charset="-128"/>
              </a:rPr>
              <a:t>: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 </a:t>
            </a:r>
            <a:r>
              <a:rPr lang="el-GR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8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j1</a:t>
            </a:r>
            <a:r>
              <a:rPr lang="en-US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l-GR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8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j2</a:t>
            </a:r>
            <a:r>
              <a:rPr lang="en-US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l-GR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800" i="1" baseline="-25000" dirty="0" err="1">
                <a:ea typeface="ＭＳ Ｐゴシック" panose="020B0600070205080204" pitchFamily="34" charset="-128"/>
                <a:cs typeface="Arial" panose="020B0604020202020204" pitchFamily="34" charset="0"/>
              </a:rPr>
              <a:t>jr</a:t>
            </a:r>
            <a:endParaRPr lang="en-US" altLang="en-US" sz="2800" i="1" baseline="-250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H</a:t>
            </a:r>
            <a:r>
              <a:rPr lang="en-US" altLang="en-US" sz="28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: Not </a:t>
            </a:r>
            <a:r>
              <a:rPr lang="en-US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H</a:t>
            </a:r>
            <a:r>
              <a:rPr lang="en-US" altLang="en-US" sz="28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1282750-4EA2-4E87-A727-61292B135567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grpSp>
        <p:nvGrpSpPr>
          <p:cNvPr id="25606" name="Group 6"/>
          <p:cNvGrpSpPr>
            <a:grpSpLocks noChangeAspect="1"/>
          </p:cNvGrpSpPr>
          <p:nvPr/>
        </p:nvGrpSpPr>
        <p:grpSpPr bwMode="auto">
          <a:xfrm>
            <a:off x="4343400" y="2978150"/>
            <a:ext cx="6324600" cy="3194050"/>
            <a:chOff x="1440" y="1968"/>
            <a:chExt cx="3984" cy="2012"/>
          </a:xfrm>
        </p:grpSpPr>
        <p:sp>
          <p:nvSpPr>
            <p:cNvPr id="25607" name="AutoShape 5"/>
            <p:cNvSpPr>
              <a:spLocks noChangeAspect="1" noChangeArrowheads="1" noTextEdit="1"/>
            </p:cNvSpPr>
            <p:nvPr/>
          </p:nvSpPr>
          <p:spPr bwMode="auto">
            <a:xfrm>
              <a:off x="1440" y="1968"/>
              <a:ext cx="3984" cy="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Rectangle 7"/>
            <p:cNvSpPr>
              <a:spLocks noChangeArrowheads="1"/>
            </p:cNvSpPr>
            <p:nvPr/>
          </p:nvSpPr>
          <p:spPr bwMode="auto">
            <a:xfrm>
              <a:off x="3155" y="2237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B1</a:t>
              </a:r>
              <a:endParaRPr lang="en-US" altLang="en-US" sz="1800"/>
            </a:p>
          </p:txBody>
        </p:sp>
        <p:sp>
          <p:nvSpPr>
            <p:cNvPr id="25609" name="Rectangle 8"/>
            <p:cNvSpPr>
              <a:spLocks noChangeArrowheads="1"/>
            </p:cNvSpPr>
            <p:nvPr/>
          </p:nvSpPr>
          <p:spPr bwMode="auto">
            <a:xfrm>
              <a:off x="3827" y="2237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B2</a:t>
              </a:r>
              <a:endParaRPr lang="en-US" altLang="en-US" sz="1800"/>
            </a:p>
          </p:txBody>
        </p:sp>
        <p:sp>
          <p:nvSpPr>
            <p:cNvPr id="25610" name="Rectangle 9"/>
            <p:cNvSpPr>
              <a:spLocks noChangeArrowheads="1"/>
            </p:cNvSpPr>
            <p:nvPr/>
          </p:nvSpPr>
          <p:spPr bwMode="auto">
            <a:xfrm>
              <a:off x="4366" y="2237"/>
              <a:ext cx="101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Marginals</a:t>
              </a:r>
              <a:endParaRPr lang="en-US" altLang="en-US" sz="1800"/>
            </a:p>
          </p:txBody>
        </p:sp>
        <p:sp>
          <p:nvSpPr>
            <p:cNvPr id="25611" name="Rectangle 10"/>
            <p:cNvSpPr>
              <a:spLocks noChangeArrowheads="1"/>
            </p:cNvSpPr>
            <p:nvPr/>
          </p:nvSpPr>
          <p:spPr bwMode="auto">
            <a:xfrm>
              <a:off x="2260" y="2528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A1</a:t>
              </a:r>
              <a:endParaRPr lang="en-US" altLang="en-US" sz="1800"/>
            </a:p>
          </p:txBody>
        </p:sp>
        <p:sp>
          <p:nvSpPr>
            <p:cNvPr id="25612" name="Rectangle 11"/>
            <p:cNvSpPr>
              <a:spLocks noChangeArrowheads="1"/>
            </p:cNvSpPr>
            <p:nvPr/>
          </p:nvSpPr>
          <p:spPr bwMode="auto">
            <a:xfrm>
              <a:off x="3086" y="2531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13" name="Rectangle 12"/>
            <p:cNvSpPr>
              <a:spLocks noChangeArrowheads="1"/>
            </p:cNvSpPr>
            <p:nvPr/>
          </p:nvSpPr>
          <p:spPr bwMode="auto">
            <a:xfrm>
              <a:off x="3300" y="2637"/>
              <a:ext cx="15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11</a:t>
              </a:r>
              <a:endParaRPr lang="en-US" altLang="en-US" sz="1800"/>
            </a:p>
          </p:txBody>
        </p:sp>
        <p:sp>
          <p:nvSpPr>
            <p:cNvPr id="25614" name="Rectangle 13"/>
            <p:cNvSpPr>
              <a:spLocks noChangeArrowheads="1"/>
            </p:cNvSpPr>
            <p:nvPr/>
          </p:nvSpPr>
          <p:spPr bwMode="auto">
            <a:xfrm>
              <a:off x="3759" y="2531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 dirty="0">
                  <a:solidFill>
                    <a:srgbClr val="000000"/>
                  </a:solidFill>
                </a:rPr>
                <a:t>M</a:t>
              </a:r>
              <a:endParaRPr lang="en-US" altLang="en-US" sz="1800" dirty="0"/>
            </a:p>
          </p:txBody>
        </p:sp>
        <p:sp>
          <p:nvSpPr>
            <p:cNvPr id="25615" name="Rectangle 14"/>
            <p:cNvSpPr>
              <a:spLocks noChangeArrowheads="1"/>
            </p:cNvSpPr>
            <p:nvPr/>
          </p:nvSpPr>
          <p:spPr bwMode="auto">
            <a:xfrm>
              <a:off x="3973" y="2637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12</a:t>
              </a:r>
              <a:endParaRPr lang="en-US" altLang="en-US" sz="1800"/>
            </a:p>
          </p:txBody>
        </p:sp>
        <p:sp>
          <p:nvSpPr>
            <p:cNvPr id="25616" name="Rectangle 15"/>
            <p:cNvSpPr>
              <a:spLocks noChangeArrowheads="1"/>
            </p:cNvSpPr>
            <p:nvPr/>
          </p:nvSpPr>
          <p:spPr bwMode="auto">
            <a:xfrm>
              <a:off x="4646" y="2531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17" name="Rectangle 16"/>
            <p:cNvSpPr>
              <a:spLocks noChangeArrowheads="1"/>
            </p:cNvSpPr>
            <p:nvPr/>
          </p:nvSpPr>
          <p:spPr bwMode="auto">
            <a:xfrm>
              <a:off x="4860" y="2637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A1</a:t>
              </a:r>
              <a:endParaRPr lang="en-US" altLang="en-US" sz="1800"/>
            </a:p>
          </p:txBody>
        </p:sp>
        <p:sp>
          <p:nvSpPr>
            <p:cNvPr id="25618" name="Rectangle 17"/>
            <p:cNvSpPr>
              <a:spLocks noChangeArrowheads="1"/>
            </p:cNvSpPr>
            <p:nvPr/>
          </p:nvSpPr>
          <p:spPr bwMode="auto">
            <a:xfrm>
              <a:off x="2260" y="2827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A2</a:t>
              </a:r>
              <a:endParaRPr lang="en-US" altLang="en-US" sz="1800"/>
            </a:p>
          </p:txBody>
        </p:sp>
        <p:sp>
          <p:nvSpPr>
            <p:cNvPr id="25619" name="Rectangle 18"/>
            <p:cNvSpPr>
              <a:spLocks noChangeArrowheads="1"/>
            </p:cNvSpPr>
            <p:nvPr/>
          </p:nvSpPr>
          <p:spPr bwMode="auto">
            <a:xfrm>
              <a:off x="3086" y="2830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0" name="Rectangle 19"/>
            <p:cNvSpPr>
              <a:spLocks noChangeArrowheads="1"/>
            </p:cNvSpPr>
            <p:nvPr/>
          </p:nvSpPr>
          <p:spPr bwMode="auto">
            <a:xfrm>
              <a:off x="3300" y="2936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21</a:t>
              </a:r>
              <a:endParaRPr lang="en-US" altLang="en-US" sz="1800"/>
            </a:p>
          </p:txBody>
        </p:sp>
        <p:sp>
          <p:nvSpPr>
            <p:cNvPr id="25621" name="Rectangle 20"/>
            <p:cNvSpPr>
              <a:spLocks noChangeArrowheads="1"/>
            </p:cNvSpPr>
            <p:nvPr/>
          </p:nvSpPr>
          <p:spPr bwMode="auto">
            <a:xfrm>
              <a:off x="3759" y="2830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2" name="Rectangle 21"/>
            <p:cNvSpPr>
              <a:spLocks noChangeArrowheads="1"/>
            </p:cNvSpPr>
            <p:nvPr/>
          </p:nvSpPr>
          <p:spPr bwMode="auto">
            <a:xfrm>
              <a:off x="3973" y="2936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22</a:t>
              </a:r>
              <a:endParaRPr lang="en-US" altLang="en-US" sz="1800"/>
            </a:p>
          </p:txBody>
        </p:sp>
        <p:sp>
          <p:nvSpPr>
            <p:cNvPr id="25623" name="Rectangle 22"/>
            <p:cNvSpPr>
              <a:spLocks noChangeArrowheads="1"/>
            </p:cNvSpPr>
            <p:nvPr/>
          </p:nvSpPr>
          <p:spPr bwMode="auto">
            <a:xfrm>
              <a:off x="4646" y="2830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4" name="Rectangle 23"/>
            <p:cNvSpPr>
              <a:spLocks noChangeArrowheads="1"/>
            </p:cNvSpPr>
            <p:nvPr/>
          </p:nvSpPr>
          <p:spPr bwMode="auto">
            <a:xfrm>
              <a:off x="4860" y="2936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A2</a:t>
              </a:r>
              <a:endParaRPr lang="en-US" altLang="en-US" sz="1800"/>
            </a:p>
          </p:txBody>
        </p:sp>
        <p:sp>
          <p:nvSpPr>
            <p:cNvPr id="25625" name="Rectangle 24"/>
            <p:cNvSpPr>
              <a:spLocks noChangeArrowheads="1"/>
            </p:cNvSpPr>
            <p:nvPr/>
          </p:nvSpPr>
          <p:spPr bwMode="auto">
            <a:xfrm>
              <a:off x="2260" y="3124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A3</a:t>
              </a:r>
              <a:endParaRPr lang="en-US" altLang="en-US" sz="1800"/>
            </a:p>
          </p:txBody>
        </p:sp>
        <p:sp>
          <p:nvSpPr>
            <p:cNvPr id="25626" name="Rectangle 25"/>
            <p:cNvSpPr>
              <a:spLocks noChangeArrowheads="1"/>
            </p:cNvSpPr>
            <p:nvPr/>
          </p:nvSpPr>
          <p:spPr bwMode="auto">
            <a:xfrm>
              <a:off x="3086" y="3115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7" name="Rectangle 26"/>
            <p:cNvSpPr>
              <a:spLocks noChangeArrowheads="1"/>
            </p:cNvSpPr>
            <p:nvPr/>
          </p:nvSpPr>
          <p:spPr bwMode="auto">
            <a:xfrm>
              <a:off x="3300" y="3220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31</a:t>
              </a:r>
              <a:endParaRPr lang="en-US" altLang="en-US" sz="1800"/>
            </a:p>
          </p:txBody>
        </p:sp>
        <p:sp>
          <p:nvSpPr>
            <p:cNvPr id="25628" name="Rectangle 27"/>
            <p:cNvSpPr>
              <a:spLocks noChangeArrowheads="1"/>
            </p:cNvSpPr>
            <p:nvPr/>
          </p:nvSpPr>
          <p:spPr bwMode="auto">
            <a:xfrm>
              <a:off x="3759" y="3115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9" name="Rectangle 28"/>
            <p:cNvSpPr>
              <a:spLocks noChangeArrowheads="1"/>
            </p:cNvSpPr>
            <p:nvPr/>
          </p:nvSpPr>
          <p:spPr bwMode="auto">
            <a:xfrm>
              <a:off x="3973" y="3220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32</a:t>
              </a:r>
              <a:endParaRPr lang="en-US" altLang="en-US" sz="1800"/>
            </a:p>
          </p:txBody>
        </p:sp>
        <p:sp>
          <p:nvSpPr>
            <p:cNvPr id="25630" name="Rectangle 29"/>
            <p:cNvSpPr>
              <a:spLocks noChangeArrowheads="1"/>
            </p:cNvSpPr>
            <p:nvPr/>
          </p:nvSpPr>
          <p:spPr bwMode="auto">
            <a:xfrm>
              <a:off x="4646" y="3115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31" name="Rectangle 30"/>
            <p:cNvSpPr>
              <a:spLocks noChangeArrowheads="1"/>
            </p:cNvSpPr>
            <p:nvPr/>
          </p:nvSpPr>
          <p:spPr bwMode="auto">
            <a:xfrm>
              <a:off x="4860" y="3220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A3</a:t>
              </a:r>
              <a:endParaRPr lang="en-US" altLang="en-US" sz="1800"/>
            </a:p>
          </p:txBody>
        </p:sp>
        <p:sp>
          <p:nvSpPr>
            <p:cNvPr id="25632" name="Rectangle 31"/>
            <p:cNvSpPr>
              <a:spLocks noChangeArrowheads="1"/>
            </p:cNvSpPr>
            <p:nvPr/>
          </p:nvSpPr>
          <p:spPr bwMode="auto">
            <a:xfrm>
              <a:off x="1919" y="3436"/>
              <a:ext cx="101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Marginals</a:t>
              </a:r>
              <a:endParaRPr lang="en-US" altLang="en-US" sz="1800"/>
            </a:p>
          </p:txBody>
        </p:sp>
        <p:sp>
          <p:nvSpPr>
            <p:cNvPr id="25633" name="Rectangle 32"/>
            <p:cNvSpPr>
              <a:spLocks noChangeArrowheads="1"/>
            </p:cNvSpPr>
            <p:nvPr/>
          </p:nvSpPr>
          <p:spPr bwMode="auto">
            <a:xfrm>
              <a:off x="3075" y="3439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34" name="Rectangle 33"/>
            <p:cNvSpPr>
              <a:spLocks noChangeArrowheads="1"/>
            </p:cNvSpPr>
            <p:nvPr/>
          </p:nvSpPr>
          <p:spPr bwMode="auto">
            <a:xfrm>
              <a:off x="3289" y="3545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B1</a:t>
              </a:r>
              <a:endParaRPr lang="en-US" altLang="en-US" sz="1800"/>
            </a:p>
          </p:txBody>
        </p:sp>
        <p:sp>
          <p:nvSpPr>
            <p:cNvPr id="25635" name="Rectangle 34"/>
            <p:cNvSpPr>
              <a:spLocks noChangeArrowheads="1"/>
            </p:cNvSpPr>
            <p:nvPr/>
          </p:nvSpPr>
          <p:spPr bwMode="auto">
            <a:xfrm>
              <a:off x="3748" y="3439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36" name="Rectangle 35"/>
            <p:cNvSpPr>
              <a:spLocks noChangeArrowheads="1"/>
            </p:cNvSpPr>
            <p:nvPr/>
          </p:nvSpPr>
          <p:spPr bwMode="auto">
            <a:xfrm>
              <a:off x="3962" y="3545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B2</a:t>
              </a:r>
              <a:endParaRPr lang="en-US" altLang="en-US" sz="1800"/>
            </a:p>
          </p:txBody>
        </p:sp>
        <p:sp>
          <p:nvSpPr>
            <p:cNvPr id="25637" name="Rectangle 36"/>
            <p:cNvSpPr>
              <a:spLocks noChangeArrowheads="1"/>
            </p:cNvSpPr>
            <p:nvPr/>
          </p:nvSpPr>
          <p:spPr bwMode="auto">
            <a:xfrm>
              <a:off x="3551" y="1979"/>
              <a:ext cx="15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B</a:t>
              </a:r>
              <a:endParaRPr lang="en-US" altLang="en-US" sz="1800"/>
            </a:p>
          </p:txBody>
        </p:sp>
        <p:sp>
          <p:nvSpPr>
            <p:cNvPr id="25638" name="Rectangle 37"/>
            <p:cNvSpPr>
              <a:spLocks noChangeArrowheads="1"/>
            </p:cNvSpPr>
            <p:nvPr/>
          </p:nvSpPr>
          <p:spPr bwMode="auto">
            <a:xfrm>
              <a:off x="1568" y="2827"/>
              <a:ext cx="15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</a:t>
              </a:r>
              <a:endParaRPr lang="en-US" altLang="en-US" sz="1800"/>
            </a:p>
          </p:txBody>
        </p:sp>
        <p:sp>
          <p:nvSpPr>
            <p:cNvPr id="25639" name="Rectangle 38"/>
            <p:cNvSpPr>
              <a:spLocks noChangeArrowheads="1"/>
            </p:cNvSpPr>
            <p:nvPr/>
          </p:nvSpPr>
          <p:spPr bwMode="auto">
            <a:xfrm>
              <a:off x="2961" y="2493"/>
              <a:ext cx="1346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0" name="Rectangle 39"/>
            <p:cNvSpPr>
              <a:spLocks noChangeArrowheads="1"/>
            </p:cNvSpPr>
            <p:nvPr/>
          </p:nvSpPr>
          <p:spPr bwMode="auto">
            <a:xfrm>
              <a:off x="2936" y="2493"/>
              <a:ext cx="25" cy="9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1" name="Line 40"/>
            <p:cNvSpPr>
              <a:spLocks noChangeShapeType="1"/>
            </p:cNvSpPr>
            <p:nvPr/>
          </p:nvSpPr>
          <p:spPr bwMode="auto">
            <a:xfrm>
              <a:off x="2942" y="3427"/>
              <a:ext cx="1" cy="2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2" name="Rectangle 41"/>
            <p:cNvSpPr>
              <a:spLocks noChangeArrowheads="1"/>
            </p:cNvSpPr>
            <p:nvPr/>
          </p:nvSpPr>
          <p:spPr bwMode="auto">
            <a:xfrm>
              <a:off x="2942" y="3427"/>
              <a:ext cx="13" cy="2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3" name="Line 42"/>
            <p:cNvSpPr>
              <a:spLocks noChangeShapeType="1"/>
            </p:cNvSpPr>
            <p:nvPr/>
          </p:nvSpPr>
          <p:spPr bwMode="auto">
            <a:xfrm>
              <a:off x="3615" y="2518"/>
              <a:ext cx="1" cy="8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Rectangle 43"/>
            <p:cNvSpPr>
              <a:spLocks noChangeArrowheads="1"/>
            </p:cNvSpPr>
            <p:nvPr/>
          </p:nvSpPr>
          <p:spPr bwMode="auto">
            <a:xfrm>
              <a:off x="3615" y="2518"/>
              <a:ext cx="13" cy="88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5" name="Rectangle 44"/>
            <p:cNvSpPr>
              <a:spLocks noChangeArrowheads="1"/>
            </p:cNvSpPr>
            <p:nvPr/>
          </p:nvSpPr>
          <p:spPr bwMode="auto">
            <a:xfrm>
              <a:off x="4281" y="2518"/>
              <a:ext cx="26" cy="90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6" name="Line 45"/>
            <p:cNvSpPr>
              <a:spLocks noChangeShapeType="1"/>
            </p:cNvSpPr>
            <p:nvPr/>
          </p:nvSpPr>
          <p:spPr bwMode="auto">
            <a:xfrm>
              <a:off x="4307" y="2499"/>
              <a:ext cx="11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7" name="Rectangle 46"/>
            <p:cNvSpPr>
              <a:spLocks noChangeArrowheads="1"/>
            </p:cNvSpPr>
            <p:nvPr/>
          </p:nvSpPr>
          <p:spPr bwMode="auto">
            <a:xfrm>
              <a:off x="4307" y="2499"/>
              <a:ext cx="1112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8" name="Line 47"/>
            <p:cNvSpPr>
              <a:spLocks noChangeShapeType="1"/>
            </p:cNvSpPr>
            <p:nvPr/>
          </p:nvSpPr>
          <p:spPr bwMode="auto">
            <a:xfrm>
              <a:off x="2961" y="2798"/>
              <a:ext cx="1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9" name="Rectangle 48"/>
            <p:cNvSpPr>
              <a:spLocks noChangeArrowheads="1"/>
            </p:cNvSpPr>
            <p:nvPr/>
          </p:nvSpPr>
          <p:spPr bwMode="auto">
            <a:xfrm>
              <a:off x="2961" y="2798"/>
              <a:ext cx="1320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50" name="Line 49"/>
            <p:cNvSpPr>
              <a:spLocks noChangeShapeType="1"/>
            </p:cNvSpPr>
            <p:nvPr/>
          </p:nvSpPr>
          <p:spPr bwMode="auto">
            <a:xfrm>
              <a:off x="2961" y="3097"/>
              <a:ext cx="1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1" name="Rectangle 50"/>
            <p:cNvSpPr>
              <a:spLocks noChangeArrowheads="1"/>
            </p:cNvSpPr>
            <p:nvPr/>
          </p:nvSpPr>
          <p:spPr bwMode="auto">
            <a:xfrm>
              <a:off x="2961" y="3097"/>
              <a:ext cx="1320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52" name="Rectangle 51"/>
            <p:cNvSpPr>
              <a:spLocks noChangeArrowheads="1"/>
            </p:cNvSpPr>
            <p:nvPr/>
          </p:nvSpPr>
          <p:spPr bwMode="auto">
            <a:xfrm>
              <a:off x="2961" y="3401"/>
              <a:ext cx="1346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53" name="Oval 52"/>
            <p:cNvSpPr>
              <a:spLocks noChangeArrowheads="1"/>
            </p:cNvSpPr>
            <p:nvPr/>
          </p:nvSpPr>
          <p:spPr bwMode="auto">
            <a:xfrm>
              <a:off x="2983" y="3426"/>
              <a:ext cx="1293" cy="318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sp>
        <p:nvSpPr>
          <p:cNvPr id="55" name="Oval 53">
            <a:extLst>
              <a:ext uri="{FF2B5EF4-FFF2-40B4-BE49-F238E27FC236}">
                <a16:creationId xmlns:a16="http://schemas.microsoft.com/office/drawing/2014/main" id="{D992162F-6767-5549-AAB3-19FCF9159B7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363446" y="4593208"/>
            <a:ext cx="805656" cy="1946723"/>
          </a:xfrm>
          <a:prstGeom prst="ellipse">
            <a:avLst/>
          </a:prstGeom>
          <a:noFill/>
          <a:ln w="15875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68727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49612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en-US"/>
              <a:t>Test of Interaction Effect 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97832"/>
            <a:ext cx="4876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chemeClr val="accent2"/>
                </a:solidFill>
                <a:sym typeface="Wingdings" panose="05000000000000000000" pitchFamily="2" charset="2"/>
              </a:rPr>
              <a:t>Does pattern of cell means differ?</a:t>
            </a:r>
            <a:endParaRPr lang="el-GR" altLang="en-US" sz="28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>
                <a:ea typeface="ＭＳ Ｐゴシック" panose="020B0600070205080204" pitchFamily="34" charset="-128"/>
              </a:rPr>
              <a:t>Are differences among population means across row factor similar across all levels of column factor (and vice versa)?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en-US" sz="2400" i="1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Differences among levels for 1 factor do not vary across levels of other factor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>
                <a:solidFill>
                  <a:schemeClr val="accent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H</a:t>
            </a:r>
            <a:r>
              <a:rPr lang="en-US" altLang="en-US" sz="2400" i="1" baseline="-25000" dirty="0">
                <a:solidFill>
                  <a:schemeClr val="accent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chemeClr val="accent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: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Not </a:t>
            </a:r>
            <a:r>
              <a:rPr lang="en-US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H</a:t>
            </a:r>
            <a:r>
              <a:rPr lang="en-US" altLang="en-US" sz="24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0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86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670C4B5-B25F-47BB-A779-E5DD858BBA40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821112"/>
            <a:ext cx="4114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728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Possible Outcomes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10896600" cy="4953000"/>
          </a:xfrm>
        </p:spPr>
        <p:txBody>
          <a:bodyPr>
            <a:normAutofit/>
          </a:bodyPr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No significant main effects or interaction(s)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No significant interaction</a:t>
            </a: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Significant main effect for rows, but not for columns</a:t>
            </a: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Significant main effect for columns, but not for rows</a:t>
            </a: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Significant main effects for both rows and columns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Significant interaction and…</a:t>
            </a: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Non-significant main effects for rows or columns</a:t>
            </a: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Significant main effect for rows, but not for columns</a:t>
            </a: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Significant main effect for columns, but not for rows</a:t>
            </a: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Significant main effects for both rows and columns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C368335-8C87-4C11-89A2-FEFD5972F427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{CDFA4044-A459-EF40-A083-17024B4AFFB8}tf10001070</Template>
  <TotalTime>2593</TotalTime>
  <Words>3783</Words>
  <Application>Microsoft Macintosh PowerPoint</Application>
  <PresentationFormat>Widescreen</PresentationFormat>
  <Paragraphs>718</Paragraphs>
  <Slides>51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ＭＳ Ｐゴシック</vt:lpstr>
      <vt:lpstr>Arial</vt:lpstr>
      <vt:lpstr>Calibri</vt:lpstr>
      <vt:lpstr>Cambria</vt:lpstr>
      <vt:lpstr>Courier New</vt:lpstr>
      <vt:lpstr>Rockwell</vt:lpstr>
      <vt:lpstr>Rockwell Condensed</vt:lpstr>
      <vt:lpstr>Rockwell Extra Bold</vt:lpstr>
      <vt:lpstr>Times New Roman</vt:lpstr>
      <vt:lpstr>Wingdings</vt:lpstr>
      <vt:lpstr>Wood Type</vt:lpstr>
      <vt:lpstr>Equation</vt:lpstr>
      <vt:lpstr>Chart</vt:lpstr>
      <vt:lpstr>Factorial ANOVA</vt:lpstr>
      <vt:lpstr>PowerPoint Presentation</vt:lpstr>
      <vt:lpstr>PowerPoint Presentation</vt:lpstr>
      <vt:lpstr>Analysis of Variance</vt:lpstr>
      <vt:lpstr>Factorial 2-Way ANOVA</vt:lpstr>
      <vt:lpstr>Test of Row Main Effect</vt:lpstr>
      <vt:lpstr>Test of Row Main Effect</vt:lpstr>
      <vt:lpstr>Test of Interaction Effect </vt:lpstr>
      <vt:lpstr>Possible Outcomes</vt:lpstr>
      <vt:lpstr>Reduced Error</vt:lpstr>
      <vt:lpstr>Assumptions</vt:lpstr>
      <vt:lpstr>Variance Components</vt:lpstr>
      <vt:lpstr>SSR</vt:lpstr>
      <vt:lpstr>SSC</vt:lpstr>
      <vt:lpstr>SSRC</vt:lpstr>
      <vt:lpstr>SSW</vt:lpstr>
      <vt:lpstr>Degrees of Freedom</vt:lpstr>
      <vt:lpstr>Variance Estimates</vt:lpstr>
      <vt:lpstr>F-Statistics</vt:lpstr>
      <vt:lpstr>Summary Table</vt:lpstr>
      <vt:lpstr>Interactions</vt:lpstr>
      <vt:lpstr>Interactions</vt:lpstr>
      <vt:lpstr>Interactions</vt:lpstr>
      <vt:lpstr>Interactions</vt:lpstr>
      <vt:lpstr>Need for Testing Interactions</vt:lpstr>
      <vt:lpstr>Example from Text</vt:lpstr>
      <vt:lpstr>Example</vt:lpstr>
      <vt:lpstr>Example</vt:lpstr>
      <vt:lpstr>Effect Size</vt:lpstr>
      <vt:lpstr>Effect Size</vt:lpstr>
      <vt:lpstr>Effect Size</vt:lpstr>
      <vt:lpstr>Multiple Comparisons</vt:lpstr>
      <vt:lpstr>Non-Significant Interaction</vt:lpstr>
      <vt:lpstr>Non-Significant Interaction</vt:lpstr>
      <vt:lpstr>Example 1:  Non-Significant Interaction</vt:lpstr>
      <vt:lpstr>Example 1:  Non-Significant Interaction</vt:lpstr>
      <vt:lpstr>Example 1:  Non-Significant Interaction</vt:lpstr>
      <vt:lpstr>Example 1:  Non-Significant Interaction</vt:lpstr>
      <vt:lpstr>Significant Interaction</vt:lpstr>
      <vt:lpstr>Significant Interaction</vt:lpstr>
      <vt:lpstr>Significant Interaction</vt:lpstr>
      <vt:lpstr>Unbalanced Designs</vt:lpstr>
      <vt:lpstr>Unbalanced Designs</vt:lpstr>
      <vt:lpstr>PowerPoint Presentation</vt:lpstr>
      <vt:lpstr>Unbalanced Designs</vt:lpstr>
      <vt:lpstr>Alternative SS Calculations</vt:lpstr>
      <vt:lpstr>Alternative SS Recommendations</vt:lpstr>
      <vt:lpstr>Interaction Contrasts</vt:lpstr>
      <vt:lpstr>Ignoring Factorial Design</vt:lpstr>
      <vt:lpstr>Reporting Results</vt:lpstr>
      <vt:lpstr>Conclusions</vt:lpstr>
    </vt:vector>
  </TitlesOfParts>
  <Company>USU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Factorial ANOVA Lecture 2</dc:title>
  <dc:creator>Jamison Fargo</dc:creator>
  <cp:lastModifiedBy>Tyson Barrett</cp:lastModifiedBy>
  <cp:revision>667</cp:revision>
  <dcterms:created xsi:type="dcterms:W3CDTF">2005-08-31T19:25:09Z</dcterms:created>
  <dcterms:modified xsi:type="dcterms:W3CDTF">2018-03-27T22:21:32Z</dcterms:modified>
</cp:coreProperties>
</file>