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5" r:id="rId3"/>
    <p:sldId id="284" r:id="rId4"/>
    <p:sldId id="283" r:id="rId5"/>
    <p:sldId id="282" r:id="rId6"/>
    <p:sldId id="281" r:id="rId7"/>
    <p:sldId id="280" r:id="rId8"/>
    <p:sldId id="279" r:id="rId9"/>
    <p:sldId id="278" r:id="rId10"/>
    <p:sldId id="277" r:id="rId11"/>
    <p:sldId id="276" r:id="rId12"/>
    <p:sldId id="275" r:id="rId13"/>
    <p:sldId id="273" r:id="rId14"/>
    <p:sldId id="274" r:id="rId15"/>
    <p:sldId id="272" r:id="rId16"/>
    <p:sldId id="271" r:id="rId17"/>
    <p:sldId id="270" r:id="rId18"/>
    <p:sldId id="259" r:id="rId19"/>
    <p:sldId id="261" r:id="rId20"/>
    <p:sldId id="260" r:id="rId21"/>
    <p:sldId id="269" r:id="rId22"/>
    <p:sldId id="268" r:id="rId23"/>
    <p:sldId id="267" r:id="rId24"/>
    <p:sldId id="266" r:id="rId25"/>
    <p:sldId id="265" r:id="rId26"/>
    <p:sldId id="264" r:id="rId27"/>
    <p:sldId id="263" r:id="rId28"/>
    <p:sldId id="262" r:id="rId29"/>
    <p:sldId id="257" r:id="rId30"/>
    <p:sldId id="256" r:id="rId31"/>
    <p:sldId id="25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6" y="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6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1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4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8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6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2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2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8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7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8F153-927F-4ADA-A90F-AFD816292B90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7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Virtual </a:t>
            </a:r>
          </a:p>
          <a:p>
            <a:r>
              <a:rPr lang="en-US" sz="5400" dirty="0" smtClean="0"/>
              <a:t>Office Hours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April </a:t>
            </a:r>
            <a:r>
              <a:rPr lang="en-US" dirty="0" smtClean="0"/>
              <a:t>23</a:t>
            </a:r>
            <a:r>
              <a:rPr lang="en-US" dirty="0" smtClean="0"/>
              <a:t>, </a:t>
            </a:r>
            <a:r>
              <a:rPr lang="en-US" dirty="0" smtClean="0"/>
              <a:t>2020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846096" y="2821964"/>
            <a:ext cx="5943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HW </a:t>
            </a:r>
            <a:r>
              <a:rPr lang="en-US" dirty="0" smtClean="0"/>
              <a:t>19</a:t>
            </a:r>
            <a:endParaRPr lang="en-US" dirty="0"/>
          </a:p>
          <a:p>
            <a:pPr algn="ctr"/>
            <a:r>
              <a:rPr lang="en-US" b="1" u="sng" dirty="0" smtClean="0"/>
              <a:t>Binomial Distribution, Normal Approximation, &amp; Sign Test</a:t>
            </a:r>
            <a:endParaRPr lang="en-US" b="1" u="sng" dirty="0" smtClean="0"/>
          </a:p>
          <a:p>
            <a:pPr algn="ctr"/>
            <a:r>
              <a:rPr lang="en-US" dirty="0" smtClean="0"/>
              <a:t>Entering small p-values into HW</a:t>
            </a:r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664327" y="4025523"/>
            <a:ext cx="59434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HW </a:t>
            </a:r>
            <a:r>
              <a:rPr lang="en-US" dirty="0" smtClean="0"/>
              <a:t>20</a:t>
            </a:r>
            <a:endParaRPr lang="en-US" dirty="0"/>
          </a:p>
          <a:p>
            <a:pPr algn="ctr"/>
            <a:r>
              <a:rPr lang="en-US" b="1" u="sng" dirty="0" smtClean="0"/>
              <a:t>Chi Squared Tests</a:t>
            </a:r>
            <a:endParaRPr lang="en-US" b="1" u="sng" dirty="0" smtClean="0"/>
          </a:p>
          <a:p>
            <a:pPr algn="ctr"/>
            <a:r>
              <a:rPr lang="en-US" dirty="0" smtClean="0"/>
              <a:t>1-way Goodness of Fit</a:t>
            </a:r>
          </a:p>
          <a:p>
            <a:pPr algn="ctr"/>
            <a:r>
              <a:rPr lang="en-US" dirty="0" smtClean="0"/>
              <a:t>1-way Test of Independence</a:t>
            </a:r>
          </a:p>
          <a:p>
            <a:pPr algn="ctr"/>
            <a:r>
              <a:rPr lang="en-US" dirty="0" smtClean="0"/>
              <a:t>Cramer’s V (</a:t>
            </a:r>
            <a:r>
              <a:rPr lang="en-US" dirty="0" err="1" smtClean="0"/>
              <a:t>effectsize</a:t>
            </a:r>
            <a:r>
              <a:rPr lang="en-US" dirty="0" smtClean="0"/>
              <a:t> package)</a:t>
            </a:r>
            <a:endParaRPr lang="en-US" dirty="0" smtClean="0"/>
          </a:p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356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Virtual </a:t>
            </a:r>
          </a:p>
          <a:p>
            <a:r>
              <a:rPr lang="en-US" sz="5400" dirty="0" smtClean="0"/>
              <a:t>Office Hours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April 7,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33161" y="2743036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HW 14 </a:t>
            </a:r>
            <a:endParaRPr lang="en-US" dirty="0"/>
          </a:p>
          <a:p>
            <a:pPr algn="ctr"/>
            <a:r>
              <a:rPr lang="en-US" b="1" u="sng" dirty="0" smtClean="0"/>
              <a:t>2-way Factorial ANOVAs</a:t>
            </a:r>
          </a:p>
          <a:p>
            <a:pPr algn="ctr"/>
            <a:r>
              <a:rPr lang="en-US" dirty="0" smtClean="0"/>
              <a:t>Items # 4, 5, &amp; 6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3479" y="3316893"/>
            <a:ext cx="195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Factorial ANOVA</a:t>
            </a:r>
          </a:p>
          <a:p>
            <a:pPr algn="ctr"/>
            <a:r>
              <a:rPr lang="en-US" dirty="0" smtClean="0"/>
              <a:t>Omnibus F-tests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73229" y="3827424"/>
            <a:ext cx="2184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Interactions</a:t>
            </a:r>
          </a:p>
          <a:p>
            <a:pPr algn="ctr"/>
            <a:r>
              <a:rPr lang="en-US" dirty="0" smtClean="0"/>
              <a:t>2-way means plots</a:t>
            </a:r>
          </a:p>
          <a:p>
            <a:pPr algn="ctr"/>
            <a:r>
              <a:rPr lang="en-US" dirty="0" smtClean="0"/>
              <a:t>Interaction contrasts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51703" y="4576843"/>
            <a:ext cx="2667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Main Effects</a:t>
            </a:r>
          </a:p>
          <a:p>
            <a:pPr algn="ctr"/>
            <a:r>
              <a:rPr lang="en-US" dirty="0" smtClean="0"/>
              <a:t>1-way means table</a:t>
            </a:r>
          </a:p>
          <a:p>
            <a:pPr algn="ctr"/>
            <a:r>
              <a:rPr lang="en-US" dirty="0" smtClean="0"/>
              <a:t>1-way means plot</a:t>
            </a:r>
          </a:p>
          <a:p>
            <a:pPr algn="ctr"/>
            <a:r>
              <a:rPr lang="en-US" dirty="0" smtClean="0"/>
              <a:t>Pairwise post hoc t-tests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68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Virtual </a:t>
            </a:r>
          </a:p>
          <a:p>
            <a:r>
              <a:rPr lang="en-US" sz="5400" dirty="0" smtClean="0"/>
              <a:t>Office Hours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April 2,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33161" y="2743036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HW 14 </a:t>
            </a:r>
            <a:endParaRPr lang="en-US" dirty="0"/>
          </a:p>
          <a:p>
            <a:pPr algn="ctr"/>
            <a:r>
              <a:rPr lang="en-US" b="1" u="sng" dirty="0" smtClean="0"/>
              <a:t>2-way Factorial ANOVAs</a:t>
            </a:r>
          </a:p>
          <a:p>
            <a:pPr algn="ctr"/>
            <a:r>
              <a:rPr lang="en-US" dirty="0" smtClean="0"/>
              <a:t>Items # 2, 3, &amp; 5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3479" y="3316893"/>
            <a:ext cx="195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Factorial ANOVA</a:t>
            </a:r>
          </a:p>
          <a:p>
            <a:pPr algn="ctr"/>
            <a:r>
              <a:rPr lang="en-US" dirty="0" smtClean="0"/>
              <a:t>Omnibus F-tests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73229" y="3827424"/>
            <a:ext cx="2184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Interactions</a:t>
            </a:r>
          </a:p>
          <a:p>
            <a:pPr algn="ctr"/>
            <a:r>
              <a:rPr lang="en-US" dirty="0" smtClean="0"/>
              <a:t>2-way means plots</a:t>
            </a:r>
          </a:p>
          <a:p>
            <a:pPr algn="ctr"/>
            <a:r>
              <a:rPr lang="en-US" dirty="0" smtClean="0"/>
              <a:t>Interaction contrasts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51703" y="4576843"/>
            <a:ext cx="2667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Main Effects</a:t>
            </a:r>
          </a:p>
          <a:p>
            <a:pPr algn="ctr"/>
            <a:r>
              <a:rPr lang="en-US" dirty="0" smtClean="0"/>
              <a:t>1-way means table</a:t>
            </a:r>
          </a:p>
          <a:p>
            <a:pPr algn="ctr"/>
            <a:r>
              <a:rPr lang="en-US" dirty="0" smtClean="0"/>
              <a:t>1-way means plot</a:t>
            </a:r>
          </a:p>
          <a:p>
            <a:pPr algn="ctr"/>
            <a:r>
              <a:rPr lang="en-US" dirty="0" smtClean="0"/>
              <a:t>Pairwise post hoc t-tests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887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HOMEWORK</a:t>
            </a:r>
          </a:p>
          <a:p>
            <a:r>
              <a:rPr lang="en-US" sz="5400" dirty="0" smtClean="0"/>
              <a:t>HELP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April. 1,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05405" y="3257394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14</a:t>
            </a:r>
            <a:endParaRPr lang="en-US" dirty="0"/>
          </a:p>
          <a:p>
            <a:pPr algn="ctr"/>
            <a:r>
              <a:rPr lang="en-US" b="1" u="sng" dirty="0" smtClean="0"/>
              <a:t>2-way Factorial ANOVA</a:t>
            </a:r>
          </a:p>
          <a:p>
            <a:pPr algn="ctr"/>
            <a:r>
              <a:rPr lang="en-US" b="1" dirty="0" smtClean="0"/>
              <a:t>14A #6: MS and F formulas </a:t>
            </a:r>
          </a:p>
          <a:p>
            <a:pPr algn="ctr"/>
            <a:r>
              <a:rPr lang="en-US" b="1" dirty="0" smtClean="0"/>
              <a:t>Based on a means table</a:t>
            </a:r>
          </a:p>
          <a:p>
            <a:pPr algn="ctr"/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908176" y="4866721"/>
            <a:ext cx="1855222" cy="824421"/>
            <a:chOff x="1908176" y="4866721"/>
            <a:chExt cx="1855222" cy="824421"/>
          </a:xfrm>
        </p:grpSpPr>
        <p:pic>
          <p:nvPicPr>
            <p:cNvPr id="15" name="Picture 2" descr="Image result for viru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176" y="4866721"/>
              <a:ext cx="825034" cy="824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2524444" y="5254195"/>
              <a:ext cx="1238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Covid-19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755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March 31,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14</a:t>
            </a:r>
          </a:p>
          <a:p>
            <a:pPr algn="ctr"/>
            <a:r>
              <a:rPr lang="en-US" b="1" u="sng" dirty="0"/>
              <a:t>2-way Factorial ANOVA</a:t>
            </a:r>
          </a:p>
          <a:p>
            <a:pPr algn="ctr"/>
            <a:r>
              <a:rPr lang="en-US" i="1" dirty="0"/>
              <a:t>Sleep x Stimulant Exa</a:t>
            </a:r>
            <a:r>
              <a:rPr lang="en-US" i="1" dirty="0" smtClean="0"/>
              <a:t>mple Walk-through </a:t>
            </a:r>
          </a:p>
          <a:p>
            <a:pPr algn="ctr"/>
            <a:r>
              <a:rPr lang="en-US" i="1" dirty="0" smtClean="0"/>
              <a:t>Barry Cohen’s Textbook Example 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908176" y="4866721"/>
            <a:ext cx="1855222" cy="824421"/>
            <a:chOff x="1908176" y="4866721"/>
            <a:chExt cx="1855222" cy="824421"/>
          </a:xfrm>
        </p:grpSpPr>
        <p:pic>
          <p:nvPicPr>
            <p:cNvPr id="1026" name="Picture 2" descr="Image result for viru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176" y="4866721"/>
              <a:ext cx="825034" cy="824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2524444" y="5254195"/>
              <a:ext cx="1238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Covid-19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8570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March 31,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14</a:t>
            </a:r>
            <a:endParaRPr lang="en-US" dirty="0"/>
          </a:p>
          <a:p>
            <a:pPr algn="ctr"/>
            <a:r>
              <a:rPr lang="en-US" b="1" u="sng" dirty="0" smtClean="0"/>
              <a:t>2-way Factorial ANOVA</a:t>
            </a:r>
            <a:endParaRPr lang="en-US" b="1" u="sng" dirty="0"/>
          </a:p>
          <a:p>
            <a:pPr algn="ctr"/>
            <a:r>
              <a:rPr lang="en-US" i="1" dirty="0" smtClean="0"/>
              <a:t>Lecture slides </a:t>
            </a:r>
          </a:p>
          <a:p>
            <a:pPr algn="ctr"/>
            <a:r>
              <a:rPr lang="en-US" i="1" dirty="0" smtClean="0"/>
              <a:t>(example in separate video)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Covid-19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567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Virtual </a:t>
            </a:r>
          </a:p>
          <a:p>
            <a:r>
              <a:rPr lang="en-US" sz="5400" dirty="0" smtClean="0"/>
              <a:t>Office Hours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March 25,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23325" y="2848397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HW 13 </a:t>
            </a:r>
            <a:endParaRPr lang="en-US" dirty="0"/>
          </a:p>
          <a:p>
            <a:pPr algn="ctr"/>
            <a:r>
              <a:rPr lang="en-US" b="1" u="sng" dirty="0" smtClean="0"/>
              <a:t>Multiple Comparisons: pairwise &amp; linear contrasts</a:t>
            </a:r>
          </a:p>
          <a:p>
            <a:pPr algn="ctr"/>
            <a:r>
              <a:rPr lang="en-US" dirty="0" smtClean="0"/>
              <a:t>Items # 5 &amp; 6</a:t>
            </a:r>
          </a:p>
          <a:p>
            <a:pPr algn="ctr"/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23324" y="3965983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HW 12 </a:t>
            </a:r>
            <a:endParaRPr lang="en-US" dirty="0"/>
          </a:p>
          <a:p>
            <a:pPr algn="ctr"/>
            <a:r>
              <a:rPr lang="en-US" b="1" u="sng" dirty="0" smtClean="0"/>
              <a:t>One-way, independent groups ANOVA</a:t>
            </a:r>
          </a:p>
          <a:p>
            <a:pPr algn="ctr"/>
            <a:r>
              <a:rPr lang="en-US" dirty="0" smtClean="0"/>
              <a:t>Items with APA methods/results</a:t>
            </a:r>
          </a:p>
          <a:p>
            <a:pPr algn="ctr"/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54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March 23,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13</a:t>
            </a:r>
            <a:endParaRPr lang="en-US" dirty="0"/>
          </a:p>
          <a:p>
            <a:pPr algn="ctr"/>
            <a:r>
              <a:rPr lang="en-US" b="1" u="sng" dirty="0" smtClean="0"/>
              <a:t>Multiple Comparisons Procedures</a:t>
            </a:r>
            <a:endParaRPr lang="en-US" b="1" u="sng" dirty="0"/>
          </a:p>
          <a:p>
            <a:pPr algn="ctr"/>
            <a:r>
              <a:rPr lang="en-US" i="1" dirty="0" smtClean="0"/>
              <a:t>Lecture slides, part 2 of 2</a:t>
            </a:r>
          </a:p>
          <a:p>
            <a:pPr algn="ctr"/>
            <a:r>
              <a:rPr lang="en-US" i="1" dirty="0" smtClean="0"/>
              <a:t>Includes example in R (</a:t>
            </a:r>
            <a:r>
              <a:rPr lang="en-US" i="1" dirty="0" err="1" smtClean="0"/>
              <a:t>afex</a:t>
            </a:r>
            <a:r>
              <a:rPr lang="en-US" i="1" dirty="0" smtClean="0"/>
              <a:t> &amp; </a:t>
            </a:r>
            <a:r>
              <a:rPr lang="en-US" i="1" dirty="0" err="1" smtClean="0"/>
              <a:t>emmeans</a:t>
            </a:r>
            <a:r>
              <a:rPr lang="en-US" i="1" dirty="0" smtClean="0"/>
              <a:t>)</a:t>
            </a:r>
          </a:p>
          <a:p>
            <a:pPr algn="ctr"/>
            <a:r>
              <a:rPr lang="en-US" i="1" dirty="0" smtClean="0"/>
              <a:t>linear contrast statements: by hand and code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908176" y="4866721"/>
            <a:ext cx="1855222" cy="824421"/>
            <a:chOff x="1908176" y="4866721"/>
            <a:chExt cx="1855222" cy="824421"/>
          </a:xfrm>
        </p:grpSpPr>
        <p:pic>
          <p:nvPicPr>
            <p:cNvPr id="1026" name="Picture 2" descr="Image result for viru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176" y="4866721"/>
              <a:ext cx="825034" cy="824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2524444" y="5254195"/>
              <a:ext cx="1238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Covid-19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8962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March 23,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13</a:t>
            </a:r>
            <a:endParaRPr lang="en-US" dirty="0"/>
          </a:p>
          <a:p>
            <a:pPr algn="ctr"/>
            <a:r>
              <a:rPr lang="en-US" b="1" u="sng" dirty="0" smtClean="0"/>
              <a:t>Multiple Comparisons Procedures</a:t>
            </a:r>
            <a:endParaRPr lang="en-US" b="1" u="sng" dirty="0"/>
          </a:p>
          <a:p>
            <a:pPr algn="ctr"/>
            <a:r>
              <a:rPr lang="en-US" i="1" dirty="0" smtClean="0"/>
              <a:t>Lecture slides </a:t>
            </a:r>
          </a:p>
          <a:p>
            <a:pPr algn="ctr"/>
            <a:r>
              <a:rPr lang="en-US" i="1" dirty="0" smtClean="0"/>
              <a:t>(excludes linear contrast statements)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Covid-19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328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HOMEWORK</a:t>
            </a:r>
          </a:p>
          <a:p>
            <a:r>
              <a:rPr lang="en-US" sz="5400" dirty="0" smtClean="0"/>
              <a:t>HELP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24,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00886" y="3743671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4</a:t>
            </a:r>
            <a:endParaRPr lang="en-US" dirty="0"/>
          </a:p>
          <a:p>
            <a:pPr algn="ctr"/>
            <a:r>
              <a:rPr lang="en-US" b="1" u="sng" dirty="0" smtClean="0"/>
              <a:t>Standardized Scores &amp; the Normal Distribution</a:t>
            </a:r>
          </a:p>
          <a:p>
            <a:pPr algn="ctr"/>
            <a:r>
              <a:rPr lang="en-US" b="1" dirty="0" smtClean="0"/>
              <a:t>4B #6: IQ (mu = 100, </a:t>
            </a:r>
            <a:r>
              <a:rPr lang="en-US" b="1" dirty="0" err="1" smtClean="0"/>
              <a:t>sd</a:t>
            </a:r>
            <a:r>
              <a:rPr lang="en-US" b="1" dirty="0" smtClean="0"/>
              <a:t>=15) -&gt; sample w/M = 108</a:t>
            </a:r>
          </a:p>
          <a:p>
            <a:pPr algn="ctr"/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66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24,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00886" y="3743671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4</a:t>
            </a:r>
            <a:endParaRPr lang="en-US" dirty="0"/>
          </a:p>
          <a:p>
            <a:pPr algn="ctr"/>
            <a:r>
              <a:rPr lang="en-US" b="1" u="sng" dirty="0" smtClean="0"/>
              <a:t>Standardized Scores &amp; the Normal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 Examples Worked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April 20,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46627" y="343291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16</a:t>
            </a:r>
            <a:endParaRPr lang="en-US" dirty="0"/>
          </a:p>
          <a:p>
            <a:pPr algn="ctr"/>
            <a:r>
              <a:rPr lang="en-US" b="1" u="sng" dirty="0" smtClean="0"/>
              <a:t>Mixed </a:t>
            </a:r>
            <a:r>
              <a:rPr lang="en-US" b="1" u="sng" dirty="0" err="1" smtClean="0"/>
              <a:t>Deisgn</a:t>
            </a:r>
            <a:r>
              <a:rPr lang="en-US" b="1" u="sng" dirty="0" smtClean="0"/>
              <a:t> ANOVA</a:t>
            </a:r>
            <a:endParaRPr lang="en-US" b="1" u="sng" dirty="0"/>
          </a:p>
          <a:p>
            <a:pPr algn="ctr"/>
            <a:r>
              <a:rPr lang="en-US" i="1" dirty="0" smtClean="0"/>
              <a:t>Very short lecture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Covid-19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809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24,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4</a:t>
            </a:r>
            <a:endParaRPr lang="en-US" dirty="0"/>
          </a:p>
          <a:p>
            <a:pPr algn="ctr"/>
            <a:r>
              <a:rPr lang="en-US" b="1" u="sng" dirty="0" smtClean="0"/>
              <a:t>Standardized Scores &amp; the Normal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slides 25-43</a:t>
            </a:r>
            <a:endParaRPr lang="en-US" i="1" dirty="0"/>
          </a:p>
          <a:p>
            <a:pPr algn="ctr"/>
            <a:r>
              <a:rPr lang="en-US" i="1" dirty="0" smtClean="0"/>
              <a:t>(Second half)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24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March 11,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75358" y="3486436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12</a:t>
            </a:r>
            <a:endParaRPr lang="en-US" dirty="0"/>
          </a:p>
          <a:p>
            <a:pPr algn="ctr"/>
            <a:r>
              <a:rPr lang="en-US" b="1" u="sng" dirty="0" smtClean="0"/>
              <a:t>One-way Independent Groups ANOVA</a:t>
            </a:r>
            <a:endParaRPr lang="en-US" dirty="0" smtClean="0"/>
          </a:p>
          <a:p>
            <a:pPr algn="ctr"/>
            <a:r>
              <a:rPr lang="en-US" i="1" dirty="0" smtClean="0"/>
              <a:t>Second half, chapter slides</a:t>
            </a:r>
          </a:p>
          <a:p>
            <a:pPr algn="ctr"/>
            <a:r>
              <a:rPr lang="en-US" i="1" dirty="0" smtClean="0"/>
              <a:t>Mostly Examples, Using R, and HW Help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80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March 9,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75358" y="3486436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12</a:t>
            </a:r>
            <a:endParaRPr lang="en-US" dirty="0"/>
          </a:p>
          <a:p>
            <a:pPr algn="ctr"/>
            <a:r>
              <a:rPr lang="en-US" b="1" u="sng" dirty="0" smtClean="0"/>
              <a:t>One-way Independent Groups ANOVA</a:t>
            </a:r>
            <a:endParaRPr lang="en-US" dirty="0" smtClean="0"/>
          </a:p>
          <a:p>
            <a:pPr algn="ctr"/>
            <a:r>
              <a:rPr lang="en-US" i="1" dirty="0" smtClean="0"/>
              <a:t>First half, chapter slides</a:t>
            </a:r>
          </a:p>
          <a:p>
            <a:pPr algn="ctr"/>
            <a:r>
              <a:rPr lang="en-US" i="1" dirty="0" smtClean="0"/>
              <a:t>Mostly New Material Presentation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97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19,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30478" y="295677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9</a:t>
            </a:r>
          </a:p>
          <a:p>
            <a:pPr algn="ctr"/>
            <a:r>
              <a:rPr lang="en-US" b="1" u="sng" dirty="0" smtClean="0"/>
              <a:t>Correlation</a:t>
            </a:r>
            <a:endParaRPr lang="en-US" dirty="0" smtClean="0"/>
          </a:p>
          <a:p>
            <a:pPr algn="ctr"/>
            <a:r>
              <a:rPr lang="en-US" i="1" dirty="0" smtClean="0"/>
              <a:t>Second half, chapter slides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07241" y="4130160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10</a:t>
            </a:r>
            <a:endParaRPr lang="en-US" dirty="0"/>
          </a:p>
          <a:p>
            <a:pPr algn="ctr"/>
            <a:r>
              <a:rPr lang="en-US" b="1" u="sng" dirty="0" smtClean="0"/>
              <a:t>Simple Linear Regression</a:t>
            </a:r>
            <a:endParaRPr lang="en-US" dirty="0" smtClean="0"/>
          </a:p>
          <a:p>
            <a:pPr algn="ctr"/>
            <a:r>
              <a:rPr lang="en-US" i="1" dirty="0" smtClean="0"/>
              <a:t>chapter slides (majority)</a:t>
            </a:r>
          </a:p>
        </p:txBody>
      </p:sp>
    </p:spTree>
    <p:extLst>
      <p:ext uri="{BB962C8B-B14F-4D97-AF65-F5344CB8AC3E}">
        <p14:creationId xmlns:p14="http://schemas.microsoft.com/office/powerpoint/2010/main" val="2730707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12,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75357" y="4235713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9</a:t>
            </a:r>
          </a:p>
          <a:p>
            <a:pPr algn="ctr"/>
            <a:r>
              <a:rPr lang="en-US" b="1" u="sng" dirty="0" smtClean="0"/>
              <a:t>Correlation</a:t>
            </a:r>
            <a:endParaRPr lang="en-US" dirty="0" smtClean="0"/>
          </a:p>
          <a:p>
            <a:pPr algn="ctr"/>
            <a:r>
              <a:rPr lang="en-US" i="1" dirty="0" smtClean="0"/>
              <a:t>First half, chapter slides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75358" y="2646127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8</a:t>
            </a:r>
          </a:p>
          <a:p>
            <a:pPr algn="ctr"/>
            <a:r>
              <a:rPr lang="en-US" b="1" u="sng" dirty="0" smtClean="0"/>
              <a:t>Effect Size &amp; Power Analysis</a:t>
            </a:r>
            <a:endParaRPr lang="en-US" dirty="0" smtClean="0"/>
          </a:p>
          <a:p>
            <a:pPr algn="ctr"/>
            <a:r>
              <a:rPr lang="en-US" i="1" dirty="0" smtClean="0"/>
              <a:t>Chapter slides</a:t>
            </a:r>
          </a:p>
          <a:p>
            <a:pPr algn="ctr"/>
            <a:r>
              <a:rPr lang="en-US" i="1" dirty="0" smtClean="0"/>
              <a:t>Demo G*Power software</a:t>
            </a:r>
          </a:p>
          <a:p>
            <a:pPr algn="ctr"/>
            <a:r>
              <a:rPr lang="en-US" i="1" dirty="0" smtClean="0"/>
              <a:t>Homework Help</a:t>
            </a:r>
          </a:p>
        </p:txBody>
      </p:sp>
    </p:spTree>
    <p:extLst>
      <p:ext uri="{BB962C8B-B14F-4D97-AF65-F5344CB8AC3E}">
        <p14:creationId xmlns:p14="http://schemas.microsoft.com/office/powerpoint/2010/main" val="3221510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10,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7</a:t>
            </a:r>
          </a:p>
          <a:p>
            <a:pPr algn="ctr"/>
            <a:r>
              <a:rPr lang="en-US" b="1" u="sng" dirty="0"/>
              <a:t>Independent Samples t-Test for </a:t>
            </a:r>
            <a:r>
              <a:rPr lang="en-US" b="1" u="sng" dirty="0" smtClean="0"/>
              <a:t>Means</a:t>
            </a:r>
          </a:p>
          <a:p>
            <a:pPr algn="ctr"/>
            <a:r>
              <a:rPr lang="en-US" i="1" dirty="0" smtClean="0"/>
              <a:t>Mostly Homework Helps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72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5,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6</a:t>
            </a:r>
          </a:p>
          <a:p>
            <a:pPr algn="ctr"/>
            <a:r>
              <a:rPr lang="en-US" b="1" u="sng" dirty="0" smtClean="0"/>
              <a:t>Confidence Interval Estimation: The t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slides</a:t>
            </a:r>
            <a:endParaRPr lang="en-US" i="1" dirty="0"/>
          </a:p>
          <a:p>
            <a:pPr algn="ctr"/>
            <a:r>
              <a:rPr lang="en-US" i="1" dirty="0" smtClean="0"/>
              <a:t>(second half)</a:t>
            </a:r>
          </a:p>
          <a:p>
            <a:pPr algn="ctr"/>
            <a:r>
              <a:rPr lang="en-US" i="1" dirty="0" smtClean="0"/>
              <a:t>Homework Helps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60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5,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6</a:t>
            </a:r>
          </a:p>
          <a:p>
            <a:pPr algn="ctr"/>
            <a:r>
              <a:rPr lang="en-US" b="1" u="sng" dirty="0" smtClean="0"/>
              <a:t>Confidence Interval Estimation: The t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slides</a:t>
            </a:r>
            <a:endParaRPr lang="en-US" i="1" dirty="0"/>
          </a:p>
          <a:p>
            <a:pPr algn="ctr"/>
            <a:r>
              <a:rPr lang="en-US" i="1" dirty="0" smtClean="0"/>
              <a:t>(second half)</a:t>
            </a:r>
          </a:p>
          <a:p>
            <a:pPr algn="ctr"/>
            <a:r>
              <a:rPr lang="en-US" i="1" dirty="0" smtClean="0"/>
              <a:t>Homework Helps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58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3,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</a:t>
            </a:r>
            <a:r>
              <a:rPr lang="en-US" dirty="0" smtClean="0"/>
              <a:t>5</a:t>
            </a:r>
            <a:endParaRPr lang="en-US" dirty="0"/>
          </a:p>
          <a:p>
            <a:pPr algn="ctr"/>
            <a:r>
              <a:rPr lang="en-US" b="1" u="sng" dirty="0" smtClean="0"/>
              <a:t>Intro to Hypothesis Testing: 1 sample z-Test</a:t>
            </a:r>
            <a:endParaRPr lang="en-US" b="1" u="sng" dirty="0"/>
          </a:p>
          <a:p>
            <a:pPr algn="ctr"/>
            <a:r>
              <a:rPr lang="en-US" i="1" dirty="0" smtClean="0"/>
              <a:t>Finish </a:t>
            </a:r>
            <a:r>
              <a:rPr lang="en-US" i="1" dirty="0"/>
              <a:t>discussion</a:t>
            </a:r>
          </a:p>
          <a:p>
            <a:pPr algn="ctr"/>
            <a:r>
              <a:rPr lang="en-US" i="1" dirty="0"/>
              <a:t>Homework questions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Chapter 6</a:t>
            </a:r>
          </a:p>
          <a:p>
            <a:pPr algn="ctr"/>
            <a:r>
              <a:rPr lang="en-US" b="1" u="sng" dirty="0" smtClean="0"/>
              <a:t>Confidence Interval Estimation: The t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slides</a:t>
            </a:r>
            <a:endParaRPr lang="en-US" i="1" dirty="0"/>
          </a:p>
          <a:p>
            <a:pPr algn="ctr"/>
            <a:r>
              <a:rPr lang="en-US" i="1" dirty="0" smtClean="0"/>
              <a:t>(first half)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18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22,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3</a:t>
            </a:r>
          </a:p>
          <a:p>
            <a:pPr algn="ctr"/>
            <a:r>
              <a:rPr lang="en-US" b="1" u="sng" dirty="0"/>
              <a:t>Variable/Scale, Rounding &amp; Summation</a:t>
            </a:r>
          </a:p>
          <a:p>
            <a:pPr algn="ctr"/>
            <a:r>
              <a:rPr lang="en-US" i="1" dirty="0" smtClean="0"/>
              <a:t>Finish </a:t>
            </a:r>
            <a:r>
              <a:rPr lang="en-US" i="1" dirty="0"/>
              <a:t>discussion</a:t>
            </a:r>
          </a:p>
          <a:p>
            <a:pPr algn="ctr"/>
            <a:r>
              <a:rPr lang="en-US" i="1" dirty="0"/>
              <a:t>Homework questions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Chapter </a:t>
            </a:r>
            <a:r>
              <a:rPr lang="en-US" dirty="0" smtClean="0"/>
              <a:t>4</a:t>
            </a:r>
            <a:endParaRPr lang="en-US" dirty="0"/>
          </a:p>
          <a:p>
            <a:pPr algn="ctr"/>
            <a:r>
              <a:rPr lang="en-US" b="1" u="sng" dirty="0" smtClean="0"/>
              <a:t>Standardized Scores &amp; the Normal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slides</a:t>
            </a:r>
            <a:endParaRPr lang="en-US" i="1" dirty="0"/>
          </a:p>
          <a:p>
            <a:pPr algn="ctr"/>
            <a:r>
              <a:rPr lang="en-US" i="1" dirty="0" smtClean="0"/>
              <a:t>(first half)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19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Virtual </a:t>
            </a:r>
          </a:p>
          <a:p>
            <a:r>
              <a:rPr lang="en-US" sz="5400" dirty="0" smtClean="0"/>
              <a:t>Office Hours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April 17, 2020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35110" y="3092669"/>
            <a:ext cx="5005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HW 15</a:t>
            </a:r>
            <a:endParaRPr lang="en-US" dirty="0"/>
          </a:p>
          <a:p>
            <a:pPr algn="ctr"/>
            <a:r>
              <a:rPr lang="en-US" b="1" u="sng" dirty="0" smtClean="0"/>
              <a:t>RM ANOVAs</a:t>
            </a:r>
          </a:p>
          <a:p>
            <a:pPr algn="ctr"/>
            <a:r>
              <a:rPr lang="en-US" dirty="0" smtClean="0"/>
              <a:t>Item 1</a:t>
            </a:r>
          </a:p>
          <a:p>
            <a:pPr algn="ctr"/>
            <a:r>
              <a:rPr lang="en-US" dirty="0" smtClean="0"/>
              <a:t>Person-Profile Plots</a:t>
            </a:r>
          </a:p>
          <a:p>
            <a:pPr algn="ctr"/>
            <a:r>
              <a:rPr lang="en-US" dirty="0" smtClean="0"/>
              <a:t>Hand Calculations</a:t>
            </a:r>
          </a:p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55058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15,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18419" y="3043759"/>
            <a:ext cx="42129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</a:t>
            </a:r>
          </a:p>
          <a:p>
            <a:pPr algn="ctr"/>
            <a:r>
              <a:rPr lang="en-US" b="1" u="sng" dirty="0" smtClean="0"/>
              <a:t>Variable/Scale, Rounding &amp; Summation</a:t>
            </a:r>
          </a:p>
          <a:p>
            <a:pPr algn="ctr"/>
            <a:r>
              <a:rPr lang="en-US" i="1" dirty="0" smtClean="0"/>
              <a:t>Finish discussion</a:t>
            </a:r>
          </a:p>
          <a:p>
            <a:pPr algn="ctr"/>
            <a:r>
              <a:rPr lang="en-US" i="1" dirty="0" smtClean="0"/>
              <a:t>Homework questions</a:t>
            </a:r>
          </a:p>
          <a:p>
            <a:pPr algn="ctr"/>
            <a:endParaRPr lang="en-US" i="1" dirty="0" smtClean="0"/>
          </a:p>
          <a:p>
            <a:pPr algn="ctr"/>
            <a:r>
              <a:rPr lang="en-US" dirty="0"/>
              <a:t>Chapter 2 </a:t>
            </a:r>
          </a:p>
          <a:p>
            <a:pPr algn="ctr"/>
            <a:r>
              <a:rPr lang="en-US" b="1" u="sng" dirty="0"/>
              <a:t>Exploring Data with Plots</a:t>
            </a:r>
          </a:p>
          <a:p>
            <a:pPr algn="ctr"/>
            <a:r>
              <a:rPr lang="en-US" i="1" dirty="0" smtClean="0"/>
              <a:t>Lecture slides</a:t>
            </a:r>
            <a:endParaRPr lang="en-US" i="1" dirty="0"/>
          </a:p>
          <a:p>
            <a:pPr algn="ctr"/>
            <a:r>
              <a:rPr lang="en-US" i="1" dirty="0"/>
              <a:t>Homework </a:t>
            </a:r>
            <a:r>
              <a:rPr lang="en-US" i="1" dirty="0" smtClean="0"/>
              <a:t>questions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63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566" y="2514598"/>
            <a:ext cx="1578867" cy="18288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54138" y="2394066"/>
            <a:ext cx="2094807" cy="2078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73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Virtual </a:t>
            </a:r>
          </a:p>
          <a:p>
            <a:r>
              <a:rPr lang="en-US" sz="5400" dirty="0" smtClean="0"/>
              <a:t>Office Hours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April 16, 2020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35110" y="3092669"/>
            <a:ext cx="5005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HW 16</a:t>
            </a:r>
            <a:endParaRPr lang="en-US" dirty="0"/>
          </a:p>
          <a:p>
            <a:pPr algn="ctr"/>
            <a:r>
              <a:rPr lang="en-US" b="1" u="sng" dirty="0" smtClean="0"/>
              <a:t>Mixed ANOVAs</a:t>
            </a:r>
          </a:p>
          <a:p>
            <a:pPr algn="ctr"/>
            <a:r>
              <a:rPr lang="en-US" dirty="0" smtClean="0"/>
              <a:t>Section “C” problems</a:t>
            </a:r>
          </a:p>
          <a:p>
            <a:pPr algn="ctr"/>
            <a:r>
              <a:rPr lang="en-US" dirty="0" smtClean="0"/>
              <a:t>APA write-up</a:t>
            </a:r>
          </a:p>
          <a:p>
            <a:pPr algn="ctr"/>
            <a:r>
              <a:rPr lang="en-US" dirty="0" smtClean="0"/>
              <a:t>Methods &amp; </a:t>
            </a:r>
            <a:r>
              <a:rPr lang="en-US" dirty="0"/>
              <a:t>R</a:t>
            </a:r>
            <a:r>
              <a:rPr lang="en-US" dirty="0" smtClean="0"/>
              <a:t>esults sections</a:t>
            </a:r>
          </a:p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9415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Virtual </a:t>
            </a:r>
          </a:p>
          <a:p>
            <a:r>
              <a:rPr lang="en-US" sz="5400" dirty="0" smtClean="0"/>
              <a:t>Office Hours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April 15, 2020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35110" y="3092669"/>
            <a:ext cx="5005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HW 16</a:t>
            </a:r>
            <a:endParaRPr lang="en-US" dirty="0"/>
          </a:p>
          <a:p>
            <a:pPr algn="ctr"/>
            <a:r>
              <a:rPr lang="en-US" b="1" u="sng" dirty="0" smtClean="0"/>
              <a:t>Mixed ANOVAs</a:t>
            </a:r>
          </a:p>
          <a:p>
            <a:pPr algn="ctr"/>
            <a:r>
              <a:rPr lang="en-US" dirty="0" smtClean="0"/>
              <a:t>*updated* </a:t>
            </a:r>
            <a:r>
              <a:rPr lang="en-US" dirty="0" err="1" smtClean="0"/>
              <a:t>Rmd</a:t>
            </a:r>
            <a:r>
              <a:rPr lang="en-US" dirty="0" smtClean="0"/>
              <a:t> skeleton</a:t>
            </a:r>
          </a:p>
          <a:p>
            <a:pPr algn="ctr"/>
            <a:r>
              <a:rPr lang="en-US" dirty="0" err="1" smtClean="0"/>
              <a:t>Maunchly’s</a:t>
            </a:r>
            <a:r>
              <a:rPr lang="en-US" dirty="0" smtClean="0"/>
              <a:t> </a:t>
            </a:r>
            <a:r>
              <a:rPr lang="en-US" dirty="0" err="1" smtClean="0"/>
              <a:t>Sphericity</a:t>
            </a:r>
            <a:r>
              <a:rPr lang="en-US" dirty="0" smtClean="0"/>
              <a:t> Tests &amp;</a:t>
            </a:r>
          </a:p>
          <a:p>
            <a:pPr algn="ctr"/>
            <a:r>
              <a:rPr lang="en-US" dirty="0" smtClean="0"/>
              <a:t>The Greenhouse-</a:t>
            </a:r>
            <a:r>
              <a:rPr lang="en-US" dirty="0" err="1" smtClean="0"/>
              <a:t>Geisser</a:t>
            </a:r>
            <a:r>
              <a:rPr lang="en-US" dirty="0" smtClean="0"/>
              <a:t> Correction to </a:t>
            </a:r>
            <a:r>
              <a:rPr lang="en-US" dirty="0" err="1" smtClean="0"/>
              <a:t>df’s</a:t>
            </a:r>
            <a:r>
              <a:rPr lang="en-US" dirty="0" smtClean="0"/>
              <a:t> </a:t>
            </a:r>
          </a:p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823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Virtual </a:t>
            </a:r>
          </a:p>
          <a:p>
            <a:r>
              <a:rPr lang="en-US" sz="5400" dirty="0" smtClean="0"/>
              <a:t>Office Hours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April 14,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85351" y="3033699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HW 15 </a:t>
            </a:r>
            <a:endParaRPr lang="en-US" dirty="0"/>
          </a:p>
          <a:p>
            <a:pPr algn="ctr"/>
            <a:r>
              <a:rPr lang="en-US" b="1" u="sng" dirty="0"/>
              <a:t>1</a:t>
            </a:r>
            <a:r>
              <a:rPr lang="en-US" b="1" u="sng" dirty="0" smtClean="0"/>
              <a:t>-way RM ANOVAs</a:t>
            </a:r>
          </a:p>
          <a:p>
            <a:pPr algn="ctr"/>
            <a:endParaRPr lang="en-US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735076" y="4097297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HW 16</a:t>
            </a:r>
            <a:endParaRPr lang="en-US" dirty="0"/>
          </a:p>
          <a:p>
            <a:pPr algn="ctr"/>
            <a:r>
              <a:rPr lang="en-US" b="1" u="sng" dirty="0" smtClean="0"/>
              <a:t>Mixed ANOVAs</a:t>
            </a:r>
          </a:p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0031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April 13,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36087" y="2916921"/>
            <a:ext cx="50057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15</a:t>
            </a:r>
            <a:endParaRPr lang="en-US" dirty="0"/>
          </a:p>
          <a:p>
            <a:pPr algn="ctr"/>
            <a:r>
              <a:rPr lang="en-US" b="1" u="sng" dirty="0" smtClean="0"/>
              <a:t>Repeated </a:t>
            </a:r>
            <a:r>
              <a:rPr lang="en-US" b="1" u="sng" dirty="0" err="1" smtClean="0"/>
              <a:t>Measurs</a:t>
            </a:r>
            <a:r>
              <a:rPr lang="en-US" b="1" u="sng" dirty="0" smtClean="0"/>
              <a:t> ANOVA</a:t>
            </a:r>
            <a:endParaRPr lang="en-US" b="1" u="sng" dirty="0"/>
          </a:p>
          <a:p>
            <a:pPr algn="ctr"/>
            <a:r>
              <a:rPr lang="en-US" i="1" dirty="0" smtClean="0"/>
              <a:t>2-way RM ANOVA</a:t>
            </a:r>
          </a:p>
          <a:p>
            <a:pPr algn="ctr"/>
            <a:r>
              <a:rPr lang="en-US" i="1" dirty="0" smtClean="0"/>
              <a:t>Effect Sizes</a:t>
            </a:r>
          </a:p>
          <a:p>
            <a:pPr algn="ctr"/>
            <a:r>
              <a:rPr lang="en-US" i="1" dirty="0" smtClean="0"/>
              <a:t>Follow-up test &amp; Multiple Comparisons</a:t>
            </a:r>
          </a:p>
          <a:p>
            <a:pPr algn="ctr"/>
            <a:r>
              <a:rPr lang="en-US" i="1" dirty="0" smtClean="0"/>
              <a:t>Interaction</a:t>
            </a:r>
          </a:p>
          <a:p>
            <a:pPr algn="ctr"/>
            <a:r>
              <a:rPr lang="en-US" i="1" dirty="0" smtClean="0"/>
              <a:t>Reporting Results</a:t>
            </a:r>
          </a:p>
          <a:p>
            <a:pPr algn="ctr"/>
            <a:r>
              <a:rPr lang="en-US" i="1" dirty="0" smtClean="0"/>
              <a:t>Slides 37-end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Covid-19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452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April 13,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15</a:t>
            </a:r>
            <a:endParaRPr lang="en-US" dirty="0"/>
          </a:p>
          <a:p>
            <a:pPr algn="ctr"/>
            <a:r>
              <a:rPr lang="en-US" b="1" u="sng" dirty="0" smtClean="0"/>
              <a:t>Repeated </a:t>
            </a:r>
            <a:r>
              <a:rPr lang="en-US" b="1" u="sng" dirty="0" err="1" smtClean="0"/>
              <a:t>Measurs</a:t>
            </a:r>
            <a:r>
              <a:rPr lang="en-US" b="1" u="sng" dirty="0" smtClean="0"/>
              <a:t> ANOVA</a:t>
            </a:r>
            <a:endParaRPr lang="en-US" b="1" u="sng" dirty="0"/>
          </a:p>
          <a:p>
            <a:pPr algn="ctr"/>
            <a:r>
              <a:rPr lang="en-US" i="1" dirty="0" smtClean="0"/>
              <a:t>1-way RM ANOVA</a:t>
            </a:r>
          </a:p>
          <a:p>
            <a:pPr algn="ctr"/>
            <a:r>
              <a:rPr lang="en-US" i="1" dirty="0" smtClean="0"/>
              <a:t>Slides 1 - 36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Covid-19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054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April 13,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15</a:t>
            </a:r>
            <a:endParaRPr lang="en-US" dirty="0"/>
          </a:p>
          <a:p>
            <a:pPr algn="ctr"/>
            <a:r>
              <a:rPr lang="en-US" b="1" u="sng" dirty="0" smtClean="0"/>
              <a:t>Repeated </a:t>
            </a:r>
            <a:r>
              <a:rPr lang="en-US" b="1" u="sng" dirty="0" err="1" smtClean="0"/>
              <a:t>Measurs</a:t>
            </a:r>
            <a:r>
              <a:rPr lang="en-US" b="1" u="sng" dirty="0" smtClean="0"/>
              <a:t> ANOVA</a:t>
            </a:r>
            <a:endParaRPr lang="en-US" b="1" u="sng" dirty="0"/>
          </a:p>
          <a:p>
            <a:pPr algn="ctr"/>
            <a:r>
              <a:rPr lang="en-US" i="1" dirty="0" smtClean="0"/>
              <a:t>Examples, in R</a:t>
            </a:r>
          </a:p>
          <a:p>
            <a:pPr algn="ctr"/>
            <a:r>
              <a:rPr lang="en-US" i="1" dirty="0" smtClean="0"/>
              <a:t>1</a:t>
            </a:r>
            <a:r>
              <a:rPr lang="en-US" i="1" baseline="30000" dirty="0" smtClean="0"/>
              <a:t>st</a:t>
            </a:r>
            <a:r>
              <a:rPr lang="en-US" i="1" dirty="0" smtClean="0"/>
              <a:t> – textbook’s example with word recall</a:t>
            </a:r>
          </a:p>
          <a:p>
            <a:pPr algn="ctr"/>
            <a:r>
              <a:rPr lang="en-US" i="1" dirty="0" smtClean="0"/>
              <a:t>2</a:t>
            </a:r>
            <a:r>
              <a:rPr lang="en-US" i="1" baseline="30000" dirty="0" smtClean="0"/>
              <a:t>nd</a:t>
            </a:r>
            <a:r>
              <a:rPr lang="en-US" i="1" dirty="0" smtClean="0"/>
              <a:t> – weight loss over 3 months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Covid-19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466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18053</TotalTime>
  <Words>787</Words>
  <Application>Microsoft Office PowerPoint</Application>
  <PresentationFormat>Widescreen</PresentationFormat>
  <Paragraphs>249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Utah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34</cp:revision>
  <dcterms:created xsi:type="dcterms:W3CDTF">2020-01-22T20:01:35Z</dcterms:created>
  <dcterms:modified xsi:type="dcterms:W3CDTF">2020-04-24T02:42:54Z</dcterms:modified>
</cp:coreProperties>
</file>