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  <p:sldId id="283" r:id="rId4"/>
    <p:sldId id="282" r:id="rId5"/>
    <p:sldId id="281" r:id="rId6"/>
    <p:sldId id="280" r:id="rId7"/>
    <p:sldId id="279" r:id="rId8"/>
    <p:sldId id="278" r:id="rId9"/>
    <p:sldId id="277" r:id="rId10"/>
    <p:sldId id="276" r:id="rId11"/>
    <p:sldId id="275" r:id="rId12"/>
    <p:sldId id="273" r:id="rId13"/>
    <p:sldId id="274" r:id="rId14"/>
    <p:sldId id="272" r:id="rId15"/>
    <p:sldId id="271" r:id="rId16"/>
    <p:sldId id="270" r:id="rId17"/>
    <p:sldId id="259" r:id="rId18"/>
    <p:sldId id="261" r:id="rId19"/>
    <p:sldId id="260" r:id="rId20"/>
    <p:sldId id="269" r:id="rId21"/>
    <p:sldId id="268" r:id="rId22"/>
    <p:sldId id="267" r:id="rId23"/>
    <p:sldId id="266" r:id="rId24"/>
    <p:sldId id="265" r:id="rId25"/>
    <p:sldId id="264" r:id="rId26"/>
    <p:sldId id="263" r:id="rId27"/>
    <p:sldId id="262" r:id="rId28"/>
    <p:sldId id="257" r:id="rId29"/>
    <p:sldId id="256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60" y="5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4/16/2020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</a:t>
            </a:r>
            <a:r>
              <a:rPr lang="en-US" dirty="0" smtClean="0"/>
              <a:t>20,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16</a:t>
            </a:r>
            <a:endParaRPr lang="en-US" dirty="0"/>
          </a:p>
          <a:p>
            <a:pPr algn="ctr"/>
            <a:r>
              <a:rPr lang="en-US" b="1" u="sng" dirty="0" smtClean="0"/>
              <a:t>Mixed </a:t>
            </a:r>
            <a:r>
              <a:rPr lang="en-US" b="1" u="sng" dirty="0" err="1" smtClean="0"/>
              <a:t>Deisgn</a:t>
            </a:r>
            <a:r>
              <a:rPr lang="en-US" b="1" u="sng" dirty="0" smtClean="0"/>
              <a:t> </a:t>
            </a:r>
            <a:r>
              <a:rPr lang="en-US" b="1" u="sng" dirty="0" smtClean="0"/>
              <a:t>ANOVA</a:t>
            </a:r>
            <a:endParaRPr lang="en-US" b="1" u="sng" dirty="0"/>
          </a:p>
          <a:p>
            <a:pPr algn="ctr"/>
            <a:r>
              <a:rPr lang="en-US" i="1" dirty="0" smtClean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April. 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</a:p>
          <a:p>
            <a:pPr algn="ctr"/>
            <a:r>
              <a:rPr lang="en-US" b="1" dirty="0" smtClean="0"/>
              <a:t>14A #6: MS and F formulas </a:t>
            </a:r>
          </a:p>
          <a:p>
            <a:pPr algn="ctr"/>
            <a:r>
              <a:rPr lang="en-US" b="1" dirty="0" smtClean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</a:t>
            </a:r>
            <a:r>
              <a:rPr lang="en-US" i="1" dirty="0" smtClean="0"/>
              <a:t>mple Walk-through </a:t>
            </a:r>
          </a:p>
          <a:p>
            <a:pPr algn="ctr"/>
            <a:r>
              <a:rPr lang="en-US" i="1" dirty="0" smtClean="0"/>
              <a:t>Barry Cohen’s Textbook Example 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(example in separate video)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13 </a:t>
            </a:r>
            <a:endParaRPr lang="en-US" dirty="0"/>
          </a:p>
          <a:p>
            <a:pPr algn="ctr"/>
            <a:r>
              <a:rPr lang="en-US" b="1" u="sng" dirty="0" smtClean="0"/>
              <a:t>Multiple Comparisons: pairwise &amp; linear contrasts</a:t>
            </a:r>
          </a:p>
          <a:p>
            <a:pPr algn="ctr"/>
            <a:r>
              <a:rPr lang="en-US" dirty="0" smtClean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12 </a:t>
            </a:r>
            <a:endParaRPr lang="en-US" dirty="0"/>
          </a:p>
          <a:p>
            <a:pPr algn="ctr"/>
            <a:r>
              <a:rPr lang="en-US" b="1" u="sng" dirty="0" smtClean="0"/>
              <a:t>One-way, independent groups ANOVA</a:t>
            </a:r>
          </a:p>
          <a:p>
            <a:pPr algn="ctr"/>
            <a:r>
              <a:rPr lang="en-US" dirty="0" smtClean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slides, part 2 of 2</a:t>
            </a:r>
          </a:p>
          <a:p>
            <a:pPr algn="ctr"/>
            <a:r>
              <a:rPr lang="en-US" i="1" dirty="0" smtClean="0"/>
              <a:t>Includes example in R (</a:t>
            </a:r>
            <a:r>
              <a:rPr lang="en-US" i="1" dirty="0" err="1" smtClean="0"/>
              <a:t>afex</a:t>
            </a:r>
            <a:r>
              <a:rPr lang="en-US" i="1" dirty="0" smtClean="0"/>
              <a:t> &amp; </a:t>
            </a:r>
            <a:r>
              <a:rPr lang="en-US" i="1" dirty="0" err="1" smtClean="0"/>
              <a:t>emmeans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linear contrast statements: by hand and code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(excludes linear contrast statements)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</a:t>
            </a:r>
            <a:r>
              <a:rPr lang="en-US" dirty="0" smtClean="0"/>
              <a:t>17, </a:t>
            </a:r>
            <a:r>
              <a:rPr lang="en-US" dirty="0" smtClean="0"/>
              <a:t>2020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RM</a:t>
            </a:r>
            <a:r>
              <a:rPr lang="en-US" b="1" u="sng" dirty="0" smtClean="0"/>
              <a:t> </a:t>
            </a:r>
            <a:r>
              <a:rPr lang="en-US" b="1" u="sng" dirty="0" smtClean="0"/>
              <a:t>ANOVAs</a:t>
            </a:r>
          </a:p>
          <a:p>
            <a:pPr algn="ctr"/>
            <a:r>
              <a:rPr lang="en-US" dirty="0" smtClean="0"/>
              <a:t>Item 1</a:t>
            </a:r>
          </a:p>
          <a:p>
            <a:pPr algn="ctr"/>
            <a:r>
              <a:rPr lang="en-US" dirty="0" smtClean="0"/>
              <a:t>Person-Profile Plots</a:t>
            </a:r>
          </a:p>
          <a:p>
            <a:pPr algn="ctr"/>
            <a:r>
              <a:rPr lang="en-US" dirty="0" smtClean="0"/>
              <a:t>Hand Calculations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11,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  <a:p>
            <a:pPr algn="ctr"/>
            <a:r>
              <a:rPr lang="en-US" i="1" dirty="0" smtClean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  <a:p>
            <a:pPr algn="ctr"/>
            <a:r>
              <a:rPr lang="en-US" i="1" dirty="0" smtClean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</a:t>
            </a:r>
            <a:r>
              <a:rPr lang="en-US" dirty="0" smtClean="0"/>
              <a:t>16, </a:t>
            </a:r>
            <a:r>
              <a:rPr lang="en-US" dirty="0" smtClean="0"/>
              <a:t>2020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16</a:t>
            </a:r>
            <a:endParaRPr lang="en-US" dirty="0"/>
          </a:p>
          <a:p>
            <a:pPr algn="ctr"/>
            <a:r>
              <a:rPr lang="en-US" b="1" u="sng" dirty="0" smtClean="0"/>
              <a:t>Mixed ANOVAs</a:t>
            </a:r>
          </a:p>
          <a:p>
            <a:pPr algn="ctr"/>
            <a:r>
              <a:rPr lang="en-US" dirty="0" smtClean="0"/>
              <a:t>Section “C” problems</a:t>
            </a:r>
          </a:p>
          <a:p>
            <a:pPr algn="ctr"/>
            <a:r>
              <a:rPr lang="en-US" dirty="0" smtClean="0"/>
              <a:t>APA write-up</a:t>
            </a:r>
          </a:p>
          <a:p>
            <a:pPr algn="ctr"/>
            <a:r>
              <a:rPr lang="en-US" dirty="0" smtClean="0"/>
              <a:t>Methods &amp; </a:t>
            </a:r>
            <a:r>
              <a:rPr lang="en-US" dirty="0"/>
              <a:t>R</a:t>
            </a:r>
            <a:r>
              <a:rPr lang="en-US" dirty="0" smtClean="0"/>
              <a:t>esults sections</a:t>
            </a:r>
            <a:endParaRPr lang="en-US" dirty="0" smtClean="0"/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15, 2020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16</a:t>
            </a:r>
            <a:endParaRPr lang="en-US" dirty="0"/>
          </a:p>
          <a:p>
            <a:pPr algn="ctr"/>
            <a:r>
              <a:rPr lang="en-US" b="1" u="sng" dirty="0" smtClean="0"/>
              <a:t>Mixed ANOVAs</a:t>
            </a:r>
          </a:p>
          <a:p>
            <a:pPr algn="ctr"/>
            <a:r>
              <a:rPr lang="en-US" dirty="0" smtClean="0"/>
              <a:t>*updated* </a:t>
            </a:r>
            <a:r>
              <a:rPr lang="en-US" dirty="0" err="1" smtClean="0"/>
              <a:t>Rmd</a:t>
            </a:r>
            <a:r>
              <a:rPr lang="en-US" dirty="0" smtClean="0"/>
              <a:t> skeleton</a:t>
            </a:r>
          </a:p>
          <a:p>
            <a:pPr algn="ctr"/>
            <a:r>
              <a:rPr lang="en-US" dirty="0" err="1" smtClean="0"/>
              <a:t>Maunchly’s</a:t>
            </a:r>
            <a:r>
              <a:rPr lang="en-US" dirty="0" smtClean="0"/>
              <a:t> </a:t>
            </a:r>
            <a:r>
              <a:rPr lang="en-US" dirty="0" err="1" smtClean="0"/>
              <a:t>Sphericity</a:t>
            </a:r>
            <a:r>
              <a:rPr lang="en-US" dirty="0" smtClean="0"/>
              <a:t> Tests &amp;</a:t>
            </a:r>
          </a:p>
          <a:p>
            <a:pPr algn="ctr"/>
            <a:r>
              <a:rPr lang="en-US" dirty="0" smtClean="0"/>
              <a:t>The Greenhouse-</a:t>
            </a:r>
            <a:r>
              <a:rPr lang="en-US" dirty="0" err="1" smtClean="0"/>
              <a:t>Geisser</a:t>
            </a:r>
            <a:r>
              <a:rPr lang="en-US" dirty="0" smtClean="0"/>
              <a:t> Correction to </a:t>
            </a:r>
            <a:r>
              <a:rPr lang="en-US" dirty="0" err="1" smtClean="0"/>
              <a:t>df’s</a:t>
            </a:r>
            <a:r>
              <a:rPr lang="en-US" dirty="0" smtClean="0"/>
              <a:t> 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15 </a:t>
            </a:r>
            <a:endParaRPr lang="en-US" dirty="0"/>
          </a:p>
          <a:p>
            <a:pPr algn="ctr"/>
            <a:r>
              <a:rPr lang="en-US" b="1" u="sng" dirty="0"/>
              <a:t>1</a:t>
            </a:r>
            <a:r>
              <a:rPr lang="en-US" b="1" u="sng" dirty="0" smtClean="0"/>
              <a:t>-way RM ANOVAs</a:t>
            </a:r>
          </a:p>
          <a:p>
            <a:pPr algn="ctr"/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16</a:t>
            </a:r>
            <a:endParaRPr lang="en-US" dirty="0"/>
          </a:p>
          <a:p>
            <a:pPr algn="ctr"/>
            <a:r>
              <a:rPr lang="en-US" b="1" u="sng" dirty="0" smtClean="0"/>
              <a:t>Mixed ANOVAs</a:t>
            </a:r>
          </a:p>
          <a:p>
            <a:pPr algn="ctr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ANOVA</a:t>
            </a:r>
            <a:endParaRPr lang="en-US" b="1" u="sng" dirty="0"/>
          </a:p>
          <a:p>
            <a:pPr algn="ctr"/>
            <a:r>
              <a:rPr lang="en-US" i="1" dirty="0" smtClean="0"/>
              <a:t>2-way RM ANOVA</a:t>
            </a:r>
          </a:p>
          <a:p>
            <a:pPr algn="ctr"/>
            <a:r>
              <a:rPr lang="en-US" i="1" dirty="0" smtClean="0"/>
              <a:t>Effect Sizes</a:t>
            </a:r>
          </a:p>
          <a:p>
            <a:pPr algn="ctr"/>
            <a:r>
              <a:rPr lang="en-US" i="1" dirty="0" smtClean="0"/>
              <a:t>Follow-up test &amp; Multiple Comparisons</a:t>
            </a:r>
          </a:p>
          <a:p>
            <a:pPr algn="ctr"/>
            <a:r>
              <a:rPr lang="en-US" i="1" dirty="0" smtClean="0"/>
              <a:t>Interaction</a:t>
            </a:r>
          </a:p>
          <a:p>
            <a:pPr algn="ctr"/>
            <a:r>
              <a:rPr lang="en-US" i="1" dirty="0" smtClean="0"/>
              <a:t>Reporting Results</a:t>
            </a:r>
          </a:p>
          <a:p>
            <a:pPr algn="ctr"/>
            <a:r>
              <a:rPr lang="en-US" i="1" dirty="0" smtClean="0"/>
              <a:t>Slides 37-end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ANOVA</a:t>
            </a:r>
            <a:endParaRPr lang="en-US" b="1" u="sng" dirty="0"/>
          </a:p>
          <a:p>
            <a:pPr algn="ctr"/>
            <a:r>
              <a:rPr lang="en-US" i="1" dirty="0" smtClean="0"/>
              <a:t>1-way RM ANOVA</a:t>
            </a:r>
          </a:p>
          <a:p>
            <a:pPr algn="ctr"/>
            <a:r>
              <a:rPr lang="en-US" i="1" dirty="0" smtClean="0"/>
              <a:t>Slides 1 - 36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13,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ANOVA</a:t>
            </a:r>
            <a:endParaRPr lang="en-US" b="1" u="sng" dirty="0"/>
          </a:p>
          <a:p>
            <a:pPr algn="ctr"/>
            <a:r>
              <a:rPr lang="en-US" i="1" dirty="0" smtClean="0"/>
              <a:t>Examples, in R</a:t>
            </a:r>
          </a:p>
          <a:p>
            <a:pPr algn="ctr"/>
            <a:r>
              <a:rPr lang="en-US" i="1" dirty="0" smtClean="0"/>
              <a:t>1</a:t>
            </a:r>
            <a:r>
              <a:rPr lang="en-US" i="1" baseline="30000" dirty="0" smtClean="0"/>
              <a:t>st</a:t>
            </a:r>
            <a:r>
              <a:rPr lang="en-US" i="1" dirty="0" smtClean="0"/>
              <a:t> – textbook’s example with word recall</a:t>
            </a:r>
          </a:p>
          <a:p>
            <a:pPr algn="ctr"/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 – weight loss over 3 months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7,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18050</TotalTime>
  <Words>745</Words>
  <Application>Microsoft Office PowerPoint</Application>
  <PresentationFormat>Widescreen</PresentationFormat>
  <Paragraphs>238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33</cp:revision>
  <dcterms:created xsi:type="dcterms:W3CDTF">2020-01-22T20:01:35Z</dcterms:created>
  <dcterms:modified xsi:type="dcterms:W3CDTF">2020-04-20T15:12:13Z</dcterms:modified>
</cp:coreProperties>
</file>