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notesMasterIdLst>
    <p:notesMasterId r:id="rId20"/>
  </p:notesMasterIdLst>
  <p:sldIdLst>
    <p:sldId id="256" r:id="rId2"/>
    <p:sldId id="265" r:id="rId3"/>
    <p:sldId id="267" r:id="rId4"/>
    <p:sldId id="264" r:id="rId5"/>
    <p:sldId id="258" r:id="rId6"/>
    <p:sldId id="272" r:id="rId7"/>
    <p:sldId id="260" r:id="rId8"/>
    <p:sldId id="273" r:id="rId9"/>
    <p:sldId id="263" r:id="rId10"/>
    <p:sldId id="262" r:id="rId11"/>
    <p:sldId id="259" r:id="rId12"/>
    <p:sldId id="257" r:id="rId13"/>
    <p:sldId id="271" r:id="rId14"/>
    <p:sldId id="268" r:id="rId15"/>
    <p:sldId id="261" r:id="rId16"/>
    <p:sldId id="266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432F"/>
    <a:srgbClr val="99864B"/>
    <a:srgbClr val="022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5" d="100"/>
          <a:sy n="75" d="100"/>
        </p:scale>
        <p:origin x="1356" y="82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67165-66B0-44EC-BA52-F995ADDF2372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38520-EC0B-4A1C-867B-42475472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8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38520-EC0B-4A1C-867B-424754722C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8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1.pd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611" y="4343400"/>
            <a:ext cx="11457989" cy="933450"/>
          </a:xfrm>
        </p:spPr>
        <p:txBody>
          <a:bodyPr>
            <a:normAutofit/>
          </a:bodyPr>
          <a:lstStyle>
            <a:lvl1pPr>
              <a:defRPr sz="3600">
                <a:solidFill>
                  <a:srgbClr val="022B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611" y="5029201"/>
            <a:ext cx="11457989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000">
                <a:solidFill>
                  <a:srgbClr val="54432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/>
            </a:lvl1pPr>
          </a:lstStyle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9917" y="228601"/>
            <a:ext cx="2743200" cy="1892725"/>
          </a:xfrm>
          <a:prstGeom prst="rect">
            <a:avLst/>
          </a:prstGeom>
          <a:solidFill>
            <a:srgbClr val="99864B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91251" y="2235201"/>
            <a:ext cx="2743200" cy="1879601"/>
          </a:xfrm>
          <a:prstGeom prst="rect">
            <a:avLst/>
          </a:prstGeom>
          <a:solidFill>
            <a:srgbClr val="99864B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91251" y="228601"/>
            <a:ext cx="2743200" cy="1892725"/>
          </a:xfrm>
          <a:prstGeom prst="rect">
            <a:avLst/>
          </a:prstGeom>
          <a:solidFill>
            <a:srgbClr val="022B68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9069917" y="2235201"/>
            <a:ext cx="2743200" cy="1879601"/>
          </a:xfrm>
          <a:prstGeom prst="rect">
            <a:avLst/>
          </a:prstGeom>
          <a:solidFill>
            <a:srgbClr val="022B6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 dirty="0"/>
          </a:p>
        </p:txBody>
      </p:sp>
      <p:pic>
        <p:nvPicPr>
          <p:cNvPr id="13" name="Picture 12" descr="OldMainSummerVert.jpg"/>
          <p:cNvPicPr>
            <a:picLocks noChangeAspect="1"/>
          </p:cNvPicPr>
          <p:nvPr userDrawn="1"/>
        </p:nvPicPr>
        <p:blipFill>
          <a:blip r:embed="rId2"/>
          <a:srcRect t="9375" b="23437"/>
          <a:stretch>
            <a:fillRect/>
          </a:stretch>
        </p:blipFill>
        <p:spPr>
          <a:xfrm>
            <a:off x="327611" y="228600"/>
            <a:ext cx="5717589" cy="388620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</p:pic>
      <p:pic>
        <p:nvPicPr>
          <p:cNvPr id="19" name="Picture 18" descr="oldmain.jpg"/>
          <p:cNvPicPr>
            <a:picLocks noChangeAspect="1"/>
          </p:cNvPicPr>
          <p:nvPr userDrawn="1"/>
        </p:nvPicPr>
        <p:blipFill>
          <a:blip r:embed="rId3"/>
          <a:srcRect t="8431"/>
          <a:stretch>
            <a:fillRect/>
          </a:stretch>
        </p:blipFill>
        <p:spPr>
          <a:xfrm>
            <a:off x="327611" y="228601"/>
            <a:ext cx="5717589" cy="3886201"/>
          </a:xfrm>
          <a:prstGeom prst="rect">
            <a:avLst/>
          </a:prstGeom>
        </p:spPr>
      </p:pic>
      <p:pic>
        <p:nvPicPr>
          <p:cNvPr id="14" name="Picture 13" descr="stackedlogo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8145929" y="5549900"/>
            <a:ext cx="3556000" cy="1003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rgbClr val="022B68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670561" y="1985963"/>
            <a:ext cx="4876551" cy="196596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2B6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70561" y="4164965"/>
            <a:ext cx="4876551" cy="196596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2B6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22B68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rgbClr val="022B68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rgbClr val="022B6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8" y="228600"/>
            <a:ext cx="4601633" cy="6345238"/>
          </a:xfrm>
          <a:prstGeom prst="rect">
            <a:avLst/>
          </a:prstGeom>
          <a:solidFill>
            <a:srgbClr val="022B6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7" y="2571750"/>
            <a:ext cx="4340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368" y="273051"/>
            <a:ext cx="6129865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4" y="3733801"/>
            <a:ext cx="4340352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741" y="6423586"/>
            <a:ext cx="4422588" cy="3651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rgbClr val="022B68">
              <a:alpha val="7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05" y="3124200"/>
            <a:ext cx="5197696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4614211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05" y="3995737"/>
            <a:ext cx="5197696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1" y="4424082"/>
            <a:ext cx="8254876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85045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341" y="5257800"/>
            <a:ext cx="8254876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rgbClr val="99864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rgbClr val="022B68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6" y="228600"/>
            <a:ext cx="8516223" cy="6345238"/>
          </a:xfrm>
          <a:prstGeom prst="rect">
            <a:avLst/>
          </a:prstGeom>
          <a:solidFill>
            <a:srgbClr val="022B68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8242148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6" y="3733801"/>
            <a:ext cx="8239421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49683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61974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rgbClr val="99864B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49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069917" y="4535424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rgbClr val="022B68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rgbClr val="99864B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rgbClr val="022B68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rgbClr val="02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3124200"/>
            <a:ext cx="414528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365248"/>
            <a:ext cx="5653492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3995737"/>
            <a:ext cx="414528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</p:spPr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rgbClr val="02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rgbClr val="022B68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22B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4432F"/>
                </a:solidFill>
              </a:defRPr>
            </a:lvl1pPr>
            <a:lvl2pPr>
              <a:defRPr>
                <a:solidFill>
                  <a:srgbClr val="54432F"/>
                </a:solidFill>
              </a:defRPr>
            </a:lvl2pPr>
            <a:lvl3pPr>
              <a:defRPr>
                <a:solidFill>
                  <a:srgbClr val="54432F"/>
                </a:solidFill>
              </a:defRPr>
            </a:lvl3pPr>
            <a:lvl4pPr>
              <a:defRPr>
                <a:solidFill>
                  <a:srgbClr val="54432F"/>
                </a:solidFill>
              </a:defRPr>
            </a:lvl4pPr>
            <a:lvl5pPr>
              <a:defRPr>
                <a:solidFill>
                  <a:srgbClr val="54432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rgbClr val="02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rgbClr val="022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1029" y="954742"/>
            <a:ext cx="908424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8757"/>
            <a:ext cx="9144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rgbClr val="022B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>
            <a:lvl1pPr>
              <a:defRPr>
                <a:solidFill>
                  <a:srgbClr val="022B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4432F"/>
                </a:solidFill>
              </a:defRPr>
            </a:lvl1pPr>
            <a:lvl2pPr>
              <a:defRPr>
                <a:solidFill>
                  <a:srgbClr val="54432F"/>
                </a:solidFill>
              </a:defRPr>
            </a:lvl2pPr>
            <a:lvl3pPr>
              <a:defRPr>
                <a:solidFill>
                  <a:srgbClr val="54432F"/>
                </a:solidFill>
              </a:defRPr>
            </a:lvl3pPr>
            <a:lvl4pPr>
              <a:defRPr>
                <a:solidFill>
                  <a:srgbClr val="54432F"/>
                </a:solidFill>
              </a:defRPr>
            </a:lvl4pPr>
            <a:lvl5pPr>
              <a:defRPr>
                <a:solidFill>
                  <a:srgbClr val="54432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rgbClr val="99864B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22B6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rgbClr val="99864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</p:spPr>
        <p:txBody>
          <a:bodyPr/>
          <a:lstStyle>
            <a:lvl1pPr algn="l">
              <a:defRPr/>
            </a:lvl1pPr>
          </a:lstStyle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rgbClr val="022B68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rgbClr val="99864B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rgbClr val="99864B">
              <a:alpha val="7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74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066801"/>
            <a:ext cx="41148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543" y="228600"/>
            <a:ext cx="10934573" cy="6345238"/>
          </a:xfrm>
          <a:prstGeom prst="rect">
            <a:avLst/>
          </a:prstGeom>
          <a:solidFill>
            <a:srgbClr val="022B68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24201"/>
            <a:ext cx="7518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4495801"/>
            <a:ext cx="75184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541" y="6248775"/>
            <a:ext cx="1966259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72AAB499-F5DE-4BE5-BB26-90CC428051F7}" type="datetime1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248775"/>
            <a:ext cx="751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248775"/>
            <a:ext cx="738717" cy="365125"/>
          </a:xfrm>
        </p:spPr>
        <p:txBody>
          <a:bodyPr/>
          <a:lstStyle/>
          <a:p>
            <a:fld id="{EBF5CD18-686B-47A9-AFD5-66CE5FA52A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1" y="228600"/>
            <a:ext cx="283633" cy="6345238"/>
          </a:xfrm>
          <a:prstGeom prst="rect">
            <a:avLst/>
          </a:prstGeom>
          <a:solidFill>
            <a:srgbClr val="99864B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rgbClr val="022B6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rgbClr val="022B68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rgbClr val="022B68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48"/>
            <a:ext cx="4876800" cy="322729"/>
          </a:xfrm>
          <a:prstGeom prst="rect">
            <a:avLst/>
          </a:prstGeom>
          <a:solidFill>
            <a:srgbClr val="022B68">
              <a:alpha val="72000"/>
            </a:srgb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48"/>
            <a:ext cx="4876800" cy="322729"/>
          </a:xfrm>
          <a:prstGeom prst="rect">
            <a:avLst/>
          </a:prstGeom>
          <a:solidFill>
            <a:srgbClr val="022B68">
              <a:alpha val="72000"/>
            </a:srgb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rgbClr val="022B68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rgbClr val="022B68">
              <a:alpha val="7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d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84094"/>
            <a:ext cx="10075084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981201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0329" y="642358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631A070-80AB-B544-9A8C-1802EBBBD33F}" type="datetimeFigureOut">
              <a:rPr lang="en-US" smtClean="0"/>
              <a:pPr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4400" y="242235"/>
            <a:ext cx="7387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B52132D-A370-6F42-A312-F08685D74F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stackedlogo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8636000" y="5688170"/>
            <a:ext cx="3065929" cy="865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  <p:sldLayoutId id="2147483882" r:id="rId18"/>
    <p:sldLayoutId id="2147483883" r:id="rId19"/>
    <p:sldLayoutId id="2147483884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022B6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rgbClr val="99864B"/>
        </a:buClr>
        <a:buSzPct val="75000"/>
        <a:buFont typeface="Wingdings" pitchFamily="2" charset="2"/>
        <a:buChar char="n"/>
        <a:defRPr sz="2000" kern="1200">
          <a:solidFill>
            <a:srgbClr val="022B68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rgbClr val="99864B"/>
        </a:buClr>
        <a:buSzPct val="75000"/>
        <a:buFont typeface="Wingdings" pitchFamily="2" charset="2"/>
        <a:buChar char="n"/>
        <a:defRPr sz="1800" kern="1200">
          <a:solidFill>
            <a:srgbClr val="54432F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rgbClr val="99864B"/>
        </a:buClr>
        <a:buSzPct val="75000"/>
        <a:buFont typeface="Wingdings" pitchFamily="2" charset="2"/>
        <a:buChar char="n"/>
        <a:defRPr sz="1800" kern="1200">
          <a:solidFill>
            <a:srgbClr val="54432F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rgbClr val="99864B"/>
        </a:buClr>
        <a:buSzPct val="75000"/>
        <a:buFont typeface="Wingdings" pitchFamily="2" charset="2"/>
        <a:buChar char="n"/>
        <a:defRPr sz="1800" kern="1200">
          <a:solidFill>
            <a:srgbClr val="54432F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rgbClr val="99864B"/>
        </a:buClr>
        <a:buSzPct val="75000"/>
        <a:buFont typeface="Wingdings" pitchFamily="2" charset="2"/>
        <a:buChar char="n"/>
        <a:defRPr sz="1800" kern="1200">
          <a:solidFill>
            <a:srgbClr val="54432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itkraken.com/start-here/guide/" TargetMode="External"/><Relationship Id="rId2" Type="http://schemas.openxmlformats.org/officeDocument/2006/relationships/hyperlink" Target="https://www.gitkraken.com/downloads/gitkraken-cheat-sheet-v1.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359548" y="4470814"/>
            <a:ext cx="5317851" cy="9334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should </a:t>
            </a:r>
            <a:r>
              <a:rPr lang="en-US" dirty="0" err="1"/>
              <a:t>I</a:t>
            </a:r>
            <a:r>
              <a:rPr lang="en-US" dirty="0" err="1" smtClean="0"/>
              <a:t>“Git</a:t>
            </a:r>
            <a:r>
              <a:rPr lang="en-US" dirty="0" smtClean="0"/>
              <a:t>”?</a:t>
            </a:r>
            <a:br>
              <a:rPr lang="en-US" dirty="0" smtClean="0"/>
            </a:br>
            <a:r>
              <a:rPr lang="en-US" sz="2200" dirty="0" smtClean="0"/>
              <a:t>Building Blocks for Reproducibility</a:t>
            </a:r>
            <a:endParaRPr lang="en-US" sz="27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495800" y="5472027"/>
            <a:ext cx="2446157" cy="661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rgbClr val="99864B"/>
              </a:buClr>
              <a:buSzPct val="75000"/>
              <a:buFont typeface="Wingdings" pitchFamily="2" charset="2"/>
              <a:buNone/>
              <a:defRPr sz="2000" kern="1200">
                <a:solidFill>
                  <a:srgbClr val="54432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rgbClr val="99864B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rgbClr val="99864B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rgbClr val="99864B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rgbClr val="99864B"/>
              </a:buClr>
              <a:buSzPct val="75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/>
              <a:t>Dr. Sarah Schwartz</a:t>
            </a:r>
          </a:p>
          <a:p>
            <a:r>
              <a:rPr lang="en-US" sz="1800" dirty="0" smtClean="0"/>
              <a:t>Nov. 16, 2018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450790" y="6013945"/>
            <a:ext cx="534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22B68"/>
                </a:solidFill>
              </a:rPr>
              <a:t>www.SarahSchwartzStats.com</a:t>
            </a:r>
            <a:endParaRPr lang="en-US" dirty="0">
              <a:solidFill>
                <a:srgbClr val="022B68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A4703C-3393-42E1-BB09-D46A7EA3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8" y="4373897"/>
            <a:ext cx="4004839" cy="20140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1979" y="4306563"/>
            <a:ext cx="1095375" cy="109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218" y="4314611"/>
            <a:ext cx="1228725" cy="1085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48775" y="4927821"/>
            <a:ext cx="1123950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GitHub?</a:t>
            </a:r>
            <a:endParaRPr lang="en-US" dirty="0"/>
          </a:p>
        </p:txBody>
      </p:sp>
      <p:pic>
        <p:nvPicPr>
          <p:cNvPr id="6146" name="Picture 2" descr="https://player.slideplayer.com/79/13134113/slides/slide_1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89"/>
          <a:stretch/>
        </p:blipFill>
        <p:spPr bwMode="auto">
          <a:xfrm>
            <a:off x="2286000" y="2362200"/>
            <a:ext cx="9753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001000" y="672815"/>
            <a:ext cx="2275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</a:t>
            </a:r>
          </a:p>
        </p:txBody>
      </p:sp>
      <p:pic>
        <p:nvPicPr>
          <p:cNvPr id="6148" name="Picture 4" descr="Image result for github push pull stage rstudio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01" r="24000"/>
          <a:stretch/>
        </p:blipFill>
        <p:spPr bwMode="auto">
          <a:xfrm>
            <a:off x="317500" y="1080994"/>
            <a:ext cx="29718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1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44500"/>
            <a:ext cx="77724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" y="381000"/>
            <a:ext cx="10991850" cy="550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7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"/>
            <a:ext cx="7315200" cy="616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87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9" y="484094"/>
            <a:ext cx="4643717" cy="1116106"/>
          </a:xfrm>
        </p:spPr>
        <p:txBody>
          <a:bodyPr/>
          <a:lstStyle/>
          <a:p>
            <a:r>
              <a:rPr lang="en-US" dirty="0" smtClean="0"/>
              <a:t>How to Implement?</a:t>
            </a:r>
            <a:endParaRPr lang="en-US" dirty="0"/>
          </a:p>
        </p:txBody>
      </p:sp>
      <p:pic>
        <p:nvPicPr>
          <p:cNvPr id="10242" name="Picture 2" descr="Image result for gitkraken rstudio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215" y="381000"/>
            <a:ext cx="4251960" cy="6172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1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player.slideplayer.com/79/13134113/slides/slide_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3" t="13194" r="16189"/>
          <a:stretch/>
        </p:blipFill>
        <p:spPr bwMode="auto">
          <a:xfrm>
            <a:off x="1447800" y="393700"/>
            <a:ext cx="7924800" cy="575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30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GitKracken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86600" y="857481"/>
            <a:ext cx="3197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https://www.gitkraken.com/</a:t>
            </a:r>
          </a:p>
        </p:txBody>
      </p:sp>
      <p:pic>
        <p:nvPicPr>
          <p:cNvPr id="1127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30418"/>
            <a:ext cx="85344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Image result for gitkraken data analytic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320" y="2275095"/>
            <a:ext cx="3211477" cy="180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556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04800"/>
            <a:ext cx="8707967" cy="1427203"/>
          </a:xfrm>
        </p:spPr>
        <p:txBody>
          <a:bodyPr>
            <a:no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www.gitkraken.com/downloads/gitkraken-cheat-sheet-v1.6.pdf</a:t>
            </a:r>
            <a:endParaRPr lang="en-US" sz="1200" dirty="0" smtClean="0"/>
          </a:p>
          <a:p>
            <a:r>
              <a:rPr lang="en-US" sz="1200" dirty="0"/>
              <a:t>https://github.com/firstcontributions/first-contributions/blob/master/gitkraken-tutorial.md</a:t>
            </a:r>
            <a:endParaRPr lang="en-US" sz="1200" dirty="0" smtClean="0"/>
          </a:p>
          <a:p>
            <a:r>
              <a:rPr lang="en-US" sz="1200" dirty="0">
                <a:hlinkClick r:id="rId3"/>
              </a:rPr>
              <a:t>https://support.gitkraken.com/start-here/guide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r>
              <a:rPr lang="en-US" sz="1200" dirty="0"/>
              <a:t>https://blog.axosoft.com/gitkraken-tips/</a:t>
            </a:r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1447800"/>
            <a:ext cx="10363200" cy="528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6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534400" cy="56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8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xample 1, manuscript versio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52400"/>
            <a:ext cx="4919861" cy="6559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78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control?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632" y="4572000"/>
            <a:ext cx="10993967" cy="155416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https://pdfs.semanticscholar.org/2575/6e04f126da30e26b447801a5e2d3e51e3154.pdf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00200"/>
            <a:ext cx="9303280" cy="28493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77027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git version control  file naming com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4018"/>
            <a:ext cx="8098367" cy="65326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6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what is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057400"/>
            <a:ext cx="9750425" cy="371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55900" y="2209800"/>
            <a:ext cx="20955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79962" y="2109666"/>
            <a:ext cx="20955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67500" y="2209800"/>
            <a:ext cx="20955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6800" y="2209800"/>
            <a:ext cx="2095500" cy="2819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Reproducible Research?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021" t="21919" r="18085"/>
          <a:stretch/>
        </p:blipFill>
        <p:spPr>
          <a:xfrm>
            <a:off x="3505200" y="1219200"/>
            <a:ext cx="4648200" cy="47901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2667000"/>
            <a:ext cx="4648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3880979"/>
            <a:ext cx="4648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4947779"/>
            <a:ext cx="46482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098" name="Picture 2" descr="https://player.slideplayer.com/79/13134113/slides/slide_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r="48741"/>
          <a:stretch/>
        </p:blipFill>
        <p:spPr bwMode="auto">
          <a:xfrm>
            <a:off x="639233" y="1676400"/>
            <a:ext cx="4999567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914400"/>
            <a:ext cx="45243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1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Repositories?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278032"/>
            <a:ext cx="7315200" cy="50560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799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Commit Comments?</a:t>
            </a:r>
            <a:endParaRPr lang="en-US" dirty="0"/>
          </a:p>
        </p:txBody>
      </p:sp>
      <p:pic>
        <p:nvPicPr>
          <p:cNvPr id="7170" name="Picture 2" descr="Image result for git version control comp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11101"/>
            <a:ext cx="7086600" cy="40356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17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158</TotalTime>
  <Words>71</Words>
  <Application>Microsoft Office PowerPoint</Application>
  <PresentationFormat>Widescreen</PresentationFormat>
  <Paragraphs>23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Rockwell</vt:lpstr>
      <vt:lpstr>Wingdings</vt:lpstr>
      <vt:lpstr>Advantage</vt:lpstr>
      <vt:lpstr>What should I“Git”? Building Blocks for Reproducibility</vt:lpstr>
      <vt:lpstr>PowerPoint Presentation</vt:lpstr>
      <vt:lpstr>What is version control?</vt:lpstr>
      <vt:lpstr>PowerPoint Presentation</vt:lpstr>
      <vt:lpstr>PowerPoint Presentation</vt:lpstr>
      <vt:lpstr>What is Reproducible Research?</vt:lpstr>
      <vt:lpstr> What is Git?</vt:lpstr>
      <vt:lpstr>What are Repositories?</vt:lpstr>
      <vt:lpstr>What are Commit Comments?</vt:lpstr>
      <vt:lpstr>What is GitHub?</vt:lpstr>
      <vt:lpstr>PowerPoint Presentation</vt:lpstr>
      <vt:lpstr>PowerPoint Presentation</vt:lpstr>
      <vt:lpstr>PowerPoint Presentation</vt:lpstr>
      <vt:lpstr>How to Implement?</vt:lpstr>
      <vt:lpstr>PowerPoint Presentation</vt:lpstr>
      <vt:lpstr>What is GitKracken?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Bell</dc:creator>
  <cp:lastModifiedBy>Sarah Schwartz</cp:lastModifiedBy>
  <cp:revision>10</cp:revision>
  <dcterms:created xsi:type="dcterms:W3CDTF">2008-10-17T17:41:21Z</dcterms:created>
  <dcterms:modified xsi:type="dcterms:W3CDTF">2019-01-30T22:31:17Z</dcterms:modified>
</cp:coreProperties>
</file>