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296" r:id="rId3"/>
    <p:sldId id="295" r:id="rId4"/>
    <p:sldId id="294" r:id="rId5"/>
    <p:sldId id="293" r:id="rId6"/>
    <p:sldId id="292" r:id="rId7"/>
    <p:sldId id="291" r:id="rId8"/>
    <p:sldId id="290" r:id="rId9"/>
    <p:sldId id="289" r:id="rId10"/>
    <p:sldId id="288" r:id="rId11"/>
    <p:sldId id="287" r:id="rId12"/>
    <p:sldId id="286" r:id="rId13"/>
    <p:sldId id="285" r:id="rId14"/>
    <p:sldId id="284" r:id="rId15"/>
    <p:sldId id="283" r:id="rId16"/>
    <p:sldId id="282" r:id="rId17"/>
    <p:sldId id="281" r:id="rId18"/>
    <p:sldId id="280" r:id="rId19"/>
    <p:sldId id="279" r:id="rId20"/>
    <p:sldId id="278" r:id="rId21"/>
    <p:sldId id="277" r:id="rId22"/>
    <p:sldId id="276" r:id="rId23"/>
    <p:sldId id="275" r:id="rId24"/>
    <p:sldId id="273" r:id="rId25"/>
    <p:sldId id="274" r:id="rId26"/>
    <p:sldId id="272" r:id="rId27"/>
    <p:sldId id="271" r:id="rId28"/>
    <p:sldId id="270" r:id="rId29"/>
    <p:sldId id="259" r:id="rId30"/>
    <p:sldId id="261" r:id="rId31"/>
    <p:sldId id="260" r:id="rId32"/>
    <p:sldId id="269" r:id="rId33"/>
    <p:sldId id="268" r:id="rId34"/>
    <p:sldId id="267" r:id="rId35"/>
    <p:sldId id="266" r:id="rId36"/>
    <p:sldId id="265" r:id="rId37"/>
    <p:sldId id="264" r:id="rId38"/>
    <p:sldId id="263" r:id="rId39"/>
    <p:sldId id="262" r:id="rId40"/>
    <p:sldId id="257" r:id="rId41"/>
    <p:sldId id="256" r:id="rId42"/>
    <p:sldId id="258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2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63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918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31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44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28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863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41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32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827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789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47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8F153-927F-4ADA-A90F-AFD816292B90}" type="datetimeFigureOut">
              <a:rPr lang="en-US" smtClean="0"/>
              <a:t>5/18/2020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49FEA-2FDC-4413-A1F1-96C8BF3FE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175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18,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04156" y="2339397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7</a:t>
            </a:r>
            <a:endParaRPr lang="en-US" dirty="0"/>
          </a:p>
          <a:p>
            <a:pPr algn="ctr"/>
            <a:r>
              <a:rPr lang="en-US" b="1" u="sng" dirty="0"/>
              <a:t>Independent Samples t-Test for </a:t>
            </a:r>
            <a:r>
              <a:rPr lang="en-US" b="1" u="sng" dirty="0" smtClean="0"/>
              <a:t>Means</a:t>
            </a:r>
          </a:p>
          <a:p>
            <a:pPr algn="ctr"/>
            <a:r>
              <a:rPr lang="en-US" i="1" dirty="0" err="1" smtClean="0"/>
              <a:t>Levene’s</a:t>
            </a:r>
            <a:r>
              <a:rPr lang="en-US" i="1" dirty="0" smtClean="0"/>
              <a:t> Test of HOV</a:t>
            </a:r>
          </a:p>
          <a:p>
            <a:pPr algn="ctr"/>
            <a:r>
              <a:rPr lang="en-US" i="1" dirty="0" smtClean="0"/>
              <a:t>Standard Pooled Variance version</a:t>
            </a:r>
          </a:p>
          <a:p>
            <a:pPr algn="ctr"/>
            <a:r>
              <a:rPr lang="en-US" i="1" dirty="0" smtClean="0"/>
              <a:t>Welch’s Separate Variance version </a:t>
            </a:r>
          </a:p>
          <a:p>
            <a:pPr algn="ctr"/>
            <a:endParaRPr lang="en-US" i="1" dirty="0" smtClean="0"/>
          </a:p>
          <a:p>
            <a:pPr algn="ctr"/>
            <a:endParaRPr lang="en-US" b="1" u="sng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</a:t>
            </a:r>
            <a:r>
              <a:rPr lang="en-US" dirty="0" smtClean="0"/>
              <a:t>5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725675" y="419920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/>
              <a:t>8</a:t>
            </a:r>
            <a:endParaRPr lang="en-US" dirty="0"/>
          </a:p>
          <a:p>
            <a:pPr algn="ctr"/>
            <a:r>
              <a:rPr lang="en-US" b="1" u="sng" dirty="0" smtClean="0"/>
              <a:t>Statistical Power &amp; Effect Size</a:t>
            </a:r>
            <a:endParaRPr lang="en-US" b="1" u="sng" dirty="0" smtClean="0"/>
          </a:p>
          <a:p>
            <a:pPr algn="ctr"/>
            <a:r>
              <a:rPr lang="en-US" i="1" dirty="0" smtClean="0"/>
              <a:t>Cohen’s d &amp; g</a:t>
            </a:r>
          </a:p>
          <a:p>
            <a:pPr algn="ctr"/>
            <a:r>
              <a:rPr lang="en-US" i="1" dirty="0" smtClean="0"/>
              <a:t>G*Power software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1782937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Basic Vocabulary and Skills</a:t>
            </a:r>
          </a:p>
          <a:p>
            <a:pPr algn="ctr"/>
            <a:r>
              <a:rPr lang="en-US" i="1" dirty="0"/>
              <a:t>Scales of Measure</a:t>
            </a:r>
          </a:p>
          <a:p>
            <a:pPr algn="ctr"/>
            <a:r>
              <a:rPr lang="en-US" i="1" dirty="0"/>
              <a:t>Type of Variable</a:t>
            </a:r>
          </a:p>
          <a:p>
            <a:pPr algn="ctr"/>
            <a:r>
              <a:rPr lang="en-US" i="1" dirty="0"/>
              <a:t>Study Design</a:t>
            </a:r>
          </a:p>
          <a:p>
            <a:pPr algn="ctr"/>
            <a:r>
              <a:rPr lang="en-US" i="1" dirty="0"/>
              <a:t>Rounding Numbers</a:t>
            </a:r>
          </a:p>
          <a:p>
            <a:pPr algn="ctr"/>
            <a:r>
              <a:rPr lang="en-US" i="1" dirty="0"/>
              <a:t>Summation Notation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1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121509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0</a:t>
            </a:r>
          </a:p>
          <a:p>
            <a:pPr algn="ctr"/>
            <a:r>
              <a:rPr lang="en-US" b="1" u="sng" dirty="0"/>
              <a:t>Getting Started</a:t>
            </a:r>
          </a:p>
          <a:p>
            <a:pPr algn="ctr"/>
            <a:r>
              <a:rPr lang="en-US" i="1" dirty="0"/>
              <a:t>Syllabus &amp; Grade Components</a:t>
            </a:r>
          </a:p>
          <a:p>
            <a:pPr algn="ctr"/>
            <a:r>
              <a:rPr lang="en-US" i="1" dirty="0"/>
              <a:t>Cohen’s Textbook &amp; Ihno’s Dataset</a:t>
            </a:r>
          </a:p>
          <a:p>
            <a:pPr algn="ctr"/>
            <a:r>
              <a:rPr lang="en-US" i="1" dirty="0"/>
              <a:t>APA Style relating to stats</a:t>
            </a:r>
          </a:p>
          <a:p>
            <a:pPr algn="ctr"/>
            <a:r>
              <a:rPr lang="en-US" i="1" dirty="0"/>
              <a:t>Software Installation: R, R Studio, &amp; </a:t>
            </a:r>
            <a:r>
              <a:rPr lang="en-US" i="1" dirty="0" err="1"/>
              <a:t>Tex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24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Day 1 of 13</a:t>
            </a:r>
          </a:p>
        </p:txBody>
      </p:sp>
    </p:spTree>
    <p:extLst>
      <p:ext uri="{BB962C8B-B14F-4D97-AF65-F5344CB8AC3E}">
        <p14:creationId xmlns:p14="http://schemas.microsoft.com/office/powerpoint/2010/main" val="775600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23,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846096" y="2821964"/>
            <a:ext cx="59434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19</a:t>
            </a:r>
          </a:p>
          <a:p>
            <a:pPr algn="ctr"/>
            <a:r>
              <a:rPr lang="en-US" b="1" u="sng" dirty="0"/>
              <a:t>Binomial Distribution, Normal Approximation, &amp; Sign Test</a:t>
            </a:r>
          </a:p>
          <a:p>
            <a:pPr algn="ctr"/>
            <a:r>
              <a:rPr lang="en-US" dirty="0"/>
              <a:t>Entering small p-values into HW</a:t>
            </a:r>
          </a:p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664327" y="4025523"/>
            <a:ext cx="59434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20</a:t>
            </a:r>
          </a:p>
          <a:p>
            <a:pPr algn="ctr"/>
            <a:r>
              <a:rPr lang="en-US" b="1" u="sng" dirty="0"/>
              <a:t>Chi Squared Tests</a:t>
            </a:r>
          </a:p>
          <a:p>
            <a:pPr algn="ctr"/>
            <a:r>
              <a:rPr lang="en-US" dirty="0"/>
              <a:t>1-way Goodness of Fit</a:t>
            </a:r>
          </a:p>
          <a:p>
            <a:pPr algn="ctr"/>
            <a:r>
              <a:rPr lang="en-US" dirty="0"/>
              <a:t>1-way Test of Independence</a:t>
            </a:r>
          </a:p>
          <a:p>
            <a:pPr algn="ctr"/>
            <a:r>
              <a:rPr lang="en-US" dirty="0"/>
              <a:t>Cramer’s V (</a:t>
            </a:r>
            <a:r>
              <a:rPr lang="en-US" dirty="0" err="1"/>
              <a:t>effectsize</a:t>
            </a:r>
            <a:r>
              <a:rPr lang="en-US" dirty="0"/>
              <a:t> package)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35684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46627" y="343291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16</a:t>
            </a:r>
          </a:p>
          <a:p>
            <a:pPr algn="ctr"/>
            <a:r>
              <a:rPr lang="en-US" b="1" u="sng" dirty="0"/>
              <a:t>Mixed </a:t>
            </a:r>
            <a:r>
              <a:rPr lang="en-US" b="1" u="sng" dirty="0" err="1"/>
              <a:t>Deisgn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Very short lecture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7838093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17,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</a:t>
            </a:r>
          </a:p>
          <a:p>
            <a:pPr algn="ctr"/>
            <a:r>
              <a:rPr lang="en-US" b="1" u="sng" dirty="0"/>
              <a:t>RM ANOVAs</a:t>
            </a:r>
          </a:p>
          <a:p>
            <a:pPr algn="ctr"/>
            <a:r>
              <a:rPr lang="en-US" dirty="0"/>
              <a:t>Item 1</a:t>
            </a:r>
          </a:p>
          <a:p>
            <a:pPr algn="ctr"/>
            <a:r>
              <a:rPr lang="en-US" dirty="0"/>
              <a:t>Person-Profile Plots</a:t>
            </a:r>
          </a:p>
          <a:p>
            <a:pPr algn="ctr"/>
            <a:r>
              <a:rPr lang="en-US" dirty="0"/>
              <a:t>Hand Calculations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505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16,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Section “C” problems</a:t>
            </a:r>
          </a:p>
          <a:p>
            <a:pPr algn="ctr"/>
            <a:r>
              <a:rPr lang="en-US" dirty="0"/>
              <a:t>APA write-up</a:t>
            </a:r>
          </a:p>
          <a:p>
            <a:pPr algn="ctr"/>
            <a:r>
              <a:rPr lang="en-US" dirty="0"/>
              <a:t>Methods &amp; Results sections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153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15, 2020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035110" y="3092669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r>
              <a:rPr lang="en-US" dirty="0"/>
              <a:t>*updated* </a:t>
            </a:r>
            <a:r>
              <a:rPr lang="en-US" dirty="0" err="1"/>
              <a:t>Rmd</a:t>
            </a:r>
            <a:r>
              <a:rPr lang="en-US" dirty="0"/>
              <a:t> skeleton</a:t>
            </a:r>
          </a:p>
          <a:p>
            <a:pPr algn="ctr"/>
            <a:r>
              <a:rPr lang="en-US" dirty="0" err="1"/>
              <a:t>Maunchly’s</a:t>
            </a:r>
            <a:r>
              <a:rPr lang="en-US" dirty="0"/>
              <a:t> </a:t>
            </a:r>
            <a:r>
              <a:rPr lang="en-US" dirty="0" err="1"/>
              <a:t>Sphericity</a:t>
            </a:r>
            <a:r>
              <a:rPr lang="en-US" dirty="0"/>
              <a:t> Tests &amp;</a:t>
            </a:r>
          </a:p>
          <a:p>
            <a:pPr algn="ctr"/>
            <a:r>
              <a:rPr lang="en-US" dirty="0"/>
              <a:t>The Greenhouse-</a:t>
            </a:r>
            <a:r>
              <a:rPr lang="en-US" dirty="0" err="1"/>
              <a:t>Geisser</a:t>
            </a:r>
            <a:r>
              <a:rPr lang="en-US" dirty="0"/>
              <a:t> Correction to </a:t>
            </a:r>
            <a:r>
              <a:rPr lang="en-US" dirty="0" err="1"/>
              <a:t>df’s</a:t>
            </a:r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234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985351" y="303369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15 </a:t>
            </a:r>
          </a:p>
          <a:p>
            <a:pPr algn="ctr"/>
            <a:r>
              <a:rPr lang="en-US" b="1" u="sng" dirty="0"/>
              <a:t>1-way RM ANOVAs</a:t>
            </a:r>
          </a:p>
          <a:p>
            <a:pPr algn="ctr"/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735076" y="409729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16</a:t>
            </a:r>
          </a:p>
          <a:p>
            <a:pPr algn="ctr"/>
            <a:r>
              <a:rPr lang="en-US" b="1" u="sng" dirty="0"/>
              <a:t>Mixed ANOVAs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0310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6087" y="2916921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2-way RM ANOVA</a:t>
            </a:r>
          </a:p>
          <a:p>
            <a:pPr algn="ctr"/>
            <a:r>
              <a:rPr lang="en-US" i="1" dirty="0"/>
              <a:t>Effect Sizes</a:t>
            </a:r>
          </a:p>
          <a:p>
            <a:pPr algn="ctr"/>
            <a:r>
              <a:rPr lang="en-US" i="1" dirty="0"/>
              <a:t>Follow-up test &amp; Multiple Comparisons</a:t>
            </a:r>
          </a:p>
          <a:p>
            <a:pPr algn="ctr"/>
            <a:r>
              <a:rPr lang="en-US" i="1" dirty="0"/>
              <a:t>Interaction</a:t>
            </a:r>
          </a:p>
          <a:p>
            <a:pPr algn="ctr"/>
            <a:r>
              <a:rPr lang="en-US" i="1" dirty="0"/>
              <a:t>Reporting Results</a:t>
            </a:r>
          </a:p>
          <a:p>
            <a:pPr algn="ctr"/>
            <a:r>
              <a:rPr lang="en-US" i="1" dirty="0"/>
              <a:t>Slides 37-end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2525452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1-way RM ANOVA</a:t>
            </a:r>
          </a:p>
          <a:p>
            <a:pPr algn="ctr"/>
            <a:r>
              <a:rPr lang="en-US" i="1" dirty="0"/>
              <a:t>Slides 1 - 36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3454054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13,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 smtClean="0"/>
              <a:t>Intro to Hypothesis Testing</a:t>
            </a:r>
          </a:p>
          <a:p>
            <a:pPr algn="ctr"/>
            <a:r>
              <a:rPr lang="en-US" i="1" dirty="0" smtClean="0"/>
              <a:t>1-sample z-Test for a Mean</a:t>
            </a:r>
          </a:p>
          <a:p>
            <a:pPr algn="ctr"/>
            <a:endParaRPr lang="en-US" b="1" u="sng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4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6</a:t>
            </a:r>
            <a:endParaRPr lang="en-US" dirty="0"/>
          </a:p>
          <a:p>
            <a:pPr algn="ctr"/>
            <a:r>
              <a:rPr lang="en-US" b="1" u="sng" dirty="0" smtClean="0"/>
              <a:t>Confidence Interval Estimation</a:t>
            </a:r>
          </a:p>
          <a:p>
            <a:pPr algn="ctr"/>
            <a:r>
              <a:rPr lang="en-US" i="1" dirty="0" smtClean="0"/>
              <a:t>1-sample t-Test for a Mean</a:t>
            </a:r>
          </a:p>
        </p:txBody>
      </p:sp>
    </p:spTree>
    <p:extLst>
      <p:ext uri="{BB962C8B-B14F-4D97-AF65-F5344CB8AC3E}">
        <p14:creationId xmlns:p14="http://schemas.microsoft.com/office/powerpoint/2010/main" val="19657651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13,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15</a:t>
            </a:r>
          </a:p>
          <a:p>
            <a:pPr algn="ctr"/>
            <a:r>
              <a:rPr lang="en-US" b="1" u="sng" dirty="0"/>
              <a:t>Repeated </a:t>
            </a:r>
            <a:r>
              <a:rPr lang="en-US" b="1" u="sng" dirty="0" err="1"/>
              <a:t>Measurs</a:t>
            </a:r>
            <a:r>
              <a:rPr lang="en-US" b="1" u="sng" dirty="0"/>
              <a:t> ANOVA</a:t>
            </a:r>
          </a:p>
          <a:p>
            <a:pPr algn="ctr"/>
            <a:r>
              <a:rPr lang="en-US" i="1" dirty="0"/>
              <a:t>Examples, in R</a:t>
            </a:r>
          </a:p>
          <a:p>
            <a:pPr algn="ctr"/>
            <a:r>
              <a:rPr lang="en-US" i="1" dirty="0"/>
              <a:t>1</a:t>
            </a:r>
            <a:r>
              <a:rPr lang="en-US" i="1" baseline="30000" dirty="0"/>
              <a:t>st</a:t>
            </a:r>
            <a:r>
              <a:rPr lang="en-US" i="1" dirty="0"/>
              <a:t> – textbook’s example with word recall</a:t>
            </a:r>
          </a:p>
          <a:p>
            <a:pPr algn="ctr"/>
            <a:r>
              <a:rPr lang="en-US" i="1" dirty="0"/>
              <a:t>2</a:t>
            </a:r>
            <a:r>
              <a:rPr lang="en-US" i="1" baseline="30000" dirty="0"/>
              <a:t>nd</a:t>
            </a:r>
            <a:r>
              <a:rPr lang="en-US" i="1" dirty="0"/>
              <a:t> – weight loss over 3 months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707466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4, 5, &amp; 6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187516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 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3161" y="2743036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14 </a:t>
            </a:r>
          </a:p>
          <a:p>
            <a:pPr algn="ctr"/>
            <a:r>
              <a:rPr lang="en-US" b="1" u="sng" dirty="0"/>
              <a:t>2-way Factorial ANOVAs</a:t>
            </a:r>
          </a:p>
          <a:p>
            <a:pPr algn="ctr"/>
            <a:r>
              <a:rPr lang="en-US" dirty="0"/>
              <a:t>Items # 2, 3, &amp; 5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163479" y="3316893"/>
            <a:ext cx="1952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Factorial ANOVA</a:t>
            </a:r>
          </a:p>
          <a:p>
            <a:pPr algn="ctr"/>
            <a:r>
              <a:rPr lang="en-US" dirty="0"/>
              <a:t>Omnibus F-tests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473229" y="3827424"/>
            <a:ext cx="21840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Interactions</a:t>
            </a:r>
          </a:p>
          <a:p>
            <a:pPr algn="ctr"/>
            <a:r>
              <a:rPr lang="en-US" dirty="0"/>
              <a:t>2-way means plots</a:t>
            </a:r>
          </a:p>
          <a:p>
            <a:pPr algn="ctr"/>
            <a:r>
              <a:rPr lang="en-US" dirty="0"/>
              <a:t>Interaction contrasts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1703" y="4576843"/>
            <a:ext cx="26676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Main Effects</a:t>
            </a:r>
          </a:p>
          <a:p>
            <a:pPr algn="ctr"/>
            <a:r>
              <a:rPr lang="en-US" dirty="0"/>
              <a:t>1-way means table</a:t>
            </a:r>
          </a:p>
          <a:p>
            <a:pPr algn="ctr"/>
            <a:r>
              <a:rPr lang="en-US" dirty="0"/>
              <a:t>1-way means plot</a:t>
            </a:r>
          </a:p>
          <a:p>
            <a:pPr algn="ctr"/>
            <a:r>
              <a:rPr lang="en-US" dirty="0"/>
              <a:t>Pairwise post hoc t-tests</a:t>
            </a:r>
          </a:p>
        </p:txBody>
      </p:sp>
    </p:spTree>
    <p:extLst>
      <p:ext uri="{BB962C8B-B14F-4D97-AF65-F5344CB8AC3E}">
        <p14:creationId xmlns:p14="http://schemas.microsoft.com/office/powerpoint/2010/main" val="38118870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April. 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05405" y="3257394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b="1" dirty="0"/>
              <a:t>14A #6: MS and F formulas </a:t>
            </a:r>
          </a:p>
          <a:p>
            <a:pPr algn="ctr"/>
            <a:r>
              <a:rPr lang="en-US" b="1" dirty="0"/>
              <a:t>Based on a means table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5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9755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Sleep x Stimulant Example Walk-through </a:t>
            </a:r>
          </a:p>
          <a:p>
            <a:pPr algn="ctr"/>
            <a:r>
              <a:rPr lang="en-US" i="1" dirty="0"/>
              <a:t>Barry Cohen’s Textbook Example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8570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31,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14</a:t>
            </a:r>
          </a:p>
          <a:p>
            <a:pPr algn="ctr"/>
            <a:r>
              <a:rPr lang="en-US" b="1" u="sng" dirty="0"/>
              <a:t>2-way Factorial ANOVA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(example in separate video)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123556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53580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23325" y="2848397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13 </a:t>
            </a:r>
          </a:p>
          <a:p>
            <a:pPr algn="ctr"/>
            <a:r>
              <a:rPr lang="en-US" b="1" u="sng" dirty="0"/>
              <a:t>Multiple Comparisons: pairwise &amp; linear contrasts</a:t>
            </a:r>
          </a:p>
          <a:p>
            <a:pPr algn="ctr"/>
            <a:r>
              <a:rPr lang="en-US" dirty="0"/>
              <a:t>Items # 5 &amp; 6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23324" y="3965983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 12 </a:t>
            </a:r>
          </a:p>
          <a:p>
            <a:pPr algn="ctr"/>
            <a:r>
              <a:rPr lang="en-US" b="1" u="sng" dirty="0"/>
              <a:t>One-way, independent groups ANOVA</a:t>
            </a:r>
          </a:p>
          <a:p>
            <a:pPr algn="ctr"/>
            <a:r>
              <a:rPr lang="en-US" dirty="0"/>
              <a:t>Items with APA methods/results</a:t>
            </a:r>
          </a:p>
          <a:p>
            <a:pPr algn="ctr"/>
            <a:endParaRPr lang="en-US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85351" y="4872564"/>
            <a:ext cx="1853345" cy="8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542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slides, part 2 of 2</a:t>
            </a:r>
          </a:p>
          <a:p>
            <a:pPr algn="ctr"/>
            <a:r>
              <a:rPr lang="en-US" i="1" dirty="0"/>
              <a:t>Includes example in R (</a:t>
            </a:r>
            <a:r>
              <a:rPr lang="en-US" i="1" dirty="0" err="1"/>
              <a:t>afex</a:t>
            </a:r>
            <a:r>
              <a:rPr lang="en-US" i="1" dirty="0"/>
              <a:t> &amp; </a:t>
            </a:r>
            <a:r>
              <a:rPr lang="en-US" i="1" dirty="0" err="1"/>
              <a:t>emmeans</a:t>
            </a:r>
            <a:r>
              <a:rPr lang="en-US" i="1" dirty="0"/>
              <a:t>)</a:t>
            </a:r>
          </a:p>
          <a:p>
            <a:pPr algn="ctr"/>
            <a:r>
              <a:rPr lang="en-US" i="1" dirty="0"/>
              <a:t>linear contrast statements: by hand and code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908176" y="4866721"/>
            <a:ext cx="1855222" cy="824421"/>
            <a:chOff x="1908176" y="4866721"/>
            <a:chExt cx="1855222" cy="824421"/>
          </a:xfrm>
        </p:grpSpPr>
        <p:pic>
          <p:nvPicPr>
            <p:cNvPr id="1026" name="Picture 2" descr="Image result for virus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08176" y="4866721"/>
              <a:ext cx="825034" cy="8244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/>
            <p:cNvSpPr txBox="1"/>
            <p:nvPr/>
          </p:nvSpPr>
          <p:spPr>
            <a:xfrm>
              <a:off x="2524444" y="5254195"/>
              <a:ext cx="12389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Covid-19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88962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23,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13</a:t>
            </a:r>
          </a:p>
          <a:p>
            <a:pPr algn="ctr"/>
            <a:r>
              <a:rPr lang="en-US" b="1" u="sng" dirty="0"/>
              <a:t>Multiple Comparisons Procedures</a:t>
            </a:r>
          </a:p>
          <a:p>
            <a:pPr algn="ctr"/>
            <a:r>
              <a:rPr lang="en-US" i="1" dirty="0"/>
              <a:t>Lecture slides </a:t>
            </a:r>
          </a:p>
          <a:p>
            <a:pPr algn="ctr"/>
            <a:r>
              <a:rPr lang="en-US" i="1" dirty="0"/>
              <a:t>(excludes linear contrast statements)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026" name="Picture 2" descr="Image result for virus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6" y="4866721"/>
            <a:ext cx="825034" cy="824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2524444" y="5254195"/>
            <a:ext cx="123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Covid-19</a:t>
            </a:r>
          </a:p>
        </p:txBody>
      </p:sp>
    </p:spTree>
    <p:extLst>
      <p:ext uri="{BB962C8B-B14F-4D97-AF65-F5344CB8AC3E}">
        <p14:creationId xmlns:p14="http://schemas.microsoft.com/office/powerpoint/2010/main" val="9113283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HOMEWORK</a:t>
            </a:r>
          </a:p>
          <a:p>
            <a:r>
              <a:rPr lang="en-US" sz="5400" dirty="0"/>
              <a:t>HELP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b="1" dirty="0"/>
              <a:t>4B #6: IQ (mu = 100, </a:t>
            </a:r>
            <a:r>
              <a:rPr lang="en-US" b="1" dirty="0" err="1"/>
              <a:t>sd</a:t>
            </a:r>
            <a:r>
              <a:rPr lang="en-US" b="1" dirty="0"/>
              <a:t>=15) -&gt; sample w/M = 108</a:t>
            </a:r>
          </a:p>
          <a:p>
            <a:pPr algn="ctr"/>
            <a:endParaRPr lang="en-US" b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26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HW_04, section C</a:t>
            </a:r>
            <a:endParaRPr lang="en-US" dirty="0"/>
          </a:p>
          <a:p>
            <a:pPr algn="ctr"/>
            <a:r>
              <a:rPr lang="en-US" b="1" u="sng" dirty="0"/>
              <a:t>Standardized </a:t>
            </a:r>
            <a:r>
              <a:rPr lang="en-US" b="1" u="sng" dirty="0" smtClean="0"/>
              <a:t>Scores</a:t>
            </a:r>
          </a:p>
          <a:p>
            <a:pPr algn="ctr"/>
            <a:r>
              <a:rPr lang="en-US" i="1" dirty="0" smtClean="0"/>
              <a:t>Calculate z-scores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</a:t>
            </a:r>
            <a:r>
              <a:rPr lang="en-US" dirty="0" smtClean="0"/>
              <a:t>3 </a:t>
            </a:r>
            <a:r>
              <a:rPr lang="en-US" dirty="0"/>
              <a:t>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40885711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003824" y="1483154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886" y="374367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 Examples Worked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42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24,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 25-43</a:t>
            </a:r>
          </a:p>
          <a:p>
            <a:pPr algn="ctr"/>
            <a:r>
              <a:rPr lang="en-US" i="1" dirty="0"/>
              <a:t>(Second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7246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11,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  <a:p>
            <a:pPr algn="ctr"/>
            <a:r>
              <a:rPr lang="en-US" i="1" dirty="0"/>
              <a:t>Mostly Examples, Using R, and HW Help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8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March 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8" y="3486436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12</a:t>
            </a:r>
          </a:p>
          <a:p>
            <a:pPr algn="ctr"/>
            <a:r>
              <a:rPr lang="en-US" b="1" u="sng" dirty="0"/>
              <a:t>One-way Independent Groups ANOVA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  <a:p>
            <a:pPr algn="ctr"/>
            <a:r>
              <a:rPr lang="en-US" i="1" dirty="0"/>
              <a:t>Mostly New Material Presentation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197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19,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30478" y="2956774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Second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107241" y="4130160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10</a:t>
            </a:r>
          </a:p>
          <a:p>
            <a:pPr algn="ctr"/>
            <a:r>
              <a:rPr lang="en-US" b="1" u="sng" dirty="0"/>
              <a:t>Simple Linear Regression</a:t>
            </a:r>
            <a:endParaRPr lang="en-US" dirty="0"/>
          </a:p>
          <a:p>
            <a:pPr algn="ctr"/>
            <a:r>
              <a:rPr lang="en-US" i="1" dirty="0"/>
              <a:t>chapter slides (majority)</a:t>
            </a:r>
          </a:p>
        </p:txBody>
      </p:sp>
    </p:spTree>
    <p:extLst>
      <p:ext uri="{BB962C8B-B14F-4D97-AF65-F5344CB8AC3E}">
        <p14:creationId xmlns:p14="http://schemas.microsoft.com/office/powerpoint/2010/main" val="2730707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175357" y="4235713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9</a:t>
            </a:r>
          </a:p>
          <a:p>
            <a:pPr algn="ctr"/>
            <a:r>
              <a:rPr lang="en-US" b="1" u="sng" dirty="0"/>
              <a:t>Correlation</a:t>
            </a:r>
            <a:endParaRPr lang="en-US" dirty="0"/>
          </a:p>
          <a:p>
            <a:pPr algn="ctr"/>
            <a:r>
              <a:rPr lang="en-US" i="1" dirty="0"/>
              <a:t>First half, chapter slides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5358" y="264612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8</a:t>
            </a:r>
          </a:p>
          <a:p>
            <a:pPr algn="ctr"/>
            <a:r>
              <a:rPr lang="en-US" b="1" u="sng" dirty="0"/>
              <a:t>Effect Size &amp; Power Analysis</a:t>
            </a:r>
            <a:endParaRPr lang="en-US" dirty="0"/>
          </a:p>
          <a:p>
            <a:pPr algn="ctr"/>
            <a:r>
              <a:rPr lang="en-US" i="1" dirty="0"/>
              <a:t>Chapter slides</a:t>
            </a:r>
          </a:p>
          <a:p>
            <a:pPr algn="ctr"/>
            <a:r>
              <a:rPr lang="en-US" i="1" dirty="0"/>
              <a:t>Demo G*Power software</a:t>
            </a:r>
          </a:p>
          <a:p>
            <a:pPr algn="ctr"/>
            <a:r>
              <a:rPr lang="en-US" i="1" dirty="0"/>
              <a:t>Homework Help</a:t>
            </a:r>
          </a:p>
        </p:txBody>
      </p:sp>
    </p:spTree>
    <p:extLst>
      <p:ext uri="{BB962C8B-B14F-4D97-AF65-F5344CB8AC3E}">
        <p14:creationId xmlns:p14="http://schemas.microsoft.com/office/powerpoint/2010/main" val="32215106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10,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7</a:t>
            </a:r>
          </a:p>
          <a:p>
            <a:pPr algn="ctr"/>
            <a:r>
              <a:rPr lang="en-US" b="1" u="sng" dirty="0"/>
              <a:t>Independent Samples t-Test for Means</a:t>
            </a:r>
          </a:p>
          <a:p>
            <a:pPr algn="ctr"/>
            <a:r>
              <a:rPr lang="en-US" i="1" dirty="0"/>
              <a:t>Mostly 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5720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460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(second half)</a:t>
            </a:r>
          </a:p>
          <a:p>
            <a:pPr algn="ctr"/>
            <a:r>
              <a:rPr lang="en-US" i="1" dirty="0"/>
              <a:t>Homework Helps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58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Feb. 3,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5</a:t>
            </a:r>
          </a:p>
          <a:p>
            <a:pPr algn="ctr"/>
            <a:r>
              <a:rPr lang="en-US" b="1" u="sng" dirty="0"/>
              <a:t>Intro to Hypothesis Testing: 1 sample z-Test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6</a:t>
            </a:r>
          </a:p>
          <a:p>
            <a:pPr algn="ctr"/>
            <a:r>
              <a:rPr lang="en-US" b="1" u="sng" dirty="0"/>
              <a:t>Confidence Interval Estimation: The t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618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HW_03, section C</a:t>
            </a:r>
            <a:endParaRPr lang="en-US" dirty="0"/>
          </a:p>
          <a:p>
            <a:pPr algn="ctr"/>
            <a:r>
              <a:rPr lang="en-US" b="1" u="sng" dirty="0"/>
              <a:t>Summarizing Data with Descriptive </a:t>
            </a:r>
            <a:r>
              <a:rPr lang="en-US" b="1" u="sng" dirty="0" smtClean="0"/>
              <a:t>Statistics</a:t>
            </a:r>
          </a:p>
          <a:p>
            <a:pPr algn="ctr"/>
            <a:r>
              <a:rPr lang="en-US" i="1" dirty="0" smtClean="0"/>
              <a:t>Full Descriptive Summary</a:t>
            </a:r>
          </a:p>
          <a:p>
            <a:pPr algn="ctr"/>
            <a:r>
              <a:rPr lang="en-US" i="1" dirty="0" smtClean="0"/>
              <a:t>Side-by-Side Boxplots</a:t>
            </a:r>
          </a:p>
          <a:p>
            <a:pPr algn="ctr"/>
            <a:r>
              <a:rPr lang="en-US" i="1" dirty="0" smtClean="0"/>
              <a:t>“Table 1 “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</a:t>
            </a:r>
            <a:r>
              <a:rPr lang="en-US" dirty="0" smtClean="0"/>
              <a:t>3 </a:t>
            </a:r>
            <a:r>
              <a:rPr lang="en-US" dirty="0"/>
              <a:t>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1114200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22,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35110" y="3043759"/>
            <a:ext cx="500576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4</a:t>
            </a:r>
          </a:p>
          <a:p>
            <a:pPr algn="ctr"/>
            <a:r>
              <a:rPr lang="en-US" b="1" u="sng" dirty="0"/>
              <a:t>Standardized Scores &amp; the Normal Distribution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(first half)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19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08702" y="824230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Jan. 15,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18419" y="3043759"/>
            <a:ext cx="42129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Variable/Scale, Rounding &amp; Summation</a:t>
            </a:r>
          </a:p>
          <a:p>
            <a:pPr algn="ctr"/>
            <a:r>
              <a:rPr lang="en-US" i="1" dirty="0"/>
              <a:t>Finish discussion</a:t>
            </a:r>
          </a:p>
          <a:p>
            <a:pPr algn="ctr"/>
            <a:r>
              <a:rPr lang="en-US" i="1" dirty="0"/>
              <a:t>Homework questions</a:t>
            </a:r>
          </a:p>
          <a:p>
            <a:pPr algn="ctr"/>
            <a:endParaRPr lang="en-US" i="1" dirty="0"/>
          </a:p>
          <a:p>
            <a:pPr algn="ctr"/>
            <a:r>
              <a:rPr lang="en-US" dirty="0"/>
              <a:t>Chapter 2 </a:t>
            </a:r>
          </a:p>
          <a:p>
            <a:pPr algn="ctr"/>
            <a:r>
              <a:rPr lang="en-US" b="1" u="sng" dirty="0"/>
              <a:t>Exploring Data with Plots</a:t>
            </a:r>
          </a:p>
          <a:p>
            <a:pPr algn="ctr"/>
            <a:r>
              <a:rPr lang="en-US" i="1" dirty="0"/>
              <a:t>Lecture slides</a:t>
            </a:r>
          </a:p>
          <a:p>
            <a:pPr algn="ctr"/>
            <a:r>
              <a:rPr lang="en-US" i="1" dirty="0"/>
              <a:t>Homework questions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63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566" y="2514598"/>
            <a:ext cx="1578867" cy="1828804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054138" y="2394066"/>
            <a:ext cx="2094807" cy="207818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7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39881" y="3325287"/>
            <a:ext cx="500576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HW_02, section C</a:t>
            </a:r>
            <a:endParaRPr lang="en-US" dirty="0"/>
          </a:p>
          <a:p>
            <a:pPr algn="ctr"/>
            <a:r>
              <a:rPr lang="en-US" b="1" u="sng" dirty="0"/>
              <a:t>Exploration of Data with Plots </a:t>
            </a:r>
          </a:p>
          <a:p>
            <a:pPr algn="ctr"/>
            <a:r>
              <a:rPr lang="en-US" i="1" dirty="0" smtClean="0"/>
              <a:t>Frequency Distribution Tables</a:t>
            </a:r>
            <a:endParaRPr lang="en-US" i="1" dirty="0"/>
          </a:p>
          <a:p>
            <a:pPr algn="ctr"/>
            <a:r>
              <a:rPr lang="en-US" i="1" dirty="0" smtClean="0"/>
              <a:t>Bar Charts &amp; Histograms</a:t>
            </a:r>
          </a:p>
          <a:p>
            <a:pPr algn="ctr"/>
            <a:r>
              <a:rPr lang="en-US" i="1" dirty="0" smtClean="0"/>
              <a:t>Percentiles, Quartiles, Deciles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</a:t>
            </a:r>
            <a:r>
              <a:rPr lang="en-US" dirty="0" smtClean="0"/>
              <a:t>3 </a:t>
            </a:r>
            <a:r>
              <a:rPr lang="en-US" dirty="0"/>
              <a:t>of 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184694" y="1065121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OUT-OF-CLASS LECTURES</a:t>
            </a:r>
          </a:p>
        </p:txBody>
      </p:sp>
    </p:spTree>
    <p:extLst>
      <p:ext uri="{BB962C8B-B14F-4D97-AF65-F5344CB8AC3E}">
        <p14:creationId xmlns:p14="http://schemas.microsoft.com/office/powerpoint/2010/main" val="3670027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</a:t>
            </a:r>
            <a:r>
              <a:rPr lang="en-US" dirty="0" smtClean="0"/>
              <a:t>11, </a:t>
            </a:r>
            <a:r>
              <a:rPr lang="en-US" dirty="0"/>
              <a:t>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06996" y="246538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2</a:t>
            </a:r>
            <a:endParaRPr lang="en-US" dirty="0"/>
          </a:p>
          <a:p>
            <a:pPr algn="ctr"/>
            <a:r>
              <a:rPr lang="en-US" b="1" u="sng" dirty="0"/>
              <a:t>Exploration of Data </a:t>
            </a:r>
            <a:endParaRPr lang="en-US" b="1" u="sng" dirty="0" smtClean="0"/>
          </a:p>
          <a:p>
            <a:pPr algn="ctr"/>
            <a:r>
              <a:rPr lang="en-US" b="1" u="sng" dirty="0" smtClean="0"/>
              <a:t>with </a:t>
            </a:r>
            <a:r>
              <a:rPr lang="en-US" b="1" u="sng" dirty="0"/>
              <a:t>Plots </a:t>
            </a:r>
            <a:endParaRPr lang="en-US" b="1" u="sng" dirty="0" smtClean="0"/>
          </a:p>
          <a:p>
            <a:pPr algn="ctr"/>
            <a:endParaRPr lang="en-US" b="1" u="sng" dirty="0" smtClean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Day 3 </a:t>
            </a:r>
            <a:r>
              <a:rPr lang="en-US" dirty="0"/>
              <a:t>of 13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35110" y="3429000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3</a:t>
            </a:r>
          </a:p>
          <a:p>
            <a:pPr algn="ctr"/>
            <a:r>
              <a:rPr lang="en-US" b="1" u="sng" dirty="0" smtClean="0"/>
              <a:t>Summarizing </a:t>
            </a:r>
            <a:r>
              <a:rPr lang="en-US" b="1" u="sng" dirty="0"/>
              <a:t>Data with </a:t>
            </a:r>
            <a:endParaRPr lang="en-US" b="1" u="sng" dirty="0" smtClean="0"/>
          </a:p>
          <a:p>
            <a:pPr algn="ctr"/>
            <a:r>
              <a:rPr lang="en-US" b="1" u="sng" dirty="0" smtClean="0"/>
              <a:t>Descriptive Statistics</a:t>
            </a:r>
          </a:p>
          <a:p>
            <a:pPr algn="ctr"/>
            <a:endParaRPr lang="en-US" b="1" u="sng" dirty="0" smtClean="0"/>
          </a:p>
        </p:txBody>
      </p:sp>
      <p:sp>
        <p:nvSpPr>
          <p:cNvPr id="16" name="TextBox 15"/>
          <p:cNvSpPr txBox="1"/>
          <p:nvPr/>
        </p:nvSpPr>
        <p:spPr>
          <a:xfrm>
            <a:off x="3258130" y="4574181"/>
            <a:ext cx="50057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</a:t>
            </a:r>
            <a:r>
              <a:rPr lang="en-US" dirty="0" smtClean="0"/>
              <a:t>4</a:t>
            </a:r>
            <a:endParaRPr lang="en-US" dirty="0"/>
          </a:p>
          <a:p>
            <a:pPr algn="ctr"/>
            <a:r>
              <a:rPr lang="en-US" b="1" u="sng" dirty="0"/>
              <a:t>Standardized Scores &amp; </a:t>
            </a:r>
            <a:endParaRPr lang="en-US" b="1" u="sng" dirty="0" smtClean="0"/>
          </a:p>
          <a:p>
            <a:pPr algn="ctr"/>
            <a:r>
              <a:rPr lang="en-US" b="1" u="sng" dirty="0" smtClean="0"/>
              <a:t>he </a:t>
            </a:r>
            <a:r>
              <a:rPr lang="en-US" b="1" u="sng" dirty="0"/>
              <a:t>Normal Distribution</a:t>
            </a:r>
            <a:endParaRPr lang="en-US" b="1" u="sng" dirty="0" smtClean="0"/>
          </a:p>
        </p:txBody>
      </p:sp>
    </p:spTree>
    <p:extLst>
      <p:ext uri="{BB962C8B-B14F-4D97-AF65-F5344CB8AC3E}">
        <p14:creationId xmlns:p14="http://schemas.microsoft.com/office/powerpoint/2010/main" val="3819651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8,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Second half of the </a:t>
            </a:r>
            <a:r>
              <a:rPr lang="en-US" i="1" dirty="0" err="1"/>
              <a:t>Rmd</a:t>
            </a:r>
            <a:endParaRPr lang="en-US" i="1" dirty="0"/>
          </a:p>
          <a:p>
            <a:pPr algn="ctr"/>
            <a:r>
              <a:rPr lang="en-US" i="1" dirty="0"/>
              <a:t>Uploading and submitting in </a:t>
            </a:r>
            <a:r>
              <a:rPr lang="en-US" i="1" dirty="0" err="1"/>
              <a:t>Canvs</a:t>
            </a:r>
            <a:endParaRPr lang="en-US" i="1" dirty="0"/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2159513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7,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679150" y="2855442"/>
            <a:ext cx="50057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HW_01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Additional basic slides</a:t>
            </a:r>
          </a:p>
          <a:p>
            <a:pPr algn="ctr"/>
            <a:r>
              <a:rPr lang="en-US" i="1" dirty="0"/>
              <a:t>More on the PIPE</a:t>
            </a:r>
          </a:p>
          <a:p>
            <a:pPr algn="ctr"/>
            <a:r>
              <a:rPr lang="en-US" i="1" dirty="0"/>
              <a:t>Declaring factors (1C #1, df_1)</a:t>
            </a:r>
          </a:p>
          <a:p>
            <a:pPr algn="ctr"/>
            <a:r>
              <a:rPr lang="en-US" i="1" dirty="0"/>
              <a:t>Creating new variables (1C #2, df_2)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Day 2 of 13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772940-6A60-4E55-A11A-675405DD459E}"/>
              </a:ext>
            </a:extLst>
          </p:cNvPr>
          <p:cNvSpPr txBox="1"/>
          <p:nvPr/>
        </p:nvSpPr>
        <p:spPr>
          <a:xfrm>
            <a:off x="3838696" y="1056832"/>
            <a:ext cx="57123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Virtual </a:t>
            </a:r>
          </a:p>
          <a:p>
            <a:r>
              <a:rPr lang="en-US" sz="5400" dirty="0"/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1205030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06880" y="923544"/>
            <a:ext cx="8778240" cy="5010912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40385" y="1213849"/>
            <a:ext cx="5712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INCLASS LECTURES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31444" y="5278932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May 6, 2020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365000" y="2644649"/>
            <a:ext cx="500576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Chapter 1</a:t>
            </a:r>
          </a:p>
          <a:p>
            <a:pPr algn="ctr"/>
            <a:r>
              <a:rPr lang="en-US" b="1" u="sng" dirty="0"/>
              <a:t>Getting Started with R &amp; R Studio</a:t>
            </a:r>
          </a:p>
          <a:p>
            <a:pPr algn="ctr"/>
            <a:r>
              <a:rPr lang="en-US" i="1" dirty="0"/>
              <a:t>Workspace Orientation</a:t>
            </a:r>
          </a:p>
          <a:p>
            <a:pPr algn="ctr"/>
            <a:r>
              <a:rPr lang="en-US" i="1" dirty="0"/>
              <a:t>Getting Help</a:t>
            </a:r>
          </a:p>
          <a:p>
            <a:pPr algn="ctr"/>
            <a:r>
              <a:rPr lang="en-US" i="1" dirty="0"/>
              <a:t>Running &amp; knitting</a:t>
            </a:r>
          </a:p>
          <a:p>
            <a:pPr algn="ctr"/>
            <a:r>
              <a:rPr lang="en-US" i="1" dirty="0"/>
              <a:t>Importing data</a:t>
            </a:r>
          </a:p>
          <a:p>
            <a:pPr algn="ctr"/>
            <a:r>
              <a:rPr lang="en-US" i="1" dirty="0"/>
              <a:t>NA, pipe, assignment</a:t>
            </a:r>
          </a:p>
          <a:p>
            <a:pPr algn="ctr"/>
            <a:r>
              <a:rPr lang="en-US" i="1" dirty="0"/>
              <a:t>Declaring factors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7198839" y="2137179"/>
            <a:ext cx="3141660" cy="3193339"/>
            <a:chOff x="7047391" y="1961976"/>
            <a:chExt cx="3141660" cy="3193339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47391" y="3320161"/>
              <a:ext cx="1578867" cy="1828804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30475" y="1961976"/>
              <a:ext cx="1578867" cy="1828804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10184" y="3326511"/>
              <a:ext cx="1578867" cy="1828804"/>
            </a:xfrm>
            <a:prstGeom prst="rect">
              <a:avLst/>
            </a:prstGeom>
          </p:spPr>
        </p:pic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110" y="1019593"/>
            <a:ext cx="1578867" cy="1828804"/>
          </a:xfrm>
          <a:prstGeom prst="rect">
            <a:avLst/>
          </a:prstGeom>
        </p:spPr>
      </p:pic>
      <p:pic>
        <p:nvPicPr>
          <p:cNvPr id="13" name="Picture 12" descr="Hello summer illustration vector. with cute summer icon and ...">
            <a:extLst>
              <a:ext uri="{FF2B5EF4-FFF2-40B4-BE49-F238E27FC236}">
                <a16:creationId xmlns:a16="http://schemas.microsoft.com/office/drawing/2014/main" id="{50B5A1E4-2998-48E4-BC77-79D8790DF13F}"/>
              </a:ext>
            </a:extLst>
          </p:cNvPr>
          <p:cNvPicPr/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203" y="4158563"/>
            <a:ext cx="1578867" cy="1406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lendar, schedule, schedule icon icon">
            <a:extLst>
              <a:ext uri="{FF2B5EF4-FFF2-40B4-BE49-F238E27FC236}">
                <a16:creationId xmlns:a16="http://schemas.microsoft.com/office/drawing/2014/main" id="{C17B732E-BA53-4386-9A3E-FF78AABEE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790" y="4668816"/>
            <a:ext cx="1257692" cy="125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3FD3B0-B62F-442A-AC07-BC6B0D20FF53}"/>
              </a:ext>
            </a:extLst>
          </p:cNvPr>
          <p:cNvSpPr txBox="1"/>
          <p:nvPr/>
        </p:nvSpPr>
        <p:spPr>
          <a:xfrm>
            <a:off x="3021210" y="5278932"/>
            <a:ext cx="26148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Part 2 of 2, Day 2 of 13</a:t>
            </a:r>
          </a:p>
        </p:txBody>
      </p:sp>
    </p:spTree>
    <p:extLst>
      <p:ext uri="{BB962C8B-B14F-4D97-AF65-F5344CB8AC3E}">
        <p14:creationId xmlns:p14="http://schemas.microsoft.com/office/powerpoint/2010/main" val="316627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18305</TotalTime>
  <Words>1159</Words>
  <Application>Microsoft Office PowerPoint</Application>
  <PresentationFormat>Widescreen</PresentationFormat>
  <Paragraphs>352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Sarah Schwartz</dc:creator>
  <cp:lastModifiedBy>Sarah Schwartz</cp:lastModifiedBy>
  <cp:revision>48</cp:revision>
  <dcterms:created xsi:type="dcterms:W3CDTF">2020-01-22T20:01:35Z</dcterms:created>
  <dcterms:modified xsi:type="dcterms:W3CDTF">2020-05-19T02:34:35Z</dcterms:modified>
</cp:coreProperties>
</file>