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notesMasterIdLst>
    <p:notesMasterId r:id="rId61"/>
  </p:notesMasterIdLst>
  <p:sldIdLst>
    <p:sldId id="256" r:id="rId2"/>
    <p:sldId id="258" r:id="rId3"/>
    <p:sldId id="278" r:id="rId4"/>
    <p:sldId id="269" r:id="rId5"/>
    <p:sldId id="270" r:id="rId6"/>
    <p:sldId id="285" r:id="rId7"/>
    <p:sldId id="273" r:id="rId8"/>
    <p:sldId id="277" r:id="rId9"/>
    <p:sldId id="284" r:id="rId10"/>
    <p:sldId id="259" r:id="rId11"/>
    <p:sldId id="271" r:id="rId12"/>
    <p:sldId id="263" r:id="rId13"/>
    <p:sldId id="272" r:id="rId14"/>
    <p:sldId id="260" r:id="rId15"/>
    <p:sldId id="274" r:id="rId16"/>
    <p:sldId id="317" r:id="rId17"/>
    <p:sldId id="318" r:id="rId18"/>
    <p:sldId id="275" r:id="rId19"/>
    <p:sldId id="276" r:id="rId20"/>
    <p:sldId id="279" r:id="rId21"/>
    <p:sldId id="281" r:id="rId22"/>
    <p:sldId id="282" r:id="rId23"/>
    <p:sldId id="280" r:id="rId24"/>
    <p:sldId id="286" r:id="rId25"/>
    <p:sldId id="283" r:id="rId26"/>
    <p:sldId id="264" r:id="rId27"/>
    <p:sldId id="288" r:id="rId28"/>
    <p:sldId id="287" r:id="rId29"/>
    <p:sldId id="265" r:id="rId30"/>
    <p:sldId id="289" r:id="rId31"/>
    <p:sldId id="290" r:id="rId32"/>
    <p:sldId id="291" r:id="rId33"/>
    <p:sldId id="292" r:id="rId34"/>
    <p:sldId id="293" r:id="rId35"/>
    <p:sldId id="266"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9" r:id="rId51"/>
    <p:sldId id="310" r:id="rId52"/>
    <p:sldId id="311" r:id="rId53"/>
    <p:sldId id="312" r:id="rId54"/>
    <p:sldId id="313" r:id="rId55"/>
    <p:sldId id="308" r:id="rId56"/>
    <p:sldId id="268" r:id="rId57"/>
    <p:sldId id="316"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022B68"/>
    <a:srgbClr val="B97B3D"/>
    <a:srgbClr val="003E6C"/>
    <a:srgbClr val="F2F2F2"/>
    <a:srgbClr val="B7DBFF"/>
    <a:srgbClr val="008000"/>
    <a:srgbClr val="CC9966"/>
    <a:srgbClr val="99CCFF"/>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3" d="100"/>
          <a:sy n="63" d="100"/>
        </p:scale>
        <p:origin x="54" y="53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3CB70-D59D-4B0E-AB65-A59CB70EA631}"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C8182-5CFA-4718-B07D-3AE5A155BEE6}" type="slidenum">
              <a:rPr lang="en-US" smtClean="0"/>
              <a:t>‹#›</a:t>
            </a:fld>
            <a:endParaRPr lang="en-US"/>
          </a:p>
        </p:txBody>
      </p:sp>
    </p:spTree>
    <p:extLst>
      <p:ext uri="{BB962C8B-B14F-4D97-AF65-F5344CB8AC3E}">
        <p14:creationId xmlns:p14="http://schemas.microsoft.com/office/powerpoint/2010/main" val="28794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1</a:t>
            </a:fld>
            <a:endParaRPr lang="en-US"/>
          </a:p>
        </p:txBody>
      </p:sp>
    </p:spTree>
    <p:extLst>
      <p:ext uri="{BB962C8B-B14F-4D97-AF65-F5344CB8AC3E}">
        <p14:creationId xmlns:p14="http://schemas.microsoft.com/office/powerpoint/2010/main" val="89030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34</a:t>
            </a:fld>
            <a:endParaRPr lang="en-US"/>
          </a:p>
        </p:txBody>
      </p:sp>
    </p:spTree>
    <p:extLst>
      <p:ext uri="{BB962C8B-B14F-4D97-AF65-F5344CB8AC3E}">
        <p14:creationId xmlns:p14="http://schemas.microsoft.com/office/powerpoint/2010/main" val="138897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3</a:t>
            </a:fld>
            <a:endParaRPr lang="en-US"/>
          </a:p>
        </p:txBody>
      </p:sp>
    </p:spTree>
    <p:extLst>
      <p:ext uri="{BB962C8B-B14F-4D97-AF65-F5344CB8AC3E}">
        <p14:creationId xmlns:p14="http://schemas.microsoft.com/office/powerpoint/2010/main" val="360840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14</a:t>
            </a:fld>
            <a:endParaRPr lang="en-US"/>
          </a:p>
        </p:txBody>
      </p:sp>
    </p:spTree>
    <p:extLst>
      <p:ext uri="{BB962C8B-B14F-4D97-AF65-F5344CB8AC3E}">
        <p14:creationId xmlns:p14="http://schemas.microsoft.com/office/powerpoint/2010/main" val="372633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21</a:t>
            </a:fld>
            <a:endParaRPr lang="en-US"/>
          </a:p>
        </p:txBody>
      </p:sp>
    </p:spTree>
    <p:extLst>
      <p:ext uri="{BB962C8B-B14F-4D97-AF65-F5344CB8AC3E}">
        <p14:creationId xmlns:p14="http://schemas.microsoft.com/office/powerpoint/2010/main" val="197900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28</a:t>
            </a:fld>
            <a:endParaRPr lang="en-US"/>
          </a:p>
        </p:txBody>
      </p:sp>
    </p:spTree>
    <p:extLst>
      <p:ext uri="{BB962C8B-B14F-4D97-AF65-F5344CB8AC3E}">
        <p14:creationId xmlns:p14="http://schemas.microsoft.com/office/powerpoint/2010/main" val="3638818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30</a:t>
            </a:fld>
            <a:endParaRPr lang="en-US"/>
          </a:p>
        </p:txBody>
      </p:sp>
    </p:spTree>
    <p:extLst>
      <p:ext uri="{BB962C8B-B14F-4D97-AF65-F5344CB8AC3E}">
        <p14:creationId xmlns:p14="http://schemas.microsoft.com/office/powerpoint/2010/main" val="3974910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31</a:t>
            </a:fld>
            <a:endParaRPr lang="en-US"/>
          </a:p>
        </p:txBody>
      </p:sp>
    </p:spTree>
    <p:extLst>
      <p:ext uri="{BB962C8B-B14F-4D97-AF65-F5344CB8AC3E}">
        <p14:creationId xmlns:p14="http://schemas.microsoft.com/office/powerpoint/2010/main" val="108559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32</a:t>
            </a:fld>
            <a:endParaRPr lang="en-US"/>
          </a:p>
        </p:txBody>
      </p:sp>
    </p:spTree>
    <p:extLst>
      <p:ext uri="{BB962C8B-B14F-4D97-AF65-F5344CB8AC3E}">
        <p14:creationId xmlns:p14="http://schemas.microsoft.com/office/powerpoint/2010/main" val="327569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C8182-5CFA-4718-B07D-3AE5A155BEE6}" type="slidenum">
              <a:rPr lang="en-US" smtClean="0"/>
              <a:t>33</a:t>
            </a:fld>
            <a:endParaRPr lang="en-US"/>
          </a:p>
        </p:txBody>
      </p:sp>
    </p:spTree>
    <p:extLst>
      <p:ext uri="{BB962C8B-B14F-4D97-AF65-F5344CB8AC3E}">
        <p14:creationId xmlns:p14="http://schemas.microsoft.com/office/powerpoint/2010/main" val="1485990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1.pd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7611" y="4343400"/>
            <a:ext cx="11457989" cy="933450"/>
          </a:xfrm>
        </p:spPr>
        <p:txBody>
          <a:bodyPr>
            <a:normAutofit/>
          </a:bodyPr>
          <a:lstStyle>
            <a:lvl1pPr>
              <a:defRPr sz="3600">
                <a:solidFill>
                  <a:srgbClr val="022B68"/>
                </a:solidFill>
              </a:defRPr>
            </a:lvl1pPr>
          </a:lstStyle>
          <a:p>
            <a:r>
              <a:rPr lang="en-US" dirty="0"/>
              <a:t>Click to edit Master title style</a:t>
            </a:r>
            <a:endParaRPr dirty="0"/>
          </a:p>
        </p:txBody>
      </p:sp>
      <p:sp>
        <p:nvSpPr>
          <p:cNvPr id="3" name="Subtitle 2"/>
          <p:cNvSpPr>
            <a:spLocks noGrp="1"/>
          </p:cNvSpPr>
          <p:nvPr>
            <p:ph type="subTitle" idx="1"/>
          </p:nvPr>
        </p:nvSpPr>
        <p:spPr>
          <a:xfrm>
            <a:off x="327611" y="5029201"/>
            <a:ext cx="11457989" cy="748553"/>
          </a:xfrm>
        </p:spPr>
        <p:txBody>
          <a:bodyPr>
            <a:normAutofit/>
          </a:bodyPr>
          <a:lstStyle>
            <a:lvl1pPr marL="0" indent="0" algn="l">
              <a:spcBef>
                <a:spcPts val="300"/>
              </a:spcBef>
              <a:buNone/>
              <a:defRPr sz="2000">
                <a:solidFill>
                  <a:srgbClr val="54432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400801" y="6425641"/>
            <a:ext cx="1643529" cy="365125"/>
          </a:xfrm>
        </p:spPr>
        <p:txBody>
          <a:bodyPr/>
          <a:lstStyle>
            <a:lvl1pPr algn="l">
              <a:defRPr/>
            </a:lvl1pPr>
          </a:lstStyle>
          <a:p>
            <a:fld id="{0631A070-80AB-B544-9A8C-1802EBBBD33F}" type="datetimeFigureOut">
              <a:rPr lang="en-US" smtClean="0"/>
              <a:pPr/>
              <a:t>2/1/2021</a:t>
            </a:fld>
            <a:endParaRPr lang="en-US"/>
          </a:p>
        </p:txBody>
      </p:sp>
      <p:sp>
        <p:nvSpPr>
          <p:cNvPr id="5" name="Footer Placeholder 4"/>
          <p:cNvSpPr>
            <a:spLocks noGrp="1"/>
          </p:cNvSpPr>
          <p:nvPr>
            <p:ph type="ftr" sz="quarter" idx="11"/>
          </p:nvPr>
        </p:nvSpPr>
        <p:spPr>
          <a:xfrm>
            <a:off x="8414871" y="6425641"/>
            <a:ext cx="3490259" cy="365125"/>
          </a:xfrm>
        </p:spPr>
        <p:txBody>
          <a:bodyPr/>
          <a:lstStyle>
            <a:lvl1pPr algn="r">
              <a:defRPr/>
            </a:lvl1pPr>
          </a:lstStyle>
          <a:p>
            <a:endParaRPr lang="en-US"/>
          </a:p>
        </p:txBody>
      </p:sp>
      <p:sp>
        <p:nvSpPr>
          <p:cNvPr id="8" name="Rectangle 7"/>
          <p:cNvSpPr/>
          <p:nvPr/>
        </p:nvSpPr>
        <p:spPr>
          <a:xfrm>
            <a:off x="9069917" y="228601"/>
            <a:ext cx="2743200" cy="1892725"/>
          </a:xfrm>
          <a:prstGeom prst="rect">
            <a:avLst/>
          </a:prstGeom>
          <a:solidFill>
            <a:srgbClr val="99864B">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6191251" y="2235201"/>
            <a:ext cx="2743200" cy="1879601"/>
          </a:xfrm>
          <a:prstGeom prst="rect">
            <a:avLst/>
          </a:prstGeom>
          <a:solidFill>
            <a:srgbClr val="99864B">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1" name="Rectangle 10"/>
          <p:cNvSpPr/>
          <p:nvPr/>
        </p:nvSpPr>
        <p:spPr>
          <a:xfrm>
            <a:off x="6191251" y="228601"/>
            <a:ext cx="2743200" cy="1892725"/>
          </a:xfrm>
          <a:prstGeom prst="rect">
            <a:avLst/>
          </a:prstGeom>
          <a:solidFill>
            <a:srgbClr val="022B68">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9069917" y="2235201"/>
            <a:ext cx="2743200" cy="1879601"/>
          </a:xfrm>
          <a:prstGeom prst="rect">
            <a:avLst/>
          </a:prstGeom>
          <a:solidFill>
            <a:srgbClr val="022B6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pic>
        <p:nvPicPr>
          <p:cNvPr id="13" name="Picture 12" descr="OldMainSummerVert.jpg"/>
          <p:cNvPicPr>
            <a:picLocks noChangeAspect="1"/>
          </p:cNvPicPr>
          <p:nvPr userDrawn="1"/>
        </p:nvPicPr>
        <p:blipFill>
          <a:blip r:embed="rId2"/>
          <a:srcRect t="9375" b="23437"/>
          <a:stretch>
            <a:fillRect/>
          </a:stretch>
        </p:blipFill>
        <p:spPr>
          <a:xfrm>
            <a:off x="327611" y="228600"/>
            <a:ext cx="5717589" cy="3886201"/>
          </a:xfrm>
          <a:prstGeom prst="rect">
            <a:avLst/>
          </a:prstGeom>
          <a:blipFill rotWithShape="1">
            <a:blip r:embed="rId3"/>
            <a:stretch>
              <a:fillRect/>
            </a:stretch>
          </a:blipFill>
        </p:spPr>
      </p:pic>
      <p:pic>
        <p:nvPicPr>
          <p:cNvPr id="19" name="Picture 18" descr="oldmain.jpg"/>
          <p:cNvPicPr>
            <a:picLocks noChangeAspect="1"/>
          </p:cNvPicPr>
          <p:nvPr userDrawn="1"/>
        </p:nvPicPr>
        <p:blipFill>
          <a:blip r:embed="rId3"/>
          <a:srcRect t="8431"/>
          <a:stretch>
            <a:fillRect/>
          </a:stretch>
        </p:blipFill>
        <p:spPr>
          <a:xfrm>
            <a:off x="327611" y="228601"/>
            <a:ext cx="5717589" cy="3886201"/>
          </a:xfrm>
          <a:prstGeom prst="rect">
            <a:avLst/>
          </a:prstGeom>
        </p:spPr>
      </p:pic>
      <p:pic>
        <p:nvPicPr>
          <p:cNvPr id="14" name="Picture 13" descr="stackedlogo.eps"/>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8145929" y="5549900"/>
            <a:ext cx="3556000" cy="10033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10889129" y="282574"/>
            <a:ext cx="914400" cy="1600200"/>
          </a:xfrm>
          <a:prstGeom prst="rect">
            <a:avLst/>
          </a:prstGeom>
          <a:solidFill>
            <a:srgbClr val="022B6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
        <p:nvSpPr>
          <p:cNvPr id="12" name="Content Placeholder 2"/>
          <p:cNvSpPr>
            <a:spLocks noGrp="1"/>
          </p:cNvSpPr>
          <p:nvPr>
            <p:ph sz="half" idx="17"/>
          </p:nvPr>
        </p:nvSpPr>
        <p:spPr>
          <a:xfrm>
            <a:off x="670561" y="1985963"/>
            <a:ext cx="4876551" cy="1965960"/>
          </a:xfrm>
        </p:spPr>
        <p:txBody>
          <a:bodyPr>
            <a:normAutofit/>
          </a:bodyPr>
          <a:lstStyle>
            <a:lvl1pPr>
              <a:defRPr sz="1800">
                <a:solidFill>
                  <a:srgbClr val="022B68"/>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ontent Placeholder 2"/>
          <p:cNvSpPr>
            <a:spLocks noGrp="1"/>
          </p:cNvSpPr>
          <p:nvPr>
            <p:ph sz="half" idx="18"/>
          </p:nvPr>
        </p:nvSpPr>
        <p:spPr>
          <a:xfrm>
            <a:off x="670561" y="4164965"/>
            <a:ext cx="4876551" cy="1965960"/>
          </a:xfrm>
        </p:spPr>
        <p:txBody>
          <a:bodyPr>
            <a:normAutofit/>
          </a:bodyPr>
          <a:lstStyle>
            <a:lvl1pPr>
              <a:defRPr sz="1800">
                <a:solidFill>
                  <a:srgbClr val="022B68"/>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5" name="Content Placeholder 2"/>
          <p:cNvSpPr>
            <a:spLocks noGrp="1"/>
          </p:cNvSpPr>
          <p:nvPr>
            <p:ph sz="half" idx="1"/>
          </p:nvPr>
        </p:nvSpPr>
        <p:spPr>
          <a:xfrm>
            <a:off x="5880100" y="1985963"/>
            <a:ext cx="4876800" cy="1965960"/>
          </a:xfrm>
        </p:spPr>
        <p:txBody>
          <a:bodyPr>
            <a:normAutofit/>
          </a:bodyPr>
          <a:lstStyle>
            <a:lvl1pPr>
              <a:defRPr sz="1800">
                <a:solidFill>
                  <a:srgbClr val="022B68"/>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6"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10889129" y="282574"/>
            <a:ext cx="914400" cy="1600200"/>
          </a:xfrm>
          <a:prstGeom prst="rect">
            <a:avLst/>
          </a:prstGeom>
          <a:solidFill>
            <a:srgbClr val="022B6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631A070-80AB-B544-9A8C-1802EBBBD33F}" type="datetimeFigureOut">
              <a:rPr lang="en-US" smtClean="0"/>
              <a:pPr/>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10889129" y="282574"/>
            <a:ext cx="914400" cy="302217"/>
          </a:xfrm>
          <a:prstGeom prst="rect">
            <a:avLst/>
          </a:prstGeom>
          <a:solidFill>
            <a:srgbClr val="022B6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Date Placeholder 1"/>
          <p:cNvSpPr>
            <a:spLocks noGrp="1"/>
          </p:cNvSpPr>
          <p:nvPr>
            <p:ph type="dt" sz="half" idx="10"/>
          </p:nvPr>
        </p:nvSpPr>
        <p:spPr/>
        <p:txBody>
          <a:bodyPr/>
          <a:lstStyle/>
          <a:p>
            <a:fld id="{0631A070-80AB-B544-9A8C-1802EBBBD33F}" type="datetimeFigureOut">
              <a:rPr lang="en-US" smtClean="0"/>
              <a:pPr/>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8" y="228600"/>
            <a:ext cx="4601633" cy="6345238"/>
          </a:xfrm>
          <a:prstGeom prst="rect">
            <a:avLst/>
          </a:prstGeom>
          <a:solidFill>
            <a:srgbClr val="022B6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7" y="2571750"/>
            <a:ext cx="4340352"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558368" y="273051"/>
            <a:ext cx="6129865"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08124" y="3733801"/>
            <a:ext cx="4340352"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a:xfrm>
            <a:off x="5145741" y="6423586"/>
            <a:ext cx="4422588" cy="365125"/>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889129" y="282574"/>
            <a:ext cx="914400" cy="302217"/>
          </a:xfrm>
          <a:prstGeom prst="rect">
            <a:avLst/>
          </a:prstGeom>
          <a:solidFill>
            <a:srgbClr val="022B68">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559205" y="3124200"/>
            <a:ext cx="5197696"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28600"/>
            <a:ext cx="4614211"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59205" y="3995737"/>
            <a:ext cx="5197696"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a:xfrm>
            <a:off x="5588000" y="6423586"/>
            <a:ext cx="4006851" cy="365125"/>
          </a:xfrm>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75341" y="4424082"/>
            <a:ext cx="8254876"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28600"/>
            <a:ext cx="85045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75341" y="5257800"/>
            <a:ext cx="8254876"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
        <p:nvSpPr>
          <p:cNvPr id="8" name="Rectangle 7"/>
          <p:cNvSpPr/>
          <p:nvPr/>
        </p:nvSpPr>
        <p:spPr>
          <a:xfrm>
            <a:off x="9069917" y="228600"/>
            <a:ext cx="2743200" cy="2039112"/>
          </a:xfrm>
          <a:prstGeom prst="rect">
            <a:avLst/>
          </a:prstGeom>
          <a:solidFill>
            <a:srgbClr val="99864B">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9069917" y="2377440"/>
            <a:ext cx="2743200" cy="2039112"/>
          </a:xfrm>
          <a:prstGeom prst="rect">
            <a:avLst/>
          </a:prstGeom>
          <a:solidFill>
            <a:srgbClr val="022B68">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376766" y="228600"/>
            <a:ext cx="8516223" cy="6345238"/>
          </a:xfrm>
          <a:prstGeom prst="rect">
            <a:avLst/>
          </a:prstGeom>
          <a:solidFill>
            <a:srgbClr val="022B6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8242148"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6" y="3733801"/>
            <a:ext cx="8239421"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949683" y="6235608"/>
            <a:ext cx="1797864" cy="365125"/>
          </a:xfrm>
        </p:spPr>
        <p:txBody>
          <a:bodyPr/>
          <a:lstStyle>
            <a:lvl1pPr>
              <a:defRPr>
                <a:solidFill>
                  <a:schemeClr val="bg1"/>
                </a:solidFill>
              </a:defRPr>
            </a:lvl1p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a:xfrm>
            <a:off x="508128" y="6235608"/>
            <a:ext cx="6197473"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
        <p:nvSpPr>
          <p:cNvPr id="10" name="Rectangle 9"/>
          <p:cNvSpPr/>
          <p:nvPr/>
        </p:nvSpPr>
        <p:spPr>
          <a:xfrm>
            <a:off x="9069917" y="228600"/>
            <a:ext cx="2743200" cy="2039112"/>
          </a:xfrm>
          <a:prstGeom prst="rect">
            <a:avLst/>
          </a:prstGeom>
          <a:solidFill>
            <a:srgbClr val="99864B">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9069917" y="2374940"/>
            <a:ext cx="27432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9069917" y="4535424"/>
            <a:ext cx="27432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rgbClr val="022B6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064000" y="6235608"/>
            <a:ext cx="1797864" cy="365125"/>
          </a:xfrm>
        </p:spPr>
        <p:txBody>
          <a:bodyPr/>
          <a:lstStyle>
            <a:lvl1pPr>
              <a:defRPr>
                <a:solidFill>
                  <a:schemeClr val="bg1"/>
                </a:solidFill>
              </a:defRPr>
            </a:lvl1p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a:xfrm>
            <a:off x="508128" y="6235608"/>
            <a:ext cx="3454273"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
        <p:nvSpPr>
          <p:cNvPr id="10" name="Rectangle 9"/>
          <p:cNvSpPr/>
          <p:nvPr/>
        </p:nvSpPr>
        <p:spPr>
          <a:xfrm>
            <a:off x="9069917" y="228600"/>
            <a:ext cx="2743200" cy="2039112"/>
          </a:xfrm>
          <a:prstGeom prst="rect">
            <a:avLst/>
          </a:prstGeom>
          <a:solidFill>
            <a:srgbClr val="99864B">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6165851" y="4534726"/>
            <a:ext cx="2743200" cy="2039112"/>
          </a:xfrm>
          <a:prstGeom prst="rect">
            <a:avLst/>
          </a:prstGeom>
          <a:solidFill>
            <a:srgbClr val="022B68">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10889129" y="282574"/>
            <a:ext cx="914400" cy="302217"/>
          </a:xfrm>
          <a:prstGeom prst="rect">
            <a:avLst/>
          </a:prstGeom>
          <a:solidFill>
            <a:srgbClr val="02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04000" y="3124200"/>
            <a:ext cx="414528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365248"/>
            <a:ext cx="5653492"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04000" y="3995737"/>
            <a:ext cx="414528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a:xfrm>
            <a:off x="5588000" y="6423586"/>
            <a:ext cx="4006851" cy="365125"/>
          </a:xfrm>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
        <p:nvSpPr>
          <p:cNvPr id="14" name="Picture Placeholder 12"/>
          <p:cNvSpPr>
            <a:spLocks noGrp="1"/>
          </p:cNvSpPr>
          <p:nvPr>
            <p:ph type="pic" sz="quarter" idx="13"/>
          </p:nvPr>
        </p:nvSpPr>
        <p:spPr>
          <a:xfrm>
            <a:off x="370540" y="228600"/>
            <a:ext cx="2743200" cy="2039112"/>
          </a:xfrm>
        </p:spPr>
        <p:txBody>
          <a:bodyPr/>
          <a:lstStyle>
            <a:lvl1pPr>
              <a:buNone/>
              <a:defRPr/>
            </a:lvl1pPr>
          </a:lstStyle>
          <a:p>
            <a:r>
              <a:rPr lang="en-US"/>
              <a:t>Click icon to add picture</a:t>
            </a:r>
            <a:endParaRPr/>
          </a:p>
        </p:txBody>
      </p:sp>
      <p:sp>
        <p:nvSpPr>
          <p:cNvPr id="15" name="Picture Placeholder 12"/>
          <p:cNvSpPr>
            <a:spLocks noGrp="1"/>
          </p:cNvSpPr>
          <p:nvPr>
            <p:ph type="pic" sz="quarter" idx="14"/>
          </p:nvPr>
        </p:nvSpPr>
        <p:spPr>
          <a:xfrm>
            <a:off x="3280833" y="228600"/>
            <a:ext cx="27432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rgbClr val="02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631A070-80AB-B544-9A8C-1802EBBBD33F}"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10947401" y="282574"/>
            <a:ext cx="856129" cy="1600200"/>
          </a:xfrm>
          <a:prstGeom prst="rect">
            <a:avLst/>
          </a:prstGeom>
          <a:solidFill>
            <a:srgbClr val="022B6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lvl1pPr>
              <a:defRPr>
                <a:solidFill>
                  <a:srgbClr val="022B68"/>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solidFill>
                  <a:srgbClr val="54432F"/>
                </a:solidFill>
              </a:defRPr>
            </a:lvl1pPr>
            <a:lvl2pPr>
              <a:defRPr>
                <a:solidFill>
                  <a:srgbClr val="54432F"/>
                </a:solidFill>
              </a:defRPr>
            </a:lvl2pPr>
            <a:lvl3pPr>
              <a:defRPr>
                <a:solidFill>
                  <a:srgbClr val="54432F"/>
                </a:solidFill>
              </a:defRPr>
            </a:lvl3pPr>
            <a:lvl4pPr>
              <a:defRPr>
                <a:solidFill>
                  <a:srgbClr val="54432F"/>
                </a:solidFill>
              </a:defRPr>
            </a:lvl4pPr>
            <a:lvl5pPr>
              <a:defRPr>
                <a:solidFill>
                  <a:srgbClr val="54432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0631A070-80AB-B544-9A8C-1802EBBBD33F}"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32D-A370-6F42-A312-F08685D74F7B}" type="slidenum">
              <a:rPr lang="en-US" smtClean="0"/>
              <a:pPr/>
              <a:t>‹#›</a:t>
            </a:fld>
            <a:endParaRPr lang="en-US"/>
          </a:p>
        </p:txBody>
      </p:sp>
      <p:sp>
        <p:nvSpPr>
          <p:cNvPr id="10" name="Rectangle 9"/>
          <p:cNvSpPr/>
          <p:nvPr/>
        </p:nvSpPr>
        <p:spPr>
          <a:xfrm>
            <a:off x="10757647" y="282574"/>
            <a:ext cx="121920" cy="1600200"/>
          </a:xfrm>
          <a:prstGeom prst="rect">
            <a:avLst/>
          </a:prstGeom>
          <a:solidFill>
            <a:srgbClr val="02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userDrawn="1"/>
        </p:nvSpPr>
        <p:spPr>
          <a:xfrm>
            <a:off x="10889129" y="282574"/>
            <a:ext cx="914400" cy="302217"/>
          </a:xfrm>
          <a:prstGeom prst="rect">
            <a:avLst/>
          </a:prstGeom>
          <a:solidFill>
            <a:srgbClr val="022B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661029" y="954742"/>
            <a:ext cx="908424"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609600" y="958757"/>
            <a:ext cx="9144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631A070-80AB-B544-9A8C-1802EBBBD33F}"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rgbClr val="022B68">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4633" y="134471"/>
            <a:ext cx="10075084" cy="995082"/>
          </a:xfrm>
        </p:spPr>
        <p:txBody>
          <a:bodyPr anchor="b" anchorCtr="0"/>
          <a:lstStyle>
            <a:lvl1pPr>
              <a:defRPr>
                <a:solidFill>
                  <a:srgbClr val="022B68"/>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solidFill>
                  <a:srgbClr val="54432F"/>
                </a:solidFill>
              </a:defRPr>
            </a:lvl1pPr>
            <a:lvl2pPr>
              <a:defRPr>
                <a:solidFill>
                  <a:srgbClr val="54432F"/>
                </a:solidFill>
              </a:defRPr>
            </a:lvl2pPr>
            <a:lvl3pPr>
              <a:defRPr>
                <a:solidFill>
                  <a:srgbClr val="54432F"/>
                </a:solidFill>
              </a:defRPr>
            </a:lvl3pPr>
            <a:lvl4pPr>
              <a:defRPr>
                <a:solidFill>
                  <a:srgbClr val="54432F"/>
                </a:solidFill>
              </a:defRPr>
            </a:lvl4pPr>
            <a:lvl5pPr>
              <a:defRPr>
                <a:solidFill>
                  <a:srgbClr val="54432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0631A070-80AB-B544-9A8C-1802EBBBD33F}"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32D-A370-6F42-A312-F08685D74F7B}" type="slidenum">
              <a:rPr lang="en-US" smtClean="0"/>
              <a:pPr/>
              <a:t>‹#›</a:t>
            </a:fld>
            <a:endParaRPr lang="en-US"/>
          </a:p>
        </p:txBody>
      </p:sp>
      <p:sp>
        <p:nvSpPr>
          <p:cNvPr id="10" name="Text Placeholder 3"/>
          <p:cNvSpPr>
            <a:spLocks noGrp="1"/>
          </p:cNvSpPr>
          <p:nvPr>
            <p:ph type="body" sz="half" idx="2"/>
          </p:nvPr>
        </p:nvSpPr>
        <p:spPr>
          <a:xfrm>
            <a:off x="664691" y="1129553"/>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rgbClr val="99864B"/>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p:spPr>
        <p:txBody>
          <a:bodyPr>
            <a:normAutofit/>
          </a:bodyPr>
          <a:lstStyle>
            <a:lvl1pPr>
              <a:defRPr sz="2800">
                <a:solidFill>
                  <a:srgbClr val="022B68"/>
                </a:solidFill>
              </a:defRPr>
            </a:lvl1pPr>
          </a:lstStyle>
          <a:p>
            <a:r>
              <a:rPr lang="en-US" dirty="0"/>
              <a:t>Click to edit Master title style</a:t>
            </a:r>
            <a:endParaRPr dirty="0"/>
          </a:p>
        </p:txBody>
      </p:sp>
      <p:sp>
        <p:nvSpPr>
          <p:cNvPr id="3" name="Subtitle 2"/>
          <p:cNvSpPr>
            <a:spLocks noGrp="1"/>
          </p:cNvSpPr>
          <p:nvPr>
            <p:ph type="subTitle" idx="1"/>
          </p:nvPr>
        </p:nvSpPr>
        <p:spPr>
          <a:xfrm>
            <a:off x="6400800" y="5562600"/>
            <a:ext cx="5384800" cy="748553"/>
          </a:xfrm>
        </p:spPr>
        <p:txBody>
          <a:bodyPr>
            <a:normAutofit/>
          </a:bodyPr>
          <a:lstStyle>
            <a:lvl1pPr marL="0" indent="0" algn="l">
              <a:spcBef>
                <a:spcPts val="300"/>
              </a:spcBef>
              <a:buNone/>
              <a:defRPr sz="1400">
                <a:solidFill>
                  <a:srgbClr val="99864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400801" y="6425641"/>
            <a:ext cx="1643529" cy="365125"/>
          </a:xfrm>
        </p:spPr>
        <p:txBody>
          <a:bodyPr/>
          <a:lstStyle>
            <a:lvl1pPr algn="l">
              <a:defRPr/>
            </a:lvl1pPr>
          </a:lstStyle>
          <a:p>
            <a:fld id="{0631A070-80AB-B544-9A8C-1802EBBBD33F}" type="datetimeFigureOut">
              <a:rPr lang="en-US" smtClean="0"/>
              <a:pPr/>
              <a:t>2/1/2021</a:t>
            </a:fld>
            <a:endParaRPr lang="en-US"/>
          </a:p>
        </p:txBody>
      </p:sp>
      <p:sp>
        <p:nvSpPr>
          <p:cNvPr id="5" name="Footer Placeholder 4"/>
          <p:cNvSpPr>
            <a:spLocks noGrp="1"/>
          </p:cNvSpPr>
          <p:nvPr>
            <p:ph type="ftr" sz="quarter" idx="11"/>
          </p:nvPr>
        </p:nvSpPr>
        <p:spPr>
          <a:xfrm>
            <a:off x="8414871" y="6425641"/>
            <a:ext cx="3490259" cy="365125"/>
          </a:xfrm>
        </p:spPr>
        <p:txBody>
          <a:bodyPr/>
          <a:lstStyle>
            <a:lvl1pPr algn="r">
              <a:defRPr/>
            </a:lvl1pPr>
          </a:lstStyle>
          <a:p>
            <a:endParaRPr lang="en-US"/>
          </a:p>
        </p:txBody>
      </p:sp>
      <p:sp>
        <p:nvSpPr>
          <p:cNvPr id="7" name="Rectangle 6"/>
          <p:cNvSpPr/>
          <p:nvPr/>
        </p:nvSpPr>
        <p:spPr>
          <a:xfrm>
            <a:off x="376767" y="228600"/>
            <a:ext cx="5647267" cy="4187952"/>
          </a:xfrm>
          <a:prstGeom prst="rect">
            <a:avLst/>
          </a:prstGeom>
          <a:solidFill>
            <a:srgbClr val="022B68">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9069917" y="228600"/>
            <a:ext cx="2743200" cy="2039112"/>
          </a:xfrm>
          <a:prstGeom prst="rect">
            <a:avLst/>
          </a:prstGeom>
          <a:solidFill>
            <a:srgbClr val="99864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6165851" y="2377440"/>
            <a:ext cx="2743200" cy="2039112"/>
          </a:xfrm>
          <a:prstGeom prst="rect">
            <a:avLst/>
          </a:prstGeom>
          <a:solidFill>
            <a:srgbClr val="99864B">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Picture Placeholder 12"/>
          <p:cNvSpPr>
            <a:spLocks noGrp="1"/>
          </p:cNvSpPr>
          <p:nvPr>
            <p:ph type="pic" sz="quarter" idx="12"/>
          </p:nvPr>
        </p:nvSpPr>
        <p:spPr>
          <a:xfrm>
            <a:off x="6165851" y="228600"/>
            <a:ext cx="27432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9069917" y="2377440"/>
            <a:ext cx="2743200" cy="2039112"/>
          </a:xfrm>
        </p:spPr>
        <p:txBody>
          <a:bodyPr/>
          <a:lstStyle>
            <a:lvl1pPr>
              <a:buNone/>
              <a:defRPr/>
            </a:lvl1pPr>
          </a:lstStyle>
          <a:p>
            <a:r>
              <a:rPr lang="en-US"/>
              <a:t>Click icon to add picture</a:t>
            </a:r>
            <a:endParaRPr/>
          </a:p>
        </p:txBody>
      </p:sp>
      <p:sp>
        <p:nvSpPr>
          <p:cNvPr id="16" name="Text Placeholder 3"/>
          <p:cNvSpPr>
            <a:spLocks noGrp="1"/>
          </p:cNvSpPr>
          <p:nvPr>
            <p:ph type="body" sz="half" idx="2"/>
          </p:nvPr>
        </p:nvSpPr>
        <p:spPr>
          <a:xfrm>
            <a:off x="1143000" y="1066801"/>
            <a:ext cx="41148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878543" y="228600"/>
            <a:ext cx="10934573" cy="6345238"/>
          </a:xfrm>
          <a:prstGeom prst="rect">
            <a:avLst/>
          </a:prstGeom>
          <a:solidFill>
            <a:srgbClr val="022B68">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3048000" y="3124201"/>
            <a:ext cx="75184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3048000" y="4495801"/>
            <a:ext cx="75184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8541" y="6248775"/>
            <a:ext cx="1966259" cy="365125"/>
          </a:xfrm>
        </p:spPr>
        <p:txBody>
          <a:bodyPr/>
          <a:lstStyle>
            <a:lvl1pPr algn="l">
              <a:defRPr>
                <a:solidFill>
                  <a:schemeClr val="bg1"/>
                </a:solidFill>
              </a:defRPr>
            </a:lvl1pPr>
          </a:lstStyle>
          <a:p>
            <a:fld id="{72AAB499-F5DE-4BE5-BB26-90CC428051F7}" type="datetime1">
              <a:rPr lang="en-US" smtClean="0"/>
              <a:pPr/>
              <a:t>2/1/2021</a:t>
            </a:fld>
            <a:endParaRPr lang="en-US"/>
          </a:p>
        </p:txBody>
      </p:sp>
      <p:sp>
        <p:nvSpPr>
          <p:cNvPr id="5" name="Footer Placeholder 4"/>
          <p:cNvSpPr>
            <a:spLocks noGrp="1"/>
          </p:cNvSpPr>
          <p:nvPr>
            <p:ph type="ftr" sz="quarter" idx="11"/>
          </p:nvPr>
        </p:nvSpPr>
        <p:spPr>
          <a:xfrm>
            <a:off x="3048000" y="6248775"/>
            <a:ext cx="75184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11074400" y="6248775"/>
            <a:ext cx="738717" cy="365125"/>
          </a:xfrm>
        </p:spPr>
        <p:txBody>
          <a:bodyPr/>
          <a:lstStyle/>
          <a:p>
            <a:fld id="{EBF5CD18-686B-47A9-AFD5-66CE5FA52A66}" type="slidenum">
              <a:rPr lang="en-US" smtClean="0"/>
              <a:pPr/>
              <a:t>‹#›</a:t>
            </a:fld>
            <a:endParaRPr lang="en-US"/>
          </a:p>
        </p:txBody>
      </p:sp>
      <p:sp>
        <p:nvSpPr>
          <p:cNvPr id="9" name="Rectangle 8"/>
          <p:cNvSpPr/>
          <p:nvPr/>
        </p:nvSpPr>
        <p:spPr>
          <a:xfrm>
            <a:off x="381001" y="228600"/>
            <a:ext cx="283633" cy="6345238"/>
          </a:xfrm>
          <a:prstGeom prst="rect">
            <a:avLst/>
          </a:prstGeom>
          <a:solidFill>
            <a:srgbClr val="99864B">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10947401" y="282574"/>
            <a:ext cx="856129" cy="1600200"/>
          </a:xfrm>
          <a:prstGeom prst="rect">
            <a:avLst/>
          </a:prstGeom>
          <a:solidFill>
            <a:srgbClr val="022B6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10757647" y="282574"/>
            <a:ext cx="121920" cy="1600200"/>
          </a:xfrm>
          <a:prstGeom prst="rect">
            <a:avLst/>
          </a:prstGeom>
          <a:solidFill>
            <a:srgbClr val="022B68">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64691"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5866504"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10889129" y="282574"/>
            <a:ext cx="914400" cy="1600200"/>
          </a:xfrm>
          <a:prstGeom prst="rect">
            <a:avLst/>
          </a:prstGeom>
          <a:solidFill>
            <a:srgbClr val="022B68">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663388"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Content Placeholder 5"/>
          <p:cNvSpPr>
            <a:spLocks noGrp="1"/>
          </p:cNvSpPr>
          <p:nvPr>
            <p:ph sz="quarter" idx="4"/>
          </p:nvPr>
        </p:nvSpPr>
        <p:spPr>
          <a:xfrm>
            <a:off x="5866504"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631A070-80AB-B544-9A8C-1802EBBBD33F}" type="datetimeFigureOut">
              <a:rPr lang="en-US" smtClean="0"/>
              <a:pPr/>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2132D-A370-6F42-A312-F08685D74F7B}" type="slidenum">
              <a:rPr lang="en-US" smtClean="0"/>
              <a:pPr/>
              <a:t>‹#›</a:t>
            </a:fld>
            <a:endParaRPr lang="en-US"/>
          </a:p>
        </p:txBody>
      </p:sp>
      <p:sp>
        <p:nvSpPr>
          <p:cNvPr id="3" name="Text Placeholder 2"/>
          <p:cNvSpPr>
            <a:spLocks noGrp="1"/>
          </p:cNvSpPr>
          <p:nvPr>
            <p:ph type="body" idx="1"/>
          </p:nvPr>
        </p:nvSpPr>
        <p:spPr>
          <a:xfrm>
            <a:off x="663388" y="2070848"/>
            <a:ext cx="4876800" cy="322729"/>
          </a:xfrm>
          <a:prstGeom prst="rect">
            <a:avLst/>
          </a:prstGeom>
          <a:solidFill>
            <a:srgbClr val="022B68">
              <a:alpha val="72000"/>
            </a:srgb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5866504" y="2070848"/>
            <a:ext cx="4876800" cy="322729"/>
          </a:xfrm>
          <a:prstGeom prst="rect">
            <a:avLst/>
          </a:prstGeom>
          <a:solidFill>
            <a:srgbClr val="022B68">
              <a:alpha val="72000"/>
            </a:srgb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64690"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664690"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10889129" y="282574"/>
            <a:ext cx="914400" cy="1600200"/>
          </a:xfrm>
          <a:prstGeom prst="rect">
            <a:avLst/>
          </a:prstGeom>
          <a:solidFill>
            <a:srgbClr val="022B6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Slide Number Placeholder 6"/>
          <p:cNvSpPr>
            <a:spLocks noGrp="1"/>
          </p:cNvSpPr>
          <p:nvPr>
            <p:ph type="sldNum" sz="quarter" idx="12"/>
          </p:nvPr>
        </p:nvSpPr>
        <p:spPr>
          <a:xfrm>
            <a:off x="11074400" y="242235"/>
            <a:ext cx="738717" cy="365125"/>
          </a:xfrm>
        </p:spPr>
        <p:txBody>
          <a:bodyPr/>
          <a:lstStyle/>
          <a:p>
            <a:fld id="{9B52132D-A370-6F42-A312-F08685D74F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10889129" y="282574"/>
            <a:ext cx="914400" cy="1600200"/>
          </a:xfrm>
          <a:prstGeom prst="rect">
            <a:avLst/>
          </a:prstGeom>
          <a:solidFill>
            <a:srgbClr val="022B68">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880100" y="1985963"/>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631A070-80AB-B544-9A8C-1802EBBBD33F}"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32D-A370-6F42-A312-F08685D74F7B}" type="slidenum">
              <a:rPr lang="en-US" smtClean="0"/>
              <a:pPr/>
              <a:t>‹#›</a:t>
            </a:fld>
            <a:endParaRPr lang="en-US"/>
          </a:p>
        </p:txBody>
      </p:sp>
      <p:sp>
        <p:nvSpPr>
          <p:cNvPr id="11" name="Content Placeholder 2"/>
          <p:cNvSpPr>
            <a:spLocks noGrp="1"/>
          </p:cNvSpPr>
          <p:nvPr>
            <p:ph sz="half" idx="15"/>
          </p:nvPr>
        </p:nvSpPr>
        <p:spPr>
          <a:xfrm>
            <a:off x="664691"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d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4633" y="484094"/>
            <a:ext cx="10075084" cy="1116106"/>
          </a:xfrm>
          <a:prstGeom prst="rect">
            <a:avLst/>
          </a:prstGeom>
        </p:spPr>
        <p:txBody>
          <a:bodyPr vert="horz" lIns="91440" tIns="45720" rIns="91440" bIns="4572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664633" y="1981201"/>
            <a:ext cx="10075084"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9060329" y="6423586"/>
            <a:ext cx="28448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631A070-80AB-B544-9A8C-1802EBBBD33F}" type="datetimeFigureOut">
              <a:rPr lang="en-US" smtClean="0"/>
              <a:pPr/>
              <a:t>2/1/2021</a:t>
            </a:fld>
            <a:endParaRPr lang="en-US"/>
          </a:p>
        </p:txBody>
      </p:sp>
      <p:sp>
        <p:nvSpPr>
          <p:cNvPr id="5" name="Footer Placeholder 4"/>
          <p:cNvSpPr>
            <a:spLocks noGrp="1"/>
          </p:cNvSpPr>
          <p:nvPr>
            <p:ph type="ftr" sz="quarter" idx="3"/>
          </p:nvPr>
        </p:nvSpPr>
        <p:spPr>
          <a:xfrm>
            <a:off x="268941" y="6423586"/>
            <a:ext cx="8163859"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1074400" y="242235"/>
            <a:ext cx="738717" cy="365125"/>
          </a:xfrm>
          <a:prstGeom prst="rect">
            <a:avLst/>
          </a:prstGeom>
        </p:spPr>
        <p:txBody>
          <a:bodyPr vert="horz" lIns="91440" tIns="45720" rIns="91440" bIns="45720" rtlCol="0" anchor="ctr"/>
          <a:lstStyle>
            <a:lvl1pPr algn="r">
              <a:defRPr sz="1400">
                <a:solidFill>
                  <a:schemeClr val="bg1"/>
                </a:solidFill>
              </a:defRPr>
            </a:lvl1pPr>
          </a:lstStyle>
          <a:p>
            <a:fld id="{9B52132D-A370-6F42-A312-F08685D74F7B}" type="slidenum">
              <a:rPr lang="en-US" smtClean="0"/>
              <a:pPr/>
              <a:t>‹#›</a:t>
            </a:fld>
            <a:endParaRPr lang="en-US"/>
          </a:p>
        </p:txBody>
      </p:sp>
      <p:pic>
        <p:nvPicPr>
          <p:cNvPr id="8" name="Picture 7" descr="stackedlogo.eps"/>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2"/>
              <a:stretch>
                <a:fillRect/>
              </a:stretch>
            </p:blipFill>
          </mc:Choice>
          <mc:Fallback>
            <p:blipFill>
              <a:blip r:embed="rId23"/>
              <a:stretch>
                <a:fillRect/>
              </a:stretch>
            </p:blipFill>
          </mc:Fallback>
        </mc:AlternateContent>
        <p:spPr>
          <a:xfrm>
            <a:off x="8636000" y="5688170"/>
            <a:ext cx="3065929" cy="865030"/>
          </a:xfrm>
          <a:prstGeom prst="rect">
            <a:avLst/>
          </a:prstGeom>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Lst>
  <p:txStyles>
    <p:titleStyle>
      <a:lvl1pPr algn="l" defTabSz="914400" rtl="0" eaLnBrk="1" latinLnBrk="0" hangingPunct="1">
        <a:spcBef>
          <a:spcPct val="0"/>
        </a:spcBef>
        <a:buNone/>
        <a:defRPr sz="3600" b="0" kern="1200">
          <a:solidFill>
            <a:srgbClr val="022B68"/>
          </a:solidFill>
          <a:latin typeface="+mj-lt"/>
          <a:ea typeface="+mj-ea"/>
          <a:cs typeface="+mj-cs"/>
        </a:defRPr>
      </a:lvl1pPr>
    </p:titleStyle>
    <p:bodyStyle>
      <a:lvl1pPr marL="228600" indent="-228600" algn="l" defTabSz="914400" rtl="0" eaLnBrk="1" latinLnBrk="0" hangingPunct="1">
        <a:spcBef>
          <a:spcPts val="2000"/>
        </a:spcBef>
        <a:buClr>
          <a:srgbClr val="99864B"/>
        </a:buClr>
        <a:buSzPct val="75000"/>
        <a:buFont typeface="Wingdings" pitchFamily="2" charset="2"/>
        <a:buChar char="n"/>
        <a:defRPr sz="2000" kern="1200">
          <a:solidFill>
            <a:srgbClr val="022B68"/>
          </a:solidFill>
          <a:latin typeface="+mn-lt"/>
          <a:ea typeface="+mn-ea"/>
          <a:cs typeface="+mn-cs"/>
        </a:defRPr>
      </a:lvl1pPr>
      <a:lvl2pPr marL="4572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2pPr>
      <a:lvl3pPr marL="6858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3pPr>
      <a:lvl4pPr marL="9144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4pPr>
      <a:lvl5pPr marL="11430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XnnA9z7lv4Q"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atascienceplus.com/imputing-missing-data-with-r-mice-package/" TargetMode="External"/><Relationship Id="rId2" Type="http://schemas.openxmlformats.org/officeDocument/2006/relationships/hyperlink" Target="https://datascienceplus.com/handling-missing-data-with-mice-package-a-simple-approach/" TargetMode="External"/><Relationship Id="rId1" Type="http://schemas.openxmlformats.org/officeDocument/2006/relationships/slideLayout" Target="../slideLayouts/slideLayout3.xml"/><Relationship Id="rId4" Type="http://schemas.openxmlformats.org/officeDocument/2006/relationships/hyperlink" Target="https://web.maths.unsw.edu.au/~dwarton/missingDataLab.html"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866" y="4221964"/>
            <a:ext cx="8593492" cy="933450"/>
          </a:xfrm>
        </p:spPr>
        <p:txBody>
          <a:bodyPr/>
          <a:lstStyle/>
          <a:p>
            <a:r>
              <a:rPr lang="en-US" dirty="0"/>
              <a:t>Missing Data &amp; Multiple Imputation</a:t>
            </a:r>
          </a:p>
        </p:txBody>
      </p:sp>
      <p:sp>
        <p:nvSpPr>
          <p:cNvPr id="3" name="Subtitle 2"/>
          <p:cNvSpPr>
            <a:spLocks noGrp="1"/>
          </p:cNvSpPr>
          <p:nvPr>
            <p:ph type="subTitle" idx="1"/>
          </p:nvPr>
        </p:nvSpPr>
        <p:spPr>
          <a:xfrm>
            <a:off x="3581400" y="5368749"/>
            <a:ext cx="2446157" cy="661358"/>
          </a:xfrm>
        </p:spPr>
        <p:txBody>
          <a:bodyPr>
            <a:normAutofit lnSpcReduction="10000"/>
          </a:bodyPr>
          <a:lstStyle/>
          <a:p>
            <a:r>
              <a:rPr lang="en-US" sz="1800" dirty="0"/>
              <a:t>Dr. Sarah Schwartz</a:t>
            </a:r>
          </a:p>
          <a:p>
            <a:r>
              <a:rPr lang="en-US" sz="1800"/>
              <a:t>Spring 2021</a:t>
            </a:r>
            <a:endParaRPr lang="en-US" sz="1800" dirty="0"/>
          </a:p>
        </p:txBody>
      </p:sp>
      <p:sp>
        <p:nvSpPr>
          <p:cNvPr id="11" name="TextBox 10"/>
          <p:cNvSpPr txBox="1"/>
          <p:nvPr/>
        </p:nvSpPr>
        <p:spPr>
          <a:xfrm>
            <a:off x="2438400" y="4940656"/>
            <a:ext cx="5341219" cy="369332"/>
          </a:xfrm>
          <a:prstGeom prst="rect">
            <a:avLst/>
          </a:prstGeom>
          <a:noFill/>
        </p:spPr>
        <p:txBody>
          <a:bodyPr wrap="square" rtlCol="0">
            <a:spAutoFit/>
          </a:bodyPr>
          <a:lstStyle/>
          <a:p>
            <a:pPr algn="r"/>
            <a:r>
              <a:rPr lang="en-US" dirty="0">
                <a:solidFill>
                  <a:srgbClr val="022B68"/>
                </a:solidFill>
              </a:rPr>
              <a:t>www.cehs.usu.edu/research/statstudio</a:t>
            </a:r>
          </a:p>
        </p:txBody>
      </p:sp>
      <p:pic>
        <p:nvPicPr>
          <p:cNvPr id="6" name="Picture 5">
            <a:extLst>
              <a:ext uri="{FF2B5EF4-FFF2-40B4-BE49-F238E27FC236}">
                <a16:creationId xmlns:a16="http://schemas.microsoft.com/office/drawing/2014/main" id="{50A4703C-3393-42E1-BB09-D46A7EA30B01}"/>
              </a:ext>
            </a:extLst>
          </p:cNvPr>
          <p:cNvPicPr>
            <a:picLocks noChangeAspect="1"/>
          </p:cNvPicPr>
          <p:nvPr/>
        </p:nvPicPr>
        <p:blipFill>
          <a:blip r:embed="rId3"/>
          <a:stretch>
            <a:fillRect/>
          </a:stretch>
        </p:blipFill>
        <p:spPr>
          <a:xfrm>
            <a:off x="304800" y="5002124"/>
            <a:ext cx="3149551" cy="15839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Missing Data Mechanisms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5911169"/>
              </p:ext>
            </p:extLst>
          </p:nvPr>
        </p:nvGraphicFramePr>
        <p:xfrm>
          <a:off x="2257956" y="1752601"/>
          <a:ext cx="7085349" cy="3780519"/>
        </p:xfrm>
        <a:graphic>
          <a:graphicData uri="http://schemas.openxmlformats.org/drawingml/2006/table">
            <a:tbl>
              <a:tblPr/>
              <a:tblGrid>
                <a:gridCol w="954658">
                  <a:extLst>
                    <a:ext uri="{9D8B030D-6E8A-4147-A177-3AD203B41FA5}">
                      <a16:colId xmlns:a16="http://schemas.microsoft.com/office/drawing/2014/main" val="1903954617"/>
                    </a:ext>
                  </a:extLst>
                </a:gridCol>
                <a:gridCol w="954658">
                  <a:extLst>
                    <a:ext uri="{9D8B030D-6E8A-4147-A177-3AD203B41FA5}">
                      <a16:colId xmlns:a16="http://schemas.microsoft.com/office/drawing/2014/main" val="4055101497"/>
                    </a:ext>
                  </a:extLst>
                </a:gridCol>
                <a:gridCol w="954658">
                  <a:extLst>
                    <a:ext uri="{9D8B030D-6E8A-4147-A177-3AD203B41FA5}">
                      <a16:colId xmlns:a16="http://schemas.microsoft.com/office/drawing/2014/main" val="3446946127"/>
                    </a:ext>
                  </a:extLst>
                </a:gridCol>
                <a:gridCol w="1478176">
                  <a:extLst>
                    <a:ext uri="{9D8B030D-6E8A-4147-A177-3AD203B41FA5}">
                      <a16:colId xmlns:a16="http://schemas.microsoft.com/office/drawing/2014/main" val="2563319240"/>
                    </a:ext>
                  </a:extLst>
                </a:gridCol>
                <a:gridCol w="1447800">
                  <a:extLst>
                    <a:ext uri="{9D8B030D-6E8A-4147-A177-3AD203B41FA5}">
                      <a16:colId xmlns:a16="http://schemas.microsoft.com/office/drawing/2014/main" val="365991946"/>
                    </a:ext>
                  </a:extLst>
                </a:gridCol>
                <a:gridCol w="1295399">
                  <a:extLst>
                    <a:ext uri="{9D8B030D-6E8A-4147-A177-3AD203B41FA5}">
                      <a16:colId xmlns:a16="http://schemas.microsoft.com/office/drawing/2014/main" val="1945595745"/>
                    </a:ext>
                  </a:extLst>
                </a:gridCol>
              </a:tblGrid>
              <a:tr h="1053399">
                <a:tc>
                  <a:txBody>
                    <a:bodyPr/>
                    <a:lstStyle/>
                    <a:p>
                      <a:pPr algn="ctr"/>
                      <a:r>
                        <a:rPr lang="en-US" sz="1600" b="1" dirty="0">
                          <a:effectLst/>
                        </a:rPr>
                        <a:t>User ID</a:t>
                      </a:r>
                      <a:endParaRPr lang="en-US" sz="1600" dirty="0">
                        <a:effectLst/>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1" dirty="0">
                          <a:effectLst/>
                        </a:rPr>
                        <a:t>Missing</a:t>
                      </a:r>
                      <a:endParaRPr lang="en-US" sz="1600" dirty="0">
                        <a:effectLst/>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1" dirty="0">
                          <a:effectLst/>
                        </a:rPr>
                        <a:t>Income</a:t>
                      </a:r>
                      <a:endParaRPr lang="en-US" sz="1600" dirty="0">
                        <a:effectLst/>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1" dirty="0">
                          <a:effectLst/>
                        </a:rPr>
                        <a:t>Likelihood to Recommend</a:t>
                      </a:r>
                      <a:endParaRPr lang="en-US" sz="1600" dirty="0">
                        <a:effectLst/>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1" dirty="0">
                          <a:effectLst/>
                        </a:rPr>
                        <a:t>Favorability toward the Brand</a:t>
                      </a:r>
                      <a:endParaRPr lang="en-US" sz="1600" dirty="0">
                        <a:effectLst/>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600" b="1" dirty="0">
                          <a:effectLst/>
                        </a:rPr>
                        <a:t>Likelihood to Repurchase</a:t>
                      </a:r>
                      <a:endParaRPr lang="en-US" sz="1600" dirty="0">
                        <a:effectLst/>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7207160"/>
                  </a:ext>
                </a:extLst>
              </a:tr>
              <a:tr h="210680">
                <a:tc>
                  <a:txBody>
                    <a:bodyPr/>
                    <a:lstStyle/>
                    <a:p>
                      <a:pPr algn="ctr"/>
                      <a:r>
                        <a:rPr lang="en-US" sz="1600">
                          <a:effectLst/>
                        </a:rPr>
                        <a:t>1</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a:r>
                        <a:rPr lang="en-US" sz="1600" dirty="0">
                          <a:effectLst/>
                        </a:rPr>
                        <a:t>1</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accent6">
                        <a:lumMod val="40000"/>
                        <a:lumOff val="60000"/>
                      </a:schemeClr>
                    </a:solidFill>
                  </a:tcPr>
                </a:tc>
                <a:tc>
                  <a:txBody>
                    <a:bodyPr/>
                    <a:lstStyle/>
                    <a:p>
                      <a:endParaRPr lang="en-US" sz="1600" dirty="0">
                        <a:effectLst/>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chemeClr val="tx1"/>
                    </a:solidFill>
                  </a:tcPr>
                </a:tc>
                <a:tc>
                  <a:txBody>
                    <a:bodyPr/>
                    <a:lstStyle/>
                    <a:p>
                      <a:pPr algn="ctr"/>
                      <a:r>
                        <a:rPr lang="en-US" sz="1600">
                          <a:effectLst/>
                        </a:rPr>
                        <a:t>4</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a:r>
                        <a:rPr lang="en-US" sz="1600">
                          <a:effectLst/>
                        </a:rPr>
                        <a:t>4</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a:r>
                        <a:rPr lang="en-US" sz="1600">
                          <a:effectLst/>
                        </a:rPr>
                        <a:t>5</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66367798"/>
                  </a:ext>
                </a:extLst>
              </a:tr>
              <a:tr h="421360">
                <a:tc>
                  <a:txBody>
                    <a:bodyPr/>
                    <a:lstStyle/>
                    <a:p>
                      <a:pPr algn="ctr"/>
                      <a:r>
                        <a:rPr lang="en-US" sz="1600">
                          <a:effectLst/>
                        </a:rPr>
                        <a:t>2</a:t>
                      </a:r>
                    </a:p>
                  </a:txBody>
                  <a:tcPr marL="0" marR="0" marT="0" marB="0" anchor="ctr">
                    <a:lnL>
                      <a:noFill/>
                    </a:lnL>
                    <a:lnR>
                      <a:noFill/>
                    </a:lnR>
                    <a:lnT>
                      <a:noFill/>
                    </a:lnT>
                    <a:lnB>
                      <a:noFill/>
                    </a:lnB>
                    <a:solidFill>
                      <a:srgbClr val="FFFFFF"/>
                    </a:solidFill>
                  </a:tcPr>
                </a:tc>
                <a:tc>
                  <a:txBody>
                    <a:bodyPr/>
                    <a:lstStyle/>
                    <a:p>
                      <a:pPr algn="ctr"/>
                      <a:r>
                        <a:rPr lang="en-US" sz="1600">
                          <a:effectLst/>
                        </a:rPr>
                        <a:t>0</a:t>
                      </a:r>
                    </a:p>
                  </a:txBody>
                  <a:tcPr marL="0" marR="0" marT="0" marB="0" anchor="ctr">
                    <a:lnL>
                      <a:noFill/>
                    </a:lnL>
                    <a:lnR>
                      <a:noFill/>
                    </a:lnR>
                    <a:lnT>
                      <a:noFill/>
                    </a:lnT>
                    <a:lnB>
                      <a:noFill/>
                    </a:lnB>
                    <a:solidFill>
                      <a:srgbClr val="FFFFFF"/>
                    </a:solidFill>
                  </a:tcPr>
                </a:tc>
                <a:tc>
                  <a:txBody>
                    <a:bodyPr/>
                    <a:lstStyle/>
                    <a:p>
                      <a:pPr algn="ctr"/>
                      <a:r>
                        <a:rPr lang="en-US" sz="1600">
                          <a:effectLst/>
                        </a:rPr>
                        <a:t>50k-74k</a:t>
                      </a:r>
                    </a:p>
                  </a:txBody>
                  <a:tcPr marL="0" marR="0" marT="0" marB="0" anchor="ctr">
                    <a:lnL>
                      <a:noFill/>
                    </a:lnL>
                    <a:lnR>
                      <a:noFill/>
                    </a:lnR>
                    <a:lnT>
                      <a:noFill/>
                    </a:lnT>
                    <a:lnB>
                      <a:noFill/>
                    </a:lnB>
                    <a:solidFill>
                      <a:srgbClr val="FFFFFF"/>
                    </a:solidFill>
                  </a:tcPr>
                </a:tc>
                <a:tc>
                  <a:txBody>
                    <a:bodyPr/>
                    <a:lstStyle/>
                    <a:p>
                      <a:pPr algn="ctr"/>
                      <a:r>
                        <a:rPr lang="en-US" sz="1600">
                          <a:effectLst/>
                        </a:rPr>
                        <a:t>8</a:t>
                      </a:r>
                    </a:p>
                  </a:txBody>
                  <a:tcPr marL="0" marR="0" marT="0" marB="0" anchor="ctr">
                    <a:lnL>
                      <a:noFill/>
                    </a:lnL>
                    <a:lnR>
                      <a:noFill/>
                    </a:lnR>
                    <a:lnT>
                      <a:noFill/>
                    </a:lnT>
                    <a:lnB>
                      <a:noFill/>
                    </a:lnB>
                    <a:solidFill>
                      <a:srgbClr val="FFFFFF"/>
                    </a:solidFill>
                  </a:tcPr>
                </a:tc>
                <a:tc>
                  <a:txBody>
                    <a:bodyPr/>
                    <a:lstStyle/>
                    <a:p>
                      <a:pPr algn="ctr"/>
                      <a:r>
                        <a:rPr lang="en-US" sz="1600">
                          <a:effectLst/>
                        </a:rPr>
                        <a:t>6</a:t>
                      </a:r>
                    </a:p>
                  </a:txBody>
                  <a:tcPr marL="0" marR="0" marT="0" marB="0" anchor="ctr">
                    <a:lnL>
                      <a:noFill/>
                    </a:lnL>
                    <a:lnR>
                      <a:noFill/>
                    </a:lnR>
                    <a:lnT>
                      <a:noFill/>
                    </a:lnT>
                    <a:lnB>
                      <a:noFill/>
                    </a:lnB>
                    <a:solidFill>
                      <a:srgbClr val="FFFFFF"/>
                    </a:solidFill>
                  </a:tcPr>
                </a:tc>
                <a:tc>
                  <a:txBody>
                    <a:bodyPr/>
                    <a:lstStyle/>
                    <a:p>
                      <a:pPr algn="ctr"/>
                      <a:r>
                        <a:rPr lang="en-US" sz="1600">
                          <a:effectLst/>
                        </a:rPr>
                        <a:t>7</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45672026"/>
                  </a:ext>
                </a:extLst>
              </a:tr>
              <a:tr h="421360">
                <a:tc>
                  <a:txBody>
                    <a:bodyPr/>
                    <a:lstStyle/>
                    <a:p>
                      <a:pPr algn="ctr"/>
                      <a:r>
                        <a:rPr lang="en-US" sz="1600">
                          <a:effectLst/>
                        </a:rPr>
                        <a:t>3</a:t>
                      </a:r>
                    </a:p>
                  </a:txBody>
                  <a:tcPr marL="0" marR="0" marT="0" marB="0" anchor="ctr">
                    <a:lnL>
                      <a:noFill/>
                    </a:lnL>
                    <a:lnR>
                      <a:noFill/>
                    </a:lnR>
                    <a:lnT>
                      <a:noFill/>
                    </a:lnT>
                    <a:lnB>
                      <a:noFill/>
                    </a:lnB>
                    <a:solidFill>
                      <a:srgbClr val="FFFFFF"/>
                    </a:solidFill>
                  </a:tcPr>
                </a:tc>
                <a:tc>
                  <a:txBody>
                    <a:bodyPr/>
                    <a:lstStyle/>
                    <a:p>
                      <a:pPr algn="ctr"/>
                      <a:r>
                        <a:rPr lang="en-US" sz="1600">
                          <a:effectLst/>
                        </a:rPr>
                        <a:t>0</a:t>
                      </a:r>
                    </a:p>
                  </a:txBody>
                  <a:tcPr marL="0" marR="0" marT="0" marB="0" anchor="ctr">
                    <a:lnL>
                      <a:noFill/>
                    </a:lnL>
                    <a:lnR>
                      <a:noFill/>
                    </a:lnR>
                    <a:lnT>
                      <a:noFill/>
                    </a:lnT>
                    <a:lnB>
                      <a:noFill/>
                    </a:lnB>
                    <a:solidFill>
                      <a:srgbClr val="FFFFFF"/>
                    </a:solidFill>
                  </a:tcPr>
                </a:tc>
                <a:tc>
                  <a:txBody>
                    <a:bodyPr/>
                    <a:lstStyle/>
                    <a:p>
                      <a:pPr algn="ctr"/>
                      <a:r>
                        <a:rPr lang="en-US" sz="1600">
                          <a:effectLst/>
                        </a:rPr>
                        <a:t>50k-74k</a:t>
                      </a:r>
                    </a:p>
                  </a:txBody>
                  <a:tcPr marL="0" marR="0" marT="0" marB="0" anchor="ctr">
                    <a:lnL>
                      <a:noFill/>
                    </a:lnL>
                    <a:lnR>
                      <a:noFill/>
                    </a:lnR>
                    <a:lnT>
                      <a:noFill/>
                    </a:lnT>
                    <a:lnB>
                      <a:noFill/>
                    </a:lnB>
                    <a:solidFill>
                      <a:srgbClr val="FFFFFF"/>
                    </a:solidFill>
                  </a:tcPr>
                </a:tc>
                <a:tc>
                  <a:txBody>
                    <a:bodyPr/>
                    <a:lstStyle/>
                    <a:p>
                      <a:pPr algn="ctr"/>
                      <a:r>
                        <a:rPr lang="en-US" sz="1600">
                          <a:effectLst/>
                        </a:rPr>
                        <a:t>9</a:t>
                      </a:r>
                    </a:p>
                  </a:txBody>
                  <a:tcPr marL="0" marR="0" marT="0" marB="0" anchor="ctr">
                    <a:lnL>
                      <a:noFill/>
                    </a:lnL>
                    <a:lnR>
                      <a:noFill/>
                    </a:lnR>
                    <a:lnT>
                      <a:noFill/>
                    </a:lnT>
                    <a:lnB>
                      <a:noFill/>
                    </a:lnB>
                    <a:solidFill>
                      <a:srgbClr val="FFFFFF"/>
                    </a:solidFill>
                  </a:tcPr>
                </a:tc>
                <a:tc>
                  <a:txBody>
                    <a:bodyPr/>
                    <a:lstStyle/>
                    <a:p>
                      <a:pPr algn="ctr"/>
                      <a:r>
                        <a:rPr lang="en-US" sz="1600">
                          <a:effectLst/>
                        </a:rPr>
                        <a:t>6</a:t>
                      </a:r>
                    </a:p>
                  </a:txBody>
                  <a:tcPr marL="0" marR="0" marT="0" marB="0" anchor="ctr">
                    <a:lnL>
                      <a:noFill/>
                    </a:lnL>
                    <a:lnR>
                      <a:noFill/>
                    </a:lnR>
                    <a:lnT>
                      <a:noFill/>
                    </a:lnT>
                    <a:lnB>
                      <a:noFill/>
                    </a:lnB>
                    <a:solidFill>
                      <a:srgbClr val="FFFFFF"/>
                    </a:solidFill>
                  </a:tcPr>
                </a:tc>
                <a:tc>
                  <a:txBody>
                    <a:bodyPr/>
                    <a:lstStyle/>
                    <a:p>
                      <a:pPr algn="ctr"/>
                      <a:r>
                        <a:rPr lang="en-US" sz="1600">
                          <a:effectLst/>
                        </a:rPr>
                        <a:t>7</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05664675"/>
                  </a:ext>
                </a:extLst>
              </a:tr>
              <a:tr h="210680">
                <a:tc>
                  <a:txBody>
                    <a:bodyPr/>
                    <a:lstStyle/>
                    <a:p>
                      <a:pPr algn="ctr"/>
                      <a:r>
                        <a:rPr lang="en-US" sz="1600">
                          <a:effectLst/>
                        </a:rPr>
                        <a:t>4</a:t>
                      </a:r>
                    </a:p>
                  </a:txBody>
                  <a:tcPr marL="0" marR="0" marT="0" marB="0" anchor="ctr">
                    <a:lnL>
                      <a:noFill/>
                    </a:lnL>
                    <a:lnR>
                      <a:noFill/>
                    </a:lnR>
                    <a:lnT>
                      <a:noFill/>
                    </a:lnT>
                    <a:lnB>
                      <a:noFill/>
                    </a:lnB>
                    <a:solidFill>
                      <a:srgbClr val="FFFFFF"/>
                    </a:solidFill>
                  </a:tcPr>
                </a:tc>
                <a:tc>
                  <a:txBody>
                    <a:bodyPr/>
                    <a:lstStyle/>
                    <a:p>
                      <a:pPr algn="ctr"/>
                      <a:r>
                        <a:rPr lang="en-US" sz="1600">
                          <a:effectLst/>
                        </a:rPr>
                        <a:t>0</a:t>
                      </a:r>
                    </a:p>
                  </a:txBody>
                  <a:tcPr marL="0" marR="0" marT="0" marB="0" anchor="ctr">
                    <a:lnL>
                      <a:noFill/>
                    </a:lnL>
                    <a:lnR>
                      <a:noFill/>
                    </a:lnR>
                    <a:lnT>
                      <a:noFill/>
                    </a:lnT>
                    <a:lnB>
                      <a:noFill/>
                    </a:lnB>
                    <a:solidFill>
                      <a:srgbClr val="FFFFFF"/>
                    </a:solidFill>
                  </a:tcPr>
                </a:tc>
                <a:tc>
                  <a:txBody>
                    <a:bodyPr/>
                    <a:lstStyle/>
                    <a:p>
                      <a:pPr algn="ctr"/>
                      <a:r>
                        <a:rPr lang="en-US" sz="1600">
                          <a:effectLst/>
                        </a:rPr>
                        <a:t>100k+</a:t>
                      </a:r>
                    </a:p>
                  </a:txBody>
                  <a:tcPr marL="0" marR="0" marT="0" marB="0" anchor="ctr">
                    <a:lnL>
                      <a:noFill/>
                    </a:lnL>
                    <a:lnR>
                      <a:noFill/>
                    </a:lnR>
                    <a:lnT>
                      <a:noFill/>
                    </a:lnT>
                    <a:lnB>
                      <a:noFill/>
                    </a:lnB>
                    <a:solidFill>
                      <a:srgbClr val="FFFFFF"/>
                    </a:solidFill>
                  </a:tcPr>
                </a:tc>
                <a:tc>
                  <a:txBody>
                    <a:bodyPr/>
                    <a:lstStyle/>
                    <a:p>
                      <a:pPr algn="ctr"/>
                      <a:r>
                        <a:rPr lang="en-US" sz="1600">
                          <a:effectLst/>
                        </a:rPr>
                        <a:t>10</a:t>
                      </a:r>
                    </a:p>
                  </a:txBody>
                  <a:tcPr marL="0" marR="0" marT="0" marB="0" anchor="ctr">
                    <a:lnL>
                      <a:noFill/>
                    </a:lnL>
                    <a:lnR>
                      <a:noFill/>
                    </a:lnR>
                    <a:lnT>
                      <a:noFill/>
                    </a:lnT>
                    <a:lnB>
                      <a:noFill/>
                    </a:lnB>
                    <a:solidFill>
                      <a:srgbClr val="FFFFFF"/>
                    </a:solidFill>
                  </a:tcPr>
                </a:tc>
                <a:tc>
                  <a:txBody>
                    <a:bodyPr/>
                    <a:lstStyle/>
                    <a:p>
                      <a:pPr algn="ctr"/>
                      <a:r>
                        <a:rPr lang="en-US" sz="1600">
                          <a:effectLst/>
                        </a:rPr>
                        <a:t>7</a:t>
                      </a:r>
                    </a:p>
                  </a:txBody>
                  <a:tcPr marL="0" marR="0" marT="0" marB="0" anchor="ctr">
                    <a:lnL>
                      <a:noFill/>
                    </a:lnL>
                    <a:lnR>
                      <a:noFill/>
                    </a:lnR>
                    <a:lnT>
                      <a:noFill/>
                    </a:lnT>
                    <a:lnB>
                      <a:noFill/>
                    </a:lnB>
                    <a:solidFill>
                      <a:srgbClr val="FFFFFF"/>
                    </a:solidFill>
                  </a:tcPr>
                </a:tc>
                <a:tc>
                  <a:txBody>
                    <a:bodyPr/>
                    <a:lstStyle/>
                    <a:p>
                      <a:pPr algn="ctr"/>
                      <a:r>
                        <a:rPr lang="en-US" sz="1600">
                          <a:effectLst/>
                        </a:rPr>
                        <a:t>7</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964285"/>
                  </a:ext>
                </a:extLst>
              </a:tr>
              <a:tr h="421360">
                <a:tc>
                  <a:txBody>
                    <a:bodyPr/>
                    <a:lstStyle/>
                    <a:p>
                      <a:pPr algn="ctr"/>
                      <a:r>
                        <a:rPr lang="en-US" sz="1600">
                          <a:effectLst/>
                        </a:rPr>
                        <a:t>5</a:t>
                      </a:r>
                    </a:p>
                  </a:txBody>
                  <a:tcPr marL="0" marR="0" marT="0" marB="0" anchor="ctr">
                    <a:lnL>
                      <a:noFill/>
                    </a:lnL>
                    <a:lnR>
                      <a:noFill/>
                    </a:lnR>
                    <a:lnT>
                      <a:noFill/>
                    </a:lnT>
                    <a:lnB>
                      <a:noFill/>
                    </a:lnB>
                    <a:solidFill>
                      <a:srgbClr val="FFFFFF"/>
                    </a:solidFill>
                  </a:tcPr>
                </a:tc>
                <a:tc>
                  <a:txBody>
                    <a:bodyPr/>
                    <a:lstStyle/>
                    <a:p>
                      <a:pPr algn="ctr"/>
                      <a:r>
                        <a:rPr lang="en-US" sz="1600">
                          <a:effectLst/>
                        </a:rPr>
                        <a:t>0</a:t>
                      </a:r>
                    </a:p>
                  </a:txBody>
                  <a:tcPr marL="0" marR="0" marT="0" marB="0" anchor="ctr">
                    <a:lnL>
                      <a:noFill/>
                    </a:lnL>
                    <a:lnR>
                      <a:noFill/>
                    </a:lnR>
                    <a:lnT>
                      <a:noFill/>
                    </a:lnT>
                    <a:lnB>
                      <a:noFill/>
                    </a:lnB>
                    <a:solidFill>
                      <a:srgbClr val="FFFFFF"/>
                    </a:solidFill>
                  </a:tcPr>
                </a:tc>
                <a:tc>
                  <a:txBody>
                    <a:bodyPr/>
                    <a:lstStyle/>
                    <a:p>
                      <a:pPr algn="ctr"/>
                      <a:r>
                        <a:rPr lang="en-US" sz="1600">
                          <a:effectLst/>
                        </a:rPr>
                        <a:t>50k-74k</a:t>
                      </a:r>
                    </a:p>
                  </a:txBody>
                  <a:tcPr marL="0" marR="0" marT="0" marB="0" anchor="ctr">
                    <a:lnL>
                      <a:noFill/>
                    </a:lnL>
                    <a:lnR>
                      <a:noFill/>
                    </a:lnR>
                    <a:lnT>
                      <a:noFill/>
                    </a:lnT>
                    <a:lnB>
                      <a:noFill/>
                    </a:lnB>
                    <a:solidFill>
                      <a:srgbClr val="FFFFFF"/>
                    </a:solidFill>
                  </a:tcPr>
                </a:tc>
                <a:tc>
                  <a:txBody>
                    <a:bodyPr/>
                    <a:lstStyle/>
                    <a:p>
                      <a:pPr algn="ctr"/>
                      <a:r>
                        <a:rPr lang="en-US" sz="1600">
                          <a:effectLst/>
                        </a:rPr>
                        <a:t>8</a:t>
                      </a:r>
                    </a:p>
                  </a:txBody>
                  <a:tcPr marL="0" marR="0" marT="0" marB="0" anchor="ctr">
                    <a:lnL>
                      <a:noFill/>
                    </a:lnL>
                    <a:lnR>
                      <a:noFill/>
                    </a:lnR>
                    <a:lnT>
                      <a:noFill/>
                    </a:lnT>
                    <a:lnB>
                      <a:noFill/>
                    </a:lnB>
                    <a:solidFill>
                      <a:srgbClr val="FFFFFF"/>
                    </a:solidFill>
                  </a:tcPr>
                </a:tc>
                <a:tc>
                  <a:txBody>
                    <a:bodyPr/>
                    <a:lstStyle/>
                    <a:p>
                      <a:pPr algn="ctr"/>
                      <a:r>
                        <a:rPr lang="en-US" sz="1600">
                          <a:effectLst/>
                        </a:rPr>
                        <a:t>5</a:t>
                      </a:r>
                    </a:p>
                  </a:txBody>
                  <a:tcPr marL="0" marR="0" marT="0" marB="0" anchor="ctr">
                    <a:lnL>
                      <a:noFill/>
                    </a:lnL>
                    <a:lnR>
                      <a:noFill/>
                    </a:lnR>
                    <a:lnT>
                      <a:noFill/>
                    </a:lnT>
                    <a:lnB>
                      <a:noFill/>
                    </a:lnB>
                    <a:solidFill>
                      <a:srgbClr val="FFFFFF"/>
                    </a:solidFill>
                  </a:tcPr>
                </a:tc>
                <a:tc>
                  <a:txBody>
                    <a:bodyPr/>
                    <a:lstStyle/>
                    <a:p>
                      <a:pPr algn="ctr"/>
                      <a:r>
                        <a:rPr lang="en-US" sz="1600">
                          <a:effectLst/>
                        </a:rPr>
                        <a:t>4</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670146160"/>
                  </a:ext>
                </a:extLst>
              </a:tr>
              <a:tr h="210680">
                <a:tc>
                  <a:txBody>
                    <a:bodyPr/>
                    <a:lstStyle/>
                    <a:p>
                      <a:pPr algn="ctr"/>
                      <a:r>
                        <a:rPr lang="en-US" sz="1600">
                          <a:effectLst/>
                        </a:rPr>
                        <a:t>6</a:t>
                      </a:r>
                    </a:p>
                  </a:txBody>
                  <a:tcPr marL="0" marR="0" marT="0" marB="0" anchor="ctr">
                    <a:lnL>
                      <a:noFill/>
                    </a:lnL>
                    <a:lnR>
                      <a:noFill/>
                    </a:lnR>
                    <a:lnT>
                      <a:noFill/>
                    </a:lnT>
                    <a:lnB>
                      <a:noFill/>
                    </a:lnB>
                    <a:solidFill>
                      <a:srgbClr val="FFFFFF"/>
                    </a:solidFill>
                  </a:tcPr>
                </a:tc>
                <a:tc>
                  <a:txBody>
                    <a:bodyPr/>
                    <a:lstStyle/>
                    <a:p>
                      <a:pPr algn="ctr"/>
                      <a:r>
                        <a:rPr lang="en-US" sz="1600">
                          <a:effectLst/>
                        </a:rPr>
                        <a:t>0</a:t>
                      </a:r>
                    </a:p>
                  </a:txBody>
                  <a:tcPr marL="0" marR="0" marT="0" marB="0" anchor="ctr">
                    <a:lnL>
                      <a:noFill/>
                    </a:lnL>
                    <a:lnR>
                      <a:noFill/>
                    </a:lnR>
                    <a:lnT>
                      <a:noFill/>
                    </a:lnT>
                    <a:lnB>
                      <a:noFill/>
                    </a:lnB>
                    <a:solidFill>
                      <a:srgbClr val="FFFFFF"/>
                    </a:solidFill>
                  </a:tcPr>
                </a:tc>
                <a:tc>
                  <a:txBody>
                    <a:bodyPr/>
                    <a:lstStyle/>
                    <a:p>
                      <a:pPr algn="ctr"/>
                      <a:r>
                        <a:rPr lang="en-US" sz="1600">
                          <a:effectLst/>
                        </a:rPr>
                        <a:t>25-49k</a:t>
                      </a:r>
                    </a:p>
                  </a:txBody>
                  <a:tcPr marL="0" marR="0" marT="0" marB="0" anchor="ctr">
                    <a:lnL>
                      <a:noFill/>
                    </a:lnL>
                    <a:lnR>
                      <a:noFill/>
                    </a:lnR>
                    <a:lnT>
                      <a:noFill/>
                    </a:lnT>
                    <a:lnB>
                      <a:noFill/>
                    </a:lnB>
                    <a:solidFill>
                      <a:srgbClr val="FFFFFF"/>
                    </a:solidFill>
                  </a:tcPr>
                </a:tc>
                <a:tc>
                  <a:txBody>
                    <a:bodyPr/>
                    <a:lstStyle/>
                    <a:p>
                      <a:pPr algn="ctr"/>
                      <a:r>
                        <a:rPr lang="en-US" sz="1600">
                          <a:effectLst/>
                        </a:rPr>
                        <a:t>7</a:t>
                      </a:r>
                    </a:p>
                  </a:txBody>
                  <a:tcPr marL="0" marR="0" marT="0" marB="0" anchor="ctr">
                    <a:lnL>
                      <a:noFill/>
                    </a:lnL>
                    <a:lnR>
                      <a:noFill/>
                    </a:lnR>
                    <a:lnT>
                      <a:noFill/>
                    </a:lnT>
                    <a:lnB>
                      <a:noFill/>
                    </a:lnB>
                    <a:solidFill>
                      <a:srgbClr val="FFFFFF"/>
                    </a:solidFill>
                  </a:tcPr>
                </a:tc>
                <a:tc>
                  <a:txBody>
                    <a:bodyPr/>
                    <a:lstStyle/>
                    <a:p>
                      <a:pPr algn="ctr"/>
                      <a:r>
                        <a:rPr lang="en-US" sz="1600">
                          <a:effectLst/>
                        </a:rPr>
                        <a:t>1</a:t>
                      </a:r>
                    </a:p>
                  </a:txBody>
                  <a:tcPr marL="0" marR="0" marT="0" marB="0" anchor="ctr">
                    <a:lnL>
                      <a:noFill/>
                    </a:lnL>
                    <a:lnR>
                      <a:noFill/>
                    </a:lnR>
                    <a:lnT>
                      <a:noFill/>
                    </a:lnT>
                    <a:lnB>
                      <a:noFill/>
                    </a:lnB>
                    <a:solidFill>
                      <a:srgbClr val="FFFFFF"/>
                    </a:solidFill>
                  </a:tcPr>
                </a:tc>
                <a:tc>
                  <a:txBody>
                    <a:bodyPr/>
                    <a:lstStyle/>
                    <a:p>
                      <a:pPr algn="ctr"/>
                      <a:r>
                        <a:rPr lang="en-US" sz="1600">
                          <a:effectLst/>
                        </a:rPr>
                        <a:t>2</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18292891"/>
                  </a:ext>
                </a:extLst>
              </a:tr>
              <a:tr h="210680">
                <a:tc>
                  <a:txBody>
                    <a:bodyPr/>
                    <a:lstStyle/>
                    <a:p>
                      <a:pPr algn="ctr"/>
                      <a:r>
                        <a:rPr lang="en-US" sz="1600">
                          <a:effectLst/>
                        </a:rPr>
                        <a:t>7</a:t>
                      </a:r>
                    </a:p>
                  </a:txBody>
                  <a:tcPr marL="0" marR="0" marT="0" marB="0" anchor="ctr">
                    <a:lnL>
                      <a:noFill/>
                    </a:lnL>
                    <a:lnR>
                      <a:noFill/>
                    </a:lnR>
                    <a:lnT>
                      <a:noFill/>
                    </a:lnT>
                    <a:lnB>
                      <a:noFill/>
                    </a:lnB>
                    <a:solidFill>
                      <a:srgbClr val="FFFFFF"/>
                    </a:solidFill>
                  </a:tcPr>
                </a:tc>
                <a:tc>
                  <a:txBody>
                    <a:bodyPr/>
                    <a:lstStyle/>
                    <a:p>
                      <a:pPr algn="ctr"/>
                      <a:r>
                        <a:rPr lang="en-US" sz="1600">
                          <a:effectLst/>
                        </a:rPr>
                        <a:t>0</a:t>
                      </a:r>
                    </a:p>
                  </a:txBody>
                  <a:tcPr marL="0" marR="0" marT="0" marB="0" anchor="ctr">
                    <a:lnL>
                      <a:noFill/>
                    </a:lnL>
                    <a:lnR>
                      <a:noFill/>
                    </a:lnR>
                    <a:lnT>
                      <a:noFill/>
                    </a:lnT>
                    <a:lnB>
                      <a:noFill/>
                    </a:lnB>
                    <a:solidFill>
                      <a:srgbClr val="FFFFFF"/>
                    </a:solidFill>
                  </a:tcPr>
                </a:tc>
                <a:tc>
                  <a:txBody>
                    <a:bodyPr/>
                    <a:lstStyle/>
                    <a:p>
                      <a:pPr algn="ctr"/>
                      <a:r>
                        <a:rPr lang="en-US" sz="1600">
                          <a:effectLst/>
                        </a:rPr>
                        <a:t>25-49k</a:t>
                      </a:r>
                    </a:p>
                  </a:txBody>
                  <a:tcPr marL="0" marR="0" marT="0" marB="0" anchor="ctr">
                    <a:lnL>
                      <a:noFill/>
                    </a:lnL>
                    <a:lnR>
                      <a:noFill/>
                    </a:lnR>
                    <a:lnT>
                      <a:noFill/>
                    </a:lnT>
                    <a:lnB>
                      <a:noFill/>
                    </a:lnB>
                    <a:solidFill>
                      <a:srgbClr val="FFFFFF"/>
                    </a:solidFill>
                  </a:tcPr>
                </a:tc>
                <a:tc>
                  <a:txBody>
                    <a:bodyPr/>
                    <a:lstStyle/>
                    <a:p>
                      <a:pPr algn="ctr"/>
                      <a:r>
                        <a:rPr lang="en-US" sz="1600">
                          <a:effectLst/>
                        </a:rPr>
                        <a:t>8</a:t>
                      </a:r>
                    </a:p>
                  </a:txBody>
                  <a:tcPr marL="0" marR="0" marT="0" marB="0" anchor="ctr">
                    <a:lnL>
                      <a:noFill/>
                    </a:lnL>
                    <a:lnR>
                      <a:noFill/>
                    </a:lnR>
                    <a:lnT>
                      <a:noFill/>
                    </a:lnT>
                    <a:lnB>
                      <a:noFill/>
                    </a:lnB>
                    <a:solidFill>
                      <a:srgbClr val="FFFFFF"/>
                    </a:solidFill>
                  </a:tcPr>
                </a:tc>
                <a:tc>
                  <a:txBody>
                    <a:bodyPr/>
                    <a:lstStyle/>
                    <a:p>
                      <a:pPr algn="ctr"/>
                      <a:r>
                        <a:rPr lang="en-US" sz="1600">
                          <a:effectLst/>
                        </a:rPr>
                        <a:t>5</a:t>
                      </a:r>
                    </a:p>
                  </a:txBody>
                  <a:tcPr marL="0" marR="0" marT="0" marB="0" anchor="ctr">
                    <a:lnL>
                      <a:noFill/>
                    </a:lnL>
                    <a:lnR>
                      <a:noFill/>
                    </a:lnR>
                    <a:lnT>
                      <a:noFill/>
                    </a:lnT>
                    <a:lnB>
                      <a:noFill/>
                    </a:lnB>
                    <a:solidFill>
                      <a:srgbClr val="FFFFFF"/>
                    </a:solidFill>
                  </a:tcPr>
                </a:tc>
                <a:tc>
                  <a:txBody>
                    <a:bodyPr/>
                    <a:lstStyle/>
                    <a:p>
                      <a:pPr algn="ctr"/>
                      <a:r>
                        <a:rPr lang="en-US" sz="1600">
                          <a:effectLst/>
                        </a:rPr>
                        <a:t>6</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22734206"/>
                  </a:ext>
                </a:extLst>
              </a:tr>
              <a:tr h="210680">
                <a:tc>
                  <a:txBody>
                    <a:bodyPr/>
                    <a:lstStyle/>
                    <a:p>
                      <a:pPr algn="ctr"/>
                      <a:r>
                        <a:rPr lang="en-US" sz="1600">
                          <a:effectLst/>
                        </a:rPr>
                        <a:t>8</a:t>
                      </a:r>
                    </a:p>
                  </a:txBody>
                  <a:tcPr marL="0" marR="0" marT="0" marB="0" anchor="ctr">
                    <a:lnL>
                      <a:noFill/>
                    </a:lnL>
                    <a:lnR>
                      <a:noFill/>
                    </a:lnR>
                    <a:lnT>
                      <a:noFill/>
                    </a:lnT>
                    <a:lnB>
                      <a:noFill/>
                    </a:lnB>
                    <a:solidFill>
                      <a:srgbClr val="FFFFFF"/>
                    </a:solidFill>
                  </a:tcPr>
                </a:tc>
                <a:tc>
                  <a:txBody>
                    <a:bodyPr/>
                    <a:lstStyle/>
                    <a:p>
                      <a:pPr algn="ctr"/>
                      <a:r>
                        <a:rPr lang="en-US" sz="1600" dirty="0">
                          <a:effectLst/>
                        </a:rPr>
                        <a:t>1</a:t>
                      </a:r>
                    </a:p>
                  </a:txBody>
                  <a:tcPr marL="0" marR="0" marT="0" marB="0" anchor="ctr">
                    <a:lnL>
                      <a:noFill/>
                    </a:lnL>
                    <a:lnR>
                      <a:noFill/>
                    </a:lnR>
                    <a:lnT>
                      <a:noFill/>
                    </a:lnT>
                    <a:lnB>
                      <a:noFill/>
                    </a:lnB>
                    <a:solidFill>
                      <a:schemeClr val="accent6">
                        <a:lumMod val="40000"/>
                        <a:lumOff val="60000"/>
                      </a:schemeClr>
                    </a:solidFill>
                  </a:tcPr>
                </a:tc>
                <a:tc>
                  <a:txBody>
                    <a:bodyPr/>
                    <a:lstStyle/>
                    <a:p>
                      <a:endParaRPr lang="en-US" sz="1600" dirty="0">
                        <a:effectLst/>
                      </a:endParaRPr>
                    </a:p>
                  </a:txBody>
                  <a:tcPr marL="0" marR="0" marT="0" marB="0" anchor="ctr">
                    <a:lnL>
                      <a:noFill/>
                    </a:lnL>
                    <a:lnR>
                      <a:noFill/>
                    </a:lnR>
                    <a:lnT>
                      <a:noFill/>
                    </a:lnT>
                    <a:lnB>
                      <a:noFill/>
                    </a:lnB>
                    <a:solidFill>
                      <a:schemeClr val="tx1"/>
                    </a:solidFill>
                  </a:tcPr>
                </a:tc>
                <a:tc>
                  <a:txBody>
                    <a:bodyPr/>
                    <a:lstStyle/>
                    <a:p>
                      <a:pPr algn="ctr"/>
                      <a:r>
                        <a:rPr lang="en-US" sz="1600">
                          <a:effectLst/>
                        </a:rPr>
                        <a:t>6</a:t>
                      </a:r>
                    </a:p>
                  </a:txBody>
                  <a:tcPr marL="0" marR="0" marT="0" marB="0" anchor="ctr">
                    <a:lnL>
                      <a:noFill/>
                    </a:lnL>
                    <a:lnR>
                      <a:noFill/>
                    </a:lnR>
                    <a:lnT>
                      <a:noFill/>
                    </a:lnT>
                    <a:lnB>
                      <a:noFill/>
                    </a:lnB>
                    <a:solidFill>
                      <a:srgbClr val="FFFFFF"/>
                    </a:solidFill>
                  </a:tcPr>
                </a:tc>
                <a:tc>
                  <a:txBody>
                    <a:bodyPr/>
                    <a:lstStyle/>
                    <a:p>
                      <a:pPr algn="ctr"/>
                      <a:r>
                        <a:rPr lang="en-US" sz="1600">
                          <a:effectLst/>
                        </a:rPr>
                        <a:t>5</a:t>
                      </a:r>
                    </a:p>
                  </a:txBody>
                  <a:tcPr marL="0" marR="0" marT="0" marB="0" anchor="ctr">
                    <a:lnL>
                      <a:noFill/>
                    </a:lnL>
                    <a:lnR>
                      <a:noFill/>
                    </a:lnR>
                    <a:lnT>
                      <a:noFill/>
                    </a:lnT>
                    <a:lnB>
                      <a:noFill/>
                    </a:lnB>
                    <a:solidFill>
                      <a:srgbClr val="FFFFFF"/>
                    </a:solidFill>
                  </a:tcPr>
                </a:tc>
                <a:tc>
                  <a:txBody>
                    <a:bodyPr/>
                    <a:lstStyle/>
                    <a:p>
                      <a:pPr algn="ctr"/>
                      <a:r>
                        <a:rPr lang="en-US" sz="1600">
                          <a:effectLst/>
                        </a:rPr>
                        <a:t>5</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801192681"/>
                  </a:ext>
                </a:extLst>
              </a:tr>
              <a:tr h="210680">
                <a:tc>
                  <a:txBody>
                    <a:bodyPr/>
                    <a:lstStyle/>
                    <a:p>
                      <a:pPr algn="ctr"/>
                      <a:r>
                        <a:rPr lang="en-US" sz="1600">
                          <a:effectLst/>
                        </a:rPr>
                        <a:t>9</a:t>
                      </a:r>
                    </a:p>
                  </a:txBody>
                  <a:tcPr marL="0" marR="0" marT="0" marB="0" anchor="ctr">
                    <a:lnL>
                      <a:noFill/>
                    </a:lnL>
                    <a:lnR>
                      <a:noFill/>
                    </a:lnR>
                    <a:lnT>
                      <a:noFill/>
                    </a:lnT>
                    <a:lnB>
                      <a:noFill/>
                    </a:lnB>
                    <a:solidFill>
                      <a:srgbClr val="FFFFFF"/>
                    </a:solidFill>
                  </a:tcPr>
                </a:tc>
                <a:tc>
                  <a:txBody>
                    <a:bodyPr/>
                    <a:lstStyle/>
                    <a:p>
                      <a:pPr algn="ctr"/>
                      <a:r>
                        <a:rPr lang="en-US" sz="1600">
                          <a:effectLst/>
                        </a:rPr>
                        <a:t>0</a:t>
                      </a:r>
                    </a:p>
                  </a:txBody>
                  <a:tcPr marL="0" marR="0" marT="0" marB="0" anchor="ctr">
                    <a:lnL>
                      <a:noFill/>
                    </a:lnL>
                    <a:lnR>
                      <a:noFill/>
                    </a:lnR>
                    <a:lnT>
                      <a:noFill/>
                    </a:lnT>
                    <a:lnB>
                      <a:noFill/>
                    </a:lnB>
                    <a:solidFill>
                      <a:srgbClr val="FFFFFF"/>
                    </a:solidFill>
                  </a:tcPr>
                </a:tc>
                <a:tc>
                  <a:txBody>
                    <a:bodyPr/>
                    <a:lstStyle/>
                    <a:p>
                      <a:pPr algn="ctr"/>
                      <a:r>
                        <a:rPr lang="en-US" sz="1600">
                          <a:effectLst/>
                        </a:rPr>
                        <a:t>25-49k</a:t>
                      </a:r>
                    </a:p>
                  </a:txBody>
                  <a:tcPr marL="0" marR="0" marT="0" marB="0" anchor="ctr">
                    <a:lnL>
                      <a:noFill/>
                    </a:lnL>
                    <a:lnR>
                      <a:noFill/>
                    </a:lnR>
                    <a:lnT>
                      <a:noFill/>
                    </a:lnT>
                    <a:lnB>
                      <a:noFill/>
                    </a:lnB>
                    <a:solidFill>
                      <a:srgbClr val="FFFFFF"/>
                    </a:solidFill>
                  </a:tcPr>
                </a:tc>
                <a:tc>
                  <a:txBody>
                    <a:bodyPr/>
                    <a:lstStyle/>
                    <a:p>
                      <a:pPr algn="ctr"/>
                      <a:r>
                        <a:rPr lang="en-US" sz="1600">
                          <a:effectLst/>
                        </a:rPr>
                        <a:t>4</a:t>
                      </a:r>
                    </a:p>
                  </a:txBody>
                  <a:tcPr marL="0" marR="0" marT="0" marB="0" anchor="ctr">
                    <a:lnL>
                      <a:noFill/>
                    </a:lnL>
                    <a:lnR>
                      <a:noFill/>
                    </a:lnR>
                    <a:lnT>
                      <a:noFill/>
                    </a:lnT>
                    <a:lnB>
                      <a:noFill/>
                    </a:lnB>
                    <a:solidFill>
                      <a:srgbClr val="FFFFFF"/>
                    </a:solidFill>
                  </a:tcPr>
                </a:tc>
                <a:tc>
                  <a:txBody>
                    <a:bodyPr/>
                    <a:lstStyle/>
                    <a:p>
                      <a:pPr algn="ctr"/>
                      <a:r>
                        <a:rPr lang="en-US" sz="1600">
                          <a:effectLst/>
                        </a:rPr>
                        <a:t>4</a:t>
                      </a:r>
                    </a:p>
                  </a:txBody>
                  <a:tcPr marL="0" marR="0" marT="0" marB="0" anchor="ctr">
                    <a:lnL>
                      <a:noFill/>
                    </a:lnL>
                    <a:lnR>
                      <a:noFill/>
                    </a:lnR>
                    <a:lnT>
                      <a:noFill/>
                    </a:lnT>
                    <a:lnB>
                      <a:noFill/>
                    </a:lnB>
                    <a:solidFill>
                      <a:srgbClr val="FFFFFF"/>
                    </a:solidFill>
                  </a:tcPr>
                </a:tc>
                <a:tc>
                  <a:txBody>
                    <a:bodyPr/>
                    <a:lstStyle/>
                    <a:p>
                      <a:pPr algn="ctr"/>
                      <a:r>
                        <a:rPr lang="en-US" sz="1600" dirty="0">
                          <a:effectLst/>
                        </a:rPr>
                        <a:t>4</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13256352"/>
                  </a:ext>
                </a:extLst>
              </a:tr>
            </a:tbl>
          </a:graphicData>
        </a:graphic>
      </p:graphicFrame>
      <p:sp>
        <p:nvSpPr>
          <p:cNvPr id="6" name="Text Placeholder 5"/>
          <p:cNvSpPr>
            <a:spLocks noGrp="1"/>
          </p:cNvSpPr>
          <p:nvPr>
            <p:ph type="body" sz="half" idx="2"/>
          </p:nvPr>
        </p:nvSpPr>
        <p:spPr/>
        <p:txBody>
          <a:bodyPr/>
          <a:lstStyle/>
          <a:p>
            <a:r>
              <a:rPr lang="en-US" dirty="0"/>
              <a:t>MCAR, MAR, NMAR</a:t>
            </a:r>
          </a:p>
        </p:txBody>
      </p:sp>
      <p:sp>
        <p:nvSpPr>
          <p:cNvPr id="2" name="Rectangle 1"/>
          <p:cNvSpPr/>
          <p:nvPr/>
        </p:nvSpPr>
        <p:spPr>
          <a:xfrm>
            <a:off x="3124200" y="2514600"/>
            <a:ext cx="1066800" cy="3429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7086600" y="704950"/>
            <a:ext cx="2666436" cy="369332"/>
          </a:xfrm>
          <a:prstGeom prst="rect">
            <a:avLst/>
          </a:prstGeom>
        </p:spPr>
        <p:txBody>
          <a:bodyPr wrap="none">
            <a:spAutoFit/>
          </a:bodyPr>
          <a:lstStyle/>
          <a:p>
            <a:r>
              <a:rPr lang="en-US" dirty="0">
                <a:hlinkClick r:id="rId2"/>
              </a:rPr>
              <a:t>YouTube Video (6 min)</a:t>
            </a:r>
            <a:r>
              <a:rPr lang="en-US" dirty="0"/>
              <a:t> </a:t>
            </a:r>
          </a:p>
        </p:txBody>
      </p:sp>
    </p:spTree>
    <p:extLst>
      <p:ext uri="{BB962C8B-B14F-4D97-AF65-F5344CB8AC3E}">
        <p14:creationId xmlns:p14="http://schemas.microsoft.com/office/powerpoint/2010/main" val="125132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51320" y="93686"/>
            <a:ext cx="1212080" cy="2039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r>
              <a:rPr lang="en-US" sz="2800" dirty="0"/>
              <a:t>MCAR =  Missing </a:t>
            </a:r>
            <a:r>
              <a:rPr lang="en-US" sz="2800" b="1" u="sng" dirty="0"/>
              <a:t>Completely</a:t>
            </a:r>
            <a:r>
              <a:rPr lang="en-US" sz="2800" dirty="0"/>
              <a:t> at Random</a:t>
            </a:r>
          </a:p>
          <a:p>
            <a:endParaRPr lang="en-US" sz="2800" dirty="0"/>
          </a:p>
          <a:p>
            <a:r>
              <a:rPr lang="en-US" sz="2800" dirty="0"/>
              <a:t>MAR =  Missing at Random</a:t>
            </a:r>
          </a:p>
          <a:p>
            <a:endParaRPr lang="en-US" sz="2800" dirty="0"/>
          </a:p>
          <a:p>
            <a:r>
              <a:rPr lang="en-US" sz="2800" dirty="0"/>
              <a:t>MNAR = Missing </a:t>
            </a:r>
            <a:r>
              <a:rPr lang="en-US" sz="2800" b="1" u="sng" dirty="0"/>
              <a:t>Not</a:t>
            </a:r>
            <a:r>
              <a:rPr lang="en-US" sz="2800" dirty="0"/>
              <a:t> at Random</a:t>
            </a:r>
          </a:p>
        </p:txBody>
      </p:sp>
      <p:sp>
        <p:nvSpPr>
          <p:cNvPr id="4" name="Text Placeholder 3"/>
          <p:cNvSpPr>
            <a:spLocks noGrp="1"/>
          </p:cNvSpPr>
          <p:nvPr>
            <p:ph type="body" sz="half" idx="2"/>
          </p:nvPr>
        </p:nvSpPr>
        <p:spPr/>
        <p:txBody>
          <a:bodyPr/>
          <a:lstStyle/>
          <a:p>
            <a:r>
              <a:rPr lang="en-US" dirty="0"/>
              <a:t>Relationship between missing values &amp; observed values</a:t>
            </a:r>
          </a:p>
        </p:txBody>
      </p:sp>
      <p:sp>
        <p:nvSpPr>
          <p:cNvPr id="5" name="Title 3"/>
          <p:cNvSpPr txBox="1">
            <a:spLocks/>
          </p:cNvSpPr>
          <p:nvPr/>
        </p:nvSpPr>
        <p:spPr>
          <a:xfrm>
            <a:off x="653088" y="153487"/>
            <a:ext cx="10075084" cy="99508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b="0" kern="1200">
                <a:solidFill>
                  <a:srgbClr val="022B68"/>
                </a:solidFill>
                <a:latin typeface="+mj-lt"/>
                <a:ea typeface="+mj-ea"/>
                <a:cs typeface="+mj-cs"/>
              </a:defRPr>
            </a:lvl1pPr>
          </a:lstStyle>
          <a:p>
            <a:r>
              <a:rPr lang="en-US" dirty="0"/>
              <a:t>Missing Data Mechanisms</a:t>
            </a:r>
          </a:p>
        </p:txBody>
      </p:sp>
      <p:sp>
        <p:nvSpPr>
          <p:cNvPr id="6" name="Rounded Rectangular Callout 5"/>
          <p:cNvSpPr/>
          <p:nvPr/>
        </p:nvSpPr>
        <p:spPr>
          <a:xfrm>
            <a:off x="6705600" y="4053682"/>
            <a:ext cx="5181600" cy="1371600"/>
          </a:xfrm>
          <a:prstGeom prst="wedgeRoundRectCallout">
            <a:avLst>
              <a:gd name="adj1" fmla="val -93615"/>
              <a:gd name="adj2" fmla="val -64543"/>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Missing Status is Conditional on Observed Values </a:t>
            </a:r>
          </a:p>
          <a:p>
            <a:pPr algn="ctr"/>
            <a:r>
              <a:rPr lang="en-US" sz="2800" dirty="0"/>
              <a:t>of Other Variables</a:t>
            </a:r>
          </a:p>
        </p:txBody>
      </p:sp>
      <p:sp>
        <p:nvSpPr>
          <p:cNvPr id="7" name="Rounded Rectangular Callout 6"/>
          <p:cNvSpPr/>
          <p:nvPr/>
        </p:nvSpPr>
        <p:spPr>
          <a:xfrm>
            <a:off x="1676400" y="5229264"/>
            <a:ext cx="5029200" cy="1371600"/>
          </a:xfrm>
          <a:prstGeom prst="wedgeRoundRectCallout">
            <a:avLst>
              <a:gd name="adj1" fmla="val -59163"/>
              <a:gd name="adj2" fmla="val -52998"/>
              <a:gd name="adj3" fmla="val 16667"/>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Missing Status is Conditional on </a:t>
            </a:r>
            <a:r>
              <a:rPr lang="en-US" sz="2800" dirty="0" err="1"/>
              <a:t>UnknownValues</a:t>
            </a:r>
            <a:r>
              <a:rPr lang="en-US" sz="2800" dirty="0"/>
              <a:t> </a:t>
            </a:r>
          </a:p>
          <a:p>
            <a:pPr algn="ctr"/>
            <a:r>
              <a:rPr lang="en-US" sz="2800" dirty="0"/>
              <a:t>of the Missing Variable</a:t>
            </a:r>
          </a:p>
        </p:txBody>
      </p:sp>
      <p:sp>
        <p:nvSpPr>
          <p:cNvPr id="8" name="Rounded Rectangular Callout 7"/>
          <p:cNvSpPr/>
          <p:nvPr/>
        </p:nvSpPr>
        <p:spPr>
          <a:xfrm>
            <a:off x="5791200" y="2508835"/>
            <a:ext cx="5181600" cy="1371600"/>
          </a:xfrm>
          <a:prstGeom prst="wedgeRoundRectCallout">
            <a:avLst>
              <a:gd name="adj1" fmla="val -65142"/>
              <a:gd name="adj2" fmla="val -46135"/>
              <a:gd name="adj3" fmla="val 16667"/>
            </a:avLst>
          </a:prstGeom>
          <a:solidFill>
            <a:srgbClr val="00B05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Missing Status is INDEPENDENT of Observed Values &amp; Missing Values of all Variables</a:t>
            </a:r>
          </a:p>
        </p:txBody>
      </p:sp>
      <p:pic>
        <p:nvPicPr>
          <p:cNvPr id="2052" name="Picture 4" descr="Image result for image stopl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5687" y="190793"/>
            <a:ext cx="2054225" cy="205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56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1000" fill="hold"/>
                                        <p:tgtEl>
                                          <p:spTgt spid="6"/>
                                        </p:tgtEl>
                                        <p:attrNameLst>
                                          <p:attrName>ppt_w</p:attrName>
                                        </p:attrNameLst>
                                      </p:cBhvr>
                                      <p:tavLst>
                                        <p:tav tm="0">
                                          <p:val>
                                            <p:fltVal val="0"/>
                                          </p:val>
                                        </p:tav>
                                        <p:tav tm="100000">
                                          <p:val>
                                            <p:strVal val="#ppt_w"/>
                                          </p:val>
                                        </p:tav>
                                      </p:tavLst>
                                    </p:anim>
                                    <p:anim calcmode="lin" valueType="num">
                                      <p:cBhvr>
                                        <p:cTn id="33" dur="1000" fill="hold"/>
                                        <p:tgtEl>
                                          <p:spTgt spid="6"/>
                                        </p:tgtEl>
                                        <p:attrNameLst>
                                          <p:attrName>ppt_h</p:attrName>
                                        </p:attrNameLst>
                                      </p:cBhvr>
                                      <p:tavLst>
                                        <p:tav tm="0">
                                          <p:val>
                                            <p:fltVal val="0"/>
                                          </p:val>
                                        </p:tav>
                                        <p:tav tm="100000">
                                          <p:val>
                                            <p:strVal val="#ppt_h"/>
                                          </p:val>
                                        </p:tav>
                                      </p:tavLst>
                                    </p:anim>
                                    <p:anim calcmode="lin" valueType="num">
                                      <p:cBhvr>
                                        <p:cTn id="34" dur="1000" fill="hold"/>
                                        <p:tgtEl>
                                          <p:spTgt spid="6"/>
                                        </p:tgtEl>
                                        <p:attrNameLst>
                                          <p:attrName>style.rotation</p:attrName>
                                        </p:attrNameLst>
                                      </p:cBhvr>
                                      <p:tavLst>
                                        <p:tav tm="0">
                                          <p:val>
                                            <p:fltVal val="90"/>
                                          </p:val>
                                        </p:tav>
                                        <p:tav tm="100000">
                                          <p:val>
                                            <p:fltVal val="0"/>
                                          </p:val>
                                        </p:tav>
                                      </p:tavLst>
                                    </p:anim>
                                    <p:animEffect transition="in" filter="fade">
                                      <p:cBhvr>
                                        <p:cTn id="35" dur="1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Missing Data Mechanisms</a:t>
            </a:r>
          </a:p>
        </p:txBody>
      </p:sp>
      <p:sp>
        <p:nvSpPr>
          <p:cNvPr id="6" name="Text Placeholder 5"/>
          <p:cNvSpPr>
            <a:spLocks noGrp="1"/>
          </p:cNvSpPr>
          <p:nvPr>
            <p:ph type="body" sz="half" idx="2"/>
          </p:nvPr>
        </p:nvSpPr>
        <p:spPr/>
        <p:txBody>
          <a:bodyPr/>
          <a:lstStyle/>
          <a:p>
            <a:r>
              <a:rPr lang="en-US" dirty="0"/>
              <a:t>Missing Completely At Random (MCAR)</a:t>
            </a:r>
          </a:p>
        </p:txBody>
      </p:sp>
      <p:sp>
        <p:nvSpPr>
          <p:cNvPr id="2" name="Content Placeholder 1"/>
          <p:cNvSpPr>
            <a:spLocks noGrp="1"/>
          </p:cNvSpPr>
          <p:nvPr>
            <p:ph idx="1"/>
          </p:nvPr>
        </p:nvSpPr>
        <p:spPr>
          <a:xfrm>
            <a:off x="457200" y="1676400"/>
            <a:ext cx="10075084" cy="4144963"/>
          </a:xfrm>
        </p:spPr>
        <p:txBody>
          <a:bodyPr>
            <a:normAutofit fontScale="92500"/>
          </a:bodyPr>
          <a:lstStyle/>
          <a:p>
            <a:r>
              <a:rPr lang="en-US" dirty="0"/>
              <a:t>The missing data mechanism is </a:t>
            </a:r>
            <a:r>
              <a:rPr lang="en-US" b="1" u="sng" dirty="0"/>
              <a:t>unrelated</a:t>
            </a:r>
            <a:r>
              <a:rPr lang="en-US" dirty="0"/>
              <a:t> to the values of any variables, whether missing or observed. </a:t>
            </a:r>
          </a:p>
          <a:p>
            <a:r>
              <a:rPr lang="en-US" dirty="0"/>
              <a:t>Most restrictive mechanism.</a:t>
            </a:r>
          </a:p>
          <a:p>
            <a:r>
              <a:rPr lang="en-US" dirty="0"/>
              <a:t>If the observed values are essentially a </a:t>
            </a:r>
            <a:r>
              <a:rPr lang="en-US" b="1" dirty="0"/>
              <a:t>random sample </a:t>
            </a:r>
            <a:r>
              <a:rPr lang="en-US" dirty="0"/>
              <a:t>of the full data set, </a:t>
            </a:r>
            <a:r>
              <a:rPr lang="en-US" dirty="0">
                <a:solidFill>
                  <a:srgbClr val="4F4FFF"/>
                </a:solidFill>
              </a:rPr>
              <a:t>complete case analysis gives the </a:t>
            </a:r>
            <a:r>
              <a:rPr lang="en-US" b="1" u="sng" dirty="0">
                <a:solidFill>
                  <a:srgbClr val="4F4FFF"/>
                </a:solidFill>
              </a:rPr>
              <a:t>same</a:t>
            </a:r>
            <a:r>
              <a:rPr lang="en-US" dirty="0">
                <a:solidFill>
                  <a:srgbClr val="4F4FFF"/>
                </a:solidFill>
              </a:rPr>
              <a:t> results as the full data </a:t>
            </a:r>
            <a:r>
              <a:rPr lang="en-US" dirty="0"/>
              <a:t>set would have. </a:t>
            </a:r>
          </a:p>
          <a:p>
            <a:r>
              <a:rPr lang="en-US" dirty="0"/>
              <a:t>Unfortunately, most missing data are </a:t>
            </a:r>
            <a:r>
              <a:rPr lang="en-US" u="sng" dirty="0"/>
              <a:t>not</a:t>
            </a:r>
            <a:r>
              <a:rPr lang="en-US" dirty="0"/>
              <a:t> MCAR.</a:t>
            </a:r>
          </a:p>
          <a:p>
            <a:endParaRPr lang="en-US" dirty="0"/>
          </a:p>
          <a:p>
            <a:pPr lvl="1"/>
            <a:r>
              <a:rPr lang="en-US" dirty="0"/>
              <a:t>Ex) Data that are missing because a researcher </a:t>
            </a:r>
            <a:r>
              <a:rPr lang="en-US" dirty="0">
                <a:solidFill>
                  <a:srgbClr val="00B050"/>
                </a:solidFill>
              </a:rPr>
              <a:t>dropped</a:t>
            </a:r>
            <a:r>
              <a:rPr lang="en-US" dirty="0"/>
              <a:t> the test tubes or survey participants </a:t>
            </a:r>
            <a:r>
              <a:rPr lang="en-US" dirty="0">
                <a:solidFill>
                  <a:srgbClr val="00B050"/>
                </a:solidFill>
              </a:rPr>
              <a:t>accidentally</a:t>
            </a:r>
            <a:r>
              <a:rPr lang="en-US" dirty="0"/>
              <a:t> skipped questions are likely to be MCAR.</a:t>
            </a:r>
          </a:p>
          <a:p>
            <a:pPr lvl="1"/>
            <a:r>
              <a:rPr lang="en-US" dirty="0"/>
              <a:t>Ex) Children’s test scores are missing due to a </a:t>
            </a:r>
            <a:r>
              <a:rPr lang="en-US" dirty="0">
                <a:solidFill>
                  <a:srgbClr val="00B050"/>
                </a:solidFill>
              </a:rPr>
              <a:t>funeral, family vacation, dentist appointment, …</a:t>
            </a:r>
          </a:p>
        </p:txBody>
      </p:sp>
    </p:spTree>
    <p:extLst>
      <p:ext uri="{BB962C8B-B14F-4D97-AF65-F5344CB8AC3E}">
        <p14:creationId xmlns:p14="http://schemas.microsoft.com/office/powerpoint/2010/main" val="122192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Mechanisms</a:t>
            </a:r>
          </a:p>
        </p:txBody>
      </p:sp>
      <p:sp>
        <p:nvSpPr>
          <p:cNvPr id="3" name="Content Placeholder 2"/>
          <p:cNvSpPr>
            <a:spLocks noGrp="1"/>
          </p:cNvSpPr>
          <p:nvPr>
            <p:ph idx="1"/>
          </p:nvPr>
        </p:nvSpPr>
        <p:spPr>
          <a:xfrm>
            <a:off x="304800" y="1600200"/>
            <a:ext cx="10820400" cy="4952999"/>
          </a:xfrm>
        </p:spPr>
        <p:txBody>
          <a:bodyPr>
            <a:normAutofit/>
          </a:bodyPr>
          <a:lstStyle/>
          <a:p>
            <a:r>
              <a:rPr lang="en-US" dirty="0"/>
              <a:t>There is a </a:t>
            </a:r>
            <a:r>
              <a:rPr lang="en-US" b="1" u="sng" dirty="0"/>
              <a:t>relationship</a:t>
            </a:r>
            <a:r>
              <a:rPr lang="en-US" dirty="0"/>
              <a:t> between the </a:t>
            </a:r>
            <a:r>
              <a:rPr lang="en-US" b="1" dirty="0"/>
              <a:t>propensity of a value to be missing </a:t>
            </a:r>
            <a:r>
              <a:rPr lang="en-US" dirty="0"/>
              <a:t>and </a:t>
            </a:r>
            <a:r>
              <a:rPr lang="en-US" b="1" dirty="0"/>
              <a:t>its values</a:t>
            </a:r>
            <a:r>
              <a:rPr lang="en-US" dirty="0"/>
              <a:t>. </a:t>
            </a:r>
          </a:p>
          <a:p>
            <a:r>
              <a:rPr lang="en-US" dirty="0"/>
              <a:t>It commonly occurs when people do </a:t>
            </a:r>
            <a:r>
              <a:rPr lang="en-US" dirty="0">
                <a:solidFill>
                  <a:srgbClr val="00B050"/>
                </a:solidFill>
              </a:rPr>
              <a:t>not want to reveal </a:t>
            </a:r>
            <a:r>
              <a:rPr lang="en-US" dirty="0"/>
              <a:t>something very personal or unpopular about themselves. </a:t>
            </a:r>
          </a:p>
          <a:p>
            <a:r>
              <a:rPr lang="en-US" dirty="0">
                <a:solidFill>
                  <a:srgbClr val="4F4FFF"/>
                </a:solidFill>
              </a:rPr>
              <a:t>Complete case analysis can give </a:t>
            </a:r>
            <a:r>
              <a:rPr lang="en-US" b="1" u="sng" dirty="0">
                <a:solidFill>
                  <a:srgbClr val="4F4FFF"/>
                </a:solidFill>
              </a:rPr>
              <a:t>highly biased </a:t>
            </a:r>
            <a:r>
              <a:rPr lang="en-US" dirty="0"/>
              <a:t>results for MNAR missing data You have to include some model for </a:t>
            </a:r>
            <a:r>
              <a:rPr lang="en-US" b="1" u="sng" dirty="0"/>
              <a:t>why</a:t>
            </a:r>
            <a:r>
              <a:rPr lang="en-US" dirty="0"/>
              <a:t> the data are missing and what the </a:t>
            </a:r>
            <a:r>
              <a:rPr lang="en-US" b="1" dirty="0"/>
              <a:t>likely values are</a:t>
            </a:r>
            <a:endParaRPr lang="en-US" dirty="0"/>
          </a:p>
          <a:p>
            <a:pPr lvl="1"/>
            <a:r>
              <a:rPr lang="en-US" dirty="0"/>
              <a:t>Ex) Individuals with higher incomes are less likely to reveal them on a survey than are individuals with lower incomes, the missing data mechanism for income is non-ignorable. </a:t>
            </a:r>
            <a:r>
              <a:rPr lang="en-US" b="1" dirty="0">
                <a:solidFill>
                  <a:srgbClr val="FF0000"/>
                </a:solidFill>
              </a:rPr>
              <a:t>Whether income is missing or observed is related to its value</a:t>
            </a:r>
            <a:r>
              <a:rPr lang="en-US" dirty="0"/>
              <a:t>.</a:t>
            </a:r>
          </a:p>
          <a:p>
            <a:pPr lvl="1"/>
            <a:r>
              <a:rPr lang="en-US" dirty="0"/>
              <a:t>Ex) If proportionally more low and moderate income individuals are left in the sample because </a:t>
            </a:r>
            <a:r>
              <a:rPr lang="en-US" dirty="0">
                <a:solidFill>
                  <a:srgbClr val="00B050"/>
                </a:solidFill>
              </a:rPr>
              <a:t>high income people are missing</a:t>
            </a:r>
            <a:r>
              <a:rPr lang="en-US" dirty="0"/>
              <a:t>, an estimate of the mean income will be lower than the actual population mean.</a:t>
            </a:r>
          </a:p>
          <a:p>
            <a:pPr lvl="1"/>
            <a:r>
              <a:rPr lang="en-US" dirty="0"/>
              <a:t>Ex) </a:t>
            </a:r>
            <a:r>
              <a:rPr lang="en-US" dirty="0">
                <a:solidFill>
                  <a:srgbClr val="00B050"/>
                </a:solidFill>
              </a:rPr>
              <a:t>Hispanic</a:t>
            </a:r>
            <a:r>
              <a:rPr lang="en-US" dirty="0"/>
              <a:t> children with </a:t>
            </a:r>
            <a:r>
              <a:rPr lang="en-US" dirty="0">
                <a:solidFill>
                  <a:srgbClr val="00B050"/>
                </a:solidFill>
              </a:rPr>
              <a:t>lower</a:t>
            </a:r>
            <a:r>
              <a:rPr lang="en-US" dirty="0"/>
              <a:t> reading scores are more likely to be missing</a:t>
            </a:r>
          </a:p>
        </p:txBody>
      </p:sp>
      <p:sp>
        <p:nvSpPr>
          <p:cNvPr id="4" name="Text Placeholder 3"/>
          <p:cNvSpPr>
            <a:spLocks noGrp="1"/>
          </p:cNvSpPr>
          <p:nvPr>
            <p:ph type="body" sz="half" idx="2"/>
          </p:nvPr>
        </p:nvSpPr>
        <p:spPr/>
        <p:txBody>
          <a:bodyPr/>
          <a:lstStyle/>
          <a:p>
            <a:r>
              <a:rPr lang="en-US" dirty="0"/>
              <a:t>Missing Not at Random (MNAR)…or Non-Ignorable (NI)</a:t>
            </a:r>
          </a:p>
        </p:txBody>
      </p:sp>
    </p:spTree>
    <p:extLst>
      <p:ext uri="{BB962C8B-B14F-4D97-AF65-F5344CB8AC3E}">
        <p14:creationId xmlns:p14="http://schemas.microsoft.com/office/powerpoint/2010/main" val="48520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Missing Data Mechanisms</a:t>
            </a:r>
          </a:p>
        </p:txBody>
      </p:sp>
      <p:sp>
        <p:nvSpPr>
          <p:cNvPr id="6" name="Text Placeholder 5"/>
          <p:cNvSpPr>
            <a:spLocks noGrp="1"/>
          </p:cNvSpPr>
          <p:nvPr>
            <p:ph type="body" sz="half" idx="2"/>
          </p:nvPr>
        </p:nvSpPr>
        <p:spPr/>
        <p:txBody>
          <a:bodyPr/>
          <a:lstStyle/>
          <a:p>
            <a:r>
              <a:rPr lang="en-US" dirty="0"/>
              <a:t>Missing At Random (MAR)</a:t>
            </a:r>
          </a:p>
        </p:txBody>
      </p:sp>
      <p:sp>
        <p:nvSpPr>
          <p:cNvPr id="2" name="Content Placeholder 1"/>
          <p:cNvSpPr>
            <a:spLocks noGrp="1"/>
          </p:cNvSpPr>
          <p:nvPr>
            <p:ph idx="1"/>
          </p:nvPr>
        </p:nvSpPr>
        <p:spPr/>
        <p:txBody>
          <a:bodyPr>
            <a:normAutofit/>
          </a:bodyPr>
          <a:lstStyle/>
          <a:p>
            <a:r>
              <a:rPr lang="en-US" dirty="0"/>
              <a:t>Requires that the </a:t>
            </a:r>
            <a:r>
              <a:rPr lang="en-US" b="1" dirty="0">
                <a:solidFill>
                  <a:srgbClr val="4F4FFF"/>
                </a:solidFill>
              </a:rPr>
              <a:t>cause</a:t>
            </a:r>
            <a:r>
              <a:rPr lang="en-US" dirty="0"/>
              <a:t> of the missing data is </a:t>
            </a:r>
            <a:r>
              <a:rPr lang="en-US" b="1" u="sng" dirty="0">
                <a:solidFill>
                  <a:srgbClr val="4F4FFF"/>
                </a:solidFill>
              </a:rPr>
              <a:t>unrelated</a:t>
            </a:r>
            <a:r>
              <a:rPr lang="en-US" dirty="0"/>
              <a:t> to the </a:t>
            </a:r>
            <a:r>
              <a:rPr lang="en-US" b="1" dirty="0">
                <a:solidFill>
                  <a:srgbClr val="4F4FFF"/>
                </a:solidFill>
              </a:rPr>
              <a:t>missing values </a:t>
            </a:r>
            <a:r>
              <a:rPr lang="en-US" b="1" dirty="0"/>
              <a:t>…</a:t>
            </a:r>
            <a:r>
              <a:rPr lang="en-US" dirty="0"/>
              <a:t>BUT the </a:t>
            </a:r>
            <a:r>
              <a:rPr lang="en-US" dirty="0">
                <a:solidFill>
                  <a:srgbClr val="FF0000"/>
                </a:solidFill>
              </a:rPr>
              <a:t>missing values are </a:t>
            </a:r>
            <a:r>
              <a:rPr lang="en-US" b="1" dirty="0">
                <a:solidFill>
                  <a:srgbClr val="FF0000"/>
                </a:solidFill>
              </a:rPr>
              <a:t>related</a:t>
            </a:r>
            <a:r>
              <a:rPr lang="en-US" dirty="0">
                <a:solidFill>
                  <a:srgbClr val="FF0000"/>
                </a:solidFill>
              </a:rPr>
              <a:t> to observed values </a:t>
            </a:r>
            <a:r>
              <a:rPr lang="en-US" dirty="0"/>
              <a:t>on other variables</a:t>
            </a:r>
          </a:p>
          <a:p>
            <a:r>
              <a:rPr lang="en-US" dirty="0"/>
              <a:t>There is a </a:t>
            </a:r>
            <a:r>
              <a:rPr lang="en-US" b="1" dirty="0"/>
              <a:t>systematic</a:t>
            </a:r>
            <a:r>
              <a:rPr lang="en-US" dirty="0"/>
              <a:t> relationship between the </a:t>
            </a:r>
            <a:r>
              <a:rPr lang="en-US" b="1" dirty="0"/>
              <a:t>propensity of missing </a:t>
            </a:r>
            <a:r>
              <a:rPr lang="en-US" dirty="0"/>
              <a:t>values and the </a:t>
            </a:r>
            <a:r>
              <a:rPr lang="en-US" b="1" i="1" u="sng" dirty="0"/>
              <a:t>observed</a:t>
            </a:r>
            <a:r>
              <a:rPr lang="en-US" dirty="0"/>
              <a:t> data, but </a:t>
            </a:r>
            <a:r>
              <a:rPr lang="en-US" i="1" dirty="0"/>
              <a:t>not</a:t>
            </a:r>
            <a:r>
              <a:rPr lang="en-US" dirty="0"/>
              <a:t> the missing data.</a:t>
            </a:r>
          </a:p>
          <a:p>
            <a:endParaRPr lang="en-US" dirty="0"/>
          </a:p>
          <a:p>
            <a:pPr lvl="1"/>
            <a:r>
              <a:rPr lang="en-US" dirty="0"/>
              <a:t>Ex) Missing income data may be unrelated to the actual income values but are </a:t>
            </a:r>
            <a:r>
              <a:rPr lang="en-US" dirty="0">
                <a:solidFill>
                  <a:srgbClr val="00B050"/>
                </a:solidFill>
              </a:rPr>
              <a:t>related to education</a:t>
            </a:r>
            <a:r>
              <a:rPr lang="en-US" dirty="0"/>
              <a:t>. Perhaps people with more education are less likely to reveal their income than those with less education.</a:t>
            </a:r>
          </a:p>
          <a:p>
            <a:pPr lvl="1"/>
            <a:r>
              <a:rPr lang="en-US" dirty="0"/>
              <a:t>Ex)  men are </a:t>
            </a:r>
            <a:r>
              <a:rPr lang="en-US" dirty="0">
                <a:solidFill>
                  <a:srgbClr val="00B050"/>
                </a:solidFill>
              </a:rPr>
              <a:t>more likely </a:t>
            </a:r>
            <a:r>
              <a:rPr lang="en-US" dirty="0"/>
              <a:t>to tell you their weight than women</a:t>
            </a:r>
          </a:p>
          <a:p>
            <a:pPr marL="228600" lvl="1" indent="0">
              <a:buNone/>
            </a:pPr>
            <a:endParaRPr lang="en-US" dirty="0"/>
          </a:p>
        </p:txBody>
      </p:sp>
      <p:sp>
        <p:nvSpPr>
          <p:cNvPr id="3" name="Rounded Rectangular Callout 2"/>
          <p:cNvSpPr/>
          <p:nvPr/>
        </p:nvSpPr>
        <p:spPr>
          <a:xfrm>
            <a:off x="6400800" y="512707"/>
            <a:ext cx="4191000" cy="1371600"/>
          </a:xfrm>
          <a:prstGeom prst="wedgeRoundRectCallout">
            <a:avLst>
              <a:gd name="adj1" fmla="val -57353"/>
              <a:gd name="adj2" fmla="val 3725"/>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No way to directly test… but it’s the basic assumption for ML or MI</a:t>
            </a:r>
          </a:p>
        </p:txBody>
      </p:sp>
    </p:spTree>
    <p:extLst>
      <p:ext uri="{BB962C8B-B14F-4D97-AF65-F5344CB8AC3E}">
        <p14:creationId xmlns:p14="http://schemas.microsoft.com/office/powerpoint/2010/main" val="230293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153400" y="5562600"/>
            <a:ext cx="3886200" cy="1143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2490569"/>
              </p:ext>
            </p:extLst>
          </p:nvPr>
        </p:nvGraphicFramePr>
        <p:xfrm>
          <a:off x="609599" y="228600"/>
          <a:ext cx="5562600" cy="6466840"/>
        </p:xfrm>
        <a:graphic>
          <a:graphicData uri="http://schemas.openxmlformats.org/drawingml/2006/table">
            <a:tbl>
              <a:tblPr firstRow="1" bandRow="1">
                <a:tableStyleId>{2D5ABB26-0587-4C30-8999-92F81FD0307C}</a:tableStyleId>
              </a:tblPr>
              <a:tblGrid>
                <a:gridCol w="1112520">
                  <a:extLst>
                    <a:ext uri="{9D8B030D-6E8A-4147-A177-3AD203B41FA5}">
                      <a16:colId xmlns:a16="http://schemas.microsoft.com/office/drawing/2014/main" val="2974036733"/>
                    </a:ext>
                  </a:extLst>
                </a:gridCol>
                <a:gridCol w="1112520">
                  <a:extLst>
                    <a:ext uri="{9D8B030D-6E8A-4147-A177-3AD203B41FA5}">
                      <a16:colId xmlns:a16="http://schemas.microsoft.com/office/drawing/2014/main" val="1154443652"/>
                    </a:ext>
                  </a:extLst>
                </a:gridCol>
                <a:gridCol w="1112520">
                  <a:extLst>
                    <a:ext uri="{9D8B030D-6E8A-4147-A177-3AD203B41FA5}">
                      <a16:colId xmlns:a16="http://schemas.microsoft.com/office/drawing/2014/main" val="328681359"/>
                    </a:ext>
                  </a:extLst>
                </a:gridCol>
                <a:gridCol w="1112520">
                  <a:extLst>
                    <a:ext uri="{9D8B030D-6E8A-4147-A177-3AD203B41FA5}">
                      <a16:colId xmlns:a16="http://schemas.microsoft.com/office/drawing/2014/main" val="659891719"/>
                    </a:ext>
                  </a:extLst>
                </a:gridCol>
                <a:gridCol w="1112520">
                  <a:extLst>
                    <a:ext uri="{9D8B030D-6E8A-4147-A177-3AD203B41FA5}">
                      <a16:colId xmlns:a16="http://schemas.microsoft.com/office/drawing/2014/main" val="3714855815"/>
                    </a:ext>
                  </a:extLst>
                </a:gridCol>
              </a:tblGrid>
              <a:tr h="370840">
                <a:tc>
                  <a:txBody>
                    <a:bodyPr/>
                    <a:lstStyle/>
                    <a:p>
                      <a:pPr algn="ctr"/>
                      <a:r>
                        <a:rPr lang="en-US" dirty="0">
                          <a:solidFill>
                            <a:schemeClr val="bg1"/>
                          </a:solidFill>
                        </a:rPr>
                        <a:t>IQ</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MCAR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MNAR</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extLst>
                  <a:ext uri="{0D108BD9-81ED-4DB2-BD59-A6C34878D82A}">
                    <a16:rowId xmlns:a16="http://schemas.microsoft.com/office/drawing/2014/main" val="3072779283"/>
                  </a:ext>
                </a:extLst>
              </a:tr>
              <a:tr h="274320">
                <a:tc>
                  <a:txBody>
                    <a:bodyPr/>
                    <a:lstStyle/>
                    <a:p>
                      <a:pPr algn="ctr"/>
                      <a:r>
                        <a:rPr lang="en-US" sz="1400" dirty="0"/>
                        <a:t>78</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tx1">
                        <a:lumMod val="50000"/>
                        <a:lumOff val="50000"/>
                      </a:schemeClr>
                    </a:solidFill>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tx1">
                        <a:lumMod val="50000"/>
                        <a:lumOff val="50000"/>
                      </a:schemeClr>
                    </a:solidFill>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08667631"/>
                  </a:ext>
                </a:extLst>
              </a:tr>
              <a:tr h="274320">
                <a:tc>
                  <a:txBody>
                    <a:bodyPr/>
                    <a:lstStyle/>
                    <a:p>
                      <a:pPr algn="ctr"/>
                      <a:r>
                        <a:rPr lang="en-US" sz="1400" dirty="0"/>
                        <a:t>84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13</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64844794"/>
                  </a:ext>
                </a:extLst>
              </a:tr>
              <a:tr h="274320">
                <a:tc>
                  <a:txBody>
                    <a:bodyPr/>
                    <a:lstStyle/>
                    <a:p>
                      <a:pPr algn="ctr"/>
                      <a:r>
                        <a:rPr lang="en-US" sz="1400" dirty="0"/>
                        <a:t>84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48301938"/>
                  </a:ext>
                </a:extLst>
              </a:tr>
              <a:tr h="274320">
                <a:tc>
                  <a:txBody>
                    <a:bodyPr/>
                    <a:lstStyle/>
                    <a:p>
                      <a:pPr algn="ctr"/>
                      <a:r>
                        <a:rPr lang="en-US" sz="1400" dirty="0"/>
                        <a:t>85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tx1">
                        <a:lumMod val="50000"/>
                        <a:lumOff val="50000"/>
                      </a:schemeClr>
                    </a:solidFill>
                  </a:tcPr>
                </a:tc>
                <a:extLst>
                  <a:ext uri="{0D108BD9-81ED-4DB2-BD59-A6C34878D82A}">
                    <a16:rowId xmlns:a16="http://schemas.microsoft.com/office/drawing/2014/main" val="1082705509"/>
                  </a:ext>
                </a:extLst>
              </a:tr>
              <a:tr h="274320">
                <a:tc>
                  <a:txBody>
                    <a:bodyPr/>
                    <a:lstStyle/>
                    <a:p>
                      <a:pPr algn="ctr"/>
                      <a:r>
                        <a:rPr lang="en-US" sz="1400" dirty="0"/>
                        <a:t>87</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tx1">
                        <a:lumMod val="50000"/>
                        <a:lumOff val="50000"/>
                      </a:schemeClr>
                    </a:solidFill>
                  </a:tcPr>
                </a:tc>
                <a:extLst>
                  <a:ext uri="{0D108BD9-81ED-4DB2-BD59-A6C34878D82A}">
                    <a16:rowId xmlns:a16="http://schemas.microsoft.com/office/drawing/2014/main" val="3296990837"/>
                  </a:ext>
                </a:extLst>
              </a:tr>
              <a:tr h="274320">
                <a:tc>
                  <a:txBody>
                    <a:bodyPr/>
                    <a:lstStyle/>
                    <a:p>
                      <a:pPr algn="ctr"/>
                      <a:r>
                        <a:rPr lang="en-US" sz="1400" dirty="0"/>
                        <a:t>91</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tx1">
                        <a:lumMod val="50000"/>
                        <a:lumOff val="50000"/>
                      </a:schemeClr>
                    </a:solidFill>
                  </a:tcPr>
                </a:tc>
                <a:extLst>
                  <a:ext uri="{0D108BD9-81ED-4DB2-BD59-A6C34878D82A}">
                    <a16:rowId xmlns:a16="http://schemas.microsoft.com/office/drawing/2014/main" val="1474696160"/>
                  </a:ext>
                </a:extLst>
              </a:tr>
              <a:tr h="274320">
                <a:tc>
                  <a:txBody>
                    <a:bodyPr/>
                    <a:lstStyle/>
                    <a:p>
                      <a:pPr algn="ctr"/>
                      <a:r>
                        <a:rPr lang="en-US" sz="1400" dirty="0"/>
                        <a:t>92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9042187"/>
                  </a:ext>
                </a:extLst>
              </a:tr>
              <a:tr h="274320">
                <a:tc>
                  <a:txBody>
                    <a:bodyPr/>
                    <a:lstStyle/>
                    <a:p>
                      <a:pPr algn="ctr"/>
                      <a:r>
                        <a:rPr lang="en-US" sz="1400" dirty="0"/>
                        <a:t>94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6318753"/>
                  </a:ext>
                </a:extLst>
              </a:tr>
              <a:tr h="274320">
                <a:tc>
                  <a:txBody>
                    <a:bodyPr/>
                    <a:lstStyle/>
                    <a:p>
                      <a:pPr algn="ctr"/>
                      <a:r>
                        <a:rPr lang="en-US" sz="1400" dirty="0"/>
                        <a:t>94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16763349"/>
                  </a:ext>
                </a:extLst>
              </a:tr>
              <a:tr h="274320">
                <a:tc>
                  <a:txBody>
                    <a:bodyPr/>
                    <a:lstStyle/>
                    <a:p>
                      <a:pPr algn="ctr"/>
                      <a:r>
                        <a:rPr lang="en-US" sz="1400" dirty="0"/>
                        <a:t>96</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tx1">
                        <a:lumMod val="50000"/>
                        <a:lumOff val="50000"/>
                      </a:schemeClr>
                    </a:solidFill>
                  </a:tcPr>
                </a:tc>
                <a:extLst>
                  <a:ext uri="{0D108BD9-81ED-4DB2-BD59-A6C34878D82A}">
                    <a16:rowId xmlns:a16="http://schemas.microsoft.com/office/drawing/2014/main" val="2996729180"/>
                  </a:ext>
                </a:extLst>
              </a:tr>
              <a:tr h="274320">
                <a:tc>
                  <a:txBody>
                    <a:bodyPr/>
                    <a:lstStyle/>
                    <a:p>
                      <a:pPr algn="ctr"/>
                      <a:r>
                        <a:rPr lang="en-US" sz="1400" dirty="0"/>
                        <a:t>99</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tx1">
                        <a:lumMod val="50000"/>
                        <a:lumOff val="50000"/>
                      </a:schemeClr>
                    </a:solidFill>
                  </a:tcPr>
                </a:tc>
                <a:extLst>
                  <a:ext uri="{0D108BD9-81ED-4DB2-BD59-A6C34878D82A}">
                    <a16:rowId xmlns:a16="http://schemas.microsoft.com/office/drawing/2014/main" val="4125309654"/>
                  </a:ext>
                </a:extLst>
              </a:tr>
              <a:tr h="274320">
                <a:tc>
                  <a:txBody>
                    <a:bodyPr/>
                    <a:lstStyle/>
                    <a:p>
                      <a:pPr algn="ctr"/>
                      <a:r>
                        <a:rPr lang="en-US" sz="1400" dirty="0"/>
                        <a:t>105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7485360"/>
                  </a:ext>
                </a:extLst>
              </a:tr>
              <a:tr h="274320">
                <a:tc>
                  <a:txBody>
                    <a:bodyPr/>
                    <a:lstStyle/>
                    <a:p>
                      <a:pPr algn="ctr"/>
                      <a:r>
                        <a:rPr lang="en-US" sz="1400" dirty="0"/>
                        <a:t>105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7886520"/>
                  </a:ext>
                </a:extLst>
              </a:tr>
              <a:tr h="274320">
                <a:tc>
                  <a:txBody>
                    <a:bodyPr/>
                    <a:lstStyle/>
                    <a:p>
                      <a:pPr algn="ctr"/>
                      <a:r>
                        <a:rPr lang="en-US" sz="1400" dirty="0"/>
                        <a:t>106</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62370117"/>
                  </a:ext>
                </a:extLst>
              </a:tr>
              <a:tr h="274320">
                <a:tc>
                  <a:txBody>
                    <a:bodyPr/>
                    <a:lstStyle/>
                    <a:p>
                      <a:pPr algn="ctr"/>
                      <a:r>
                        <a:rPr lang="en-US" sz="1400" dirty="0"/>
                        <a:t>108</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799808"/>
                  </a:ext>
                </a:extLst>
              </a:tr>
              <a:tr h="274320">
                <a:tc>
                  <a:txBody>
                    <a:bodyPr/>
                    <a:lstStyle/>
                    <a:p>
                      <a:pPr algn="ctr"/>
                      <a:r>
                        <a:rPr lang="en-US" sz="1400" dirty="0"/>
                        <a:t>112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9253401"/>
                  </a:ext>
                </a:extLst>
              </a:tr>
              <a:tr h="274320">
                <a:tc>
                  <a:txBody>
                    <a:bodyPr/>
                    <a:lstStyle/>
                    <a:p>
                      <a:pPr algn="ctr"/>
                      <a:r>
                        <a:rPr lang="en-US" sz="1400" dirty="0"/>
                        <a:t>113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8771786"/>
                  </a:ext>
                </a:extLst>
              </a:tr>
              <a:tr h="274320">
                <a:tc>
                  <a:txBody>
                    <a:bodyPr/>
                    <a:lstStyle/>
                    <a:p>
                      <a:pPr algn="ctr"/>
                      <a:r>
                        <a:rPr lang="en-US" sz="1400" dirty="0"/>
                        <a:t>115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14</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68963320"/>
                  </a:ext>
                </a:extLst>
              </a:tr>
              <a:tr h="274320">
                <a:tc>
                  <a:txBody>
                    <a:bodyPr/>
                    <a:lstStyle/>
                    <a:p>
                      <a:pPr algn="ctr"/>
                      <a:r>
                        <a:rPr lang="en-US" sz="1400" dirty="0"/>
                        <a:t>118</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16</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8130431"/>
                  </a:ext>
                </a:extLst>
              </a:tr>
              <a:tr h="274320">
                <a:tc>
                  <a:txBody>
                    <a:bodyPr/>
                    <a:lstStyle/>
                    <a:p>
                      <a:pPr algn="ctr"/>
                      <a:r>
                        <a:rPr lang="en-US" sz="1400" dirty="0"/>
                        <a:t>134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407599"/>
                  </a:ext>
                </a:extLst>
              </a:tr>
            </a:tbl>
          </a:graphicData>
        </a:graphic>
      </p:graphicFrame>
      <p:sp>
        <p:nvSpPr>
          <p:cNvPr id="9" name="Rectangle 8"/>
          <p:cNvSpPr/>
          <p:nvPr/>
        </p:nvSpPr>
        <p:spPr>
          <a:xfrm>
            <a:off x="2857498" y="76200"/>
            <a:ext cx="1181101" cy="6705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981448" y="76200"/>
            <a:ext cx="1200151" cy="678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086347" y="28303"/>
            <a:ext cx="1200151" cy="678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3"/>
          <p:cNvSpPr>
            <a:spLocks noGrp="1"/>
          </p:cNvSpPr>
          <p:nvPr>
            <p:ph type="title"/>
          </p:nvPr>
        </p:nvSpPr>
        <p:spPr>
          <a:xfrm>
            <a:off x="5943599" y="134470"/>
            <a:ext cx="4796117" cy="1313329"/>
          </a:xfrm>
        </p:spPr>
        <p:txBody>
          <a:bodyPr/>
          <a:lstStyle/>
          <a:p>
            <a:pPr algn="r"/>
            <a:r>
              <a:rPr lang="en-US" dirty="0"/>
              <a:t>Missing Data Mechanisms</a:t>
            </a:r>
          </a:p>
        </p:txBody>
      </p:sp>
      <p:sp>
        <p:nvSpPr>
          <p:cNvPr id="13" name="Text Placeholder 5"/>
          <p:cNvSpPr>
            <a:spLocks noGrp="1"/>
          </p:cNvSpPr>
          <p:nvPr>
            <p:ph type="body" sz="half" idx="2"/>
          </p:nvPr>
        </p:nvSpPr>
        <p:spPr>
          <a:xfrm>
            <a:off x="8303108" y="1540710"/>
            <a:ext cx="2436608" cy="1385047"/>
          </a:xfrm>
        </p:spPr>
        <p:txBody>
          <a:bodyPr/>
          <a:lstStyle/>
          <a:p>
            <a:pPr algn="ctr"/>
            <a:r>
              <a:rPr lang="en-US" dirty="0"/>
              <a:t>Job Performance Ratings</a:t>
            </a:r>
          </a:p>
        </p:txBody>
      </p:sp>
    </p:spTree>
    <p:extLst>
      <p:ext uri="{BB962C8B-B14F-4D97-AF65-F5344CB8AC3E}">
        <p14:creationId xmlns:p14="http://schemas.microsoft.com/office/powerpoint/2010/main" val="30359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Diagnosing the Mechanism</a:t>
            </a:r>
          </a:p>
        </p:txBody>
      </p:sp>
      <p:sp>
        <p:nvSpPr>
          <p:cNvPr id="3" name="Content Placeholder 2"/>
          <p:cNvSpPr>
            <a:spLocks noGrp="1"/>
          </p:cNvSpPr>
          <p:nvPr>
            <p:ph idx="1"/>
          </p:nvPr>
        </p:nvSpPr>
        <p:spPr>
          <a:xfrm>
            <a:off x="664633" y="1600201"/>
            <a:ext cx="10075084" cy="4525964"/>
          </a:xfrm>
        </p:spPr>
        <p:txBody>
          <a:bodyPr>
            <a:normAutofit fontScale="85000" lnSpcReduction="20000"/>
          </a:bodyPr>
          <a:lstStyle/>
          <a:p>
            <a:pPr marL="0" indent="0">
              <a:buNone/>
            </a:pPr>
            <a:r>
              <a:rPr lang="en-US" dirty="0"/>
              <a:t>The only true way to distinguish between MNAR and MAR is to </a:t>
            </a:r>
            <a:r>
              <a:rPr lang="en-US" dirty="0">
                <a:solidFill>
                  <a:srgbClr val="FF0000"/>
                </a:solidFill>
              </a:rPr>
              <a:t>measure some of that missing data</a:t>
            </a:r>
            <a:r>
              <a:rPr lang="en-US" dirty="0"/>
              <a:t>. It’s a common practice among professional surveyors to, for example, follow-up on a paper survey with phone calls to a group of the non-respondents and ask a few key survey items. This allows you to compare respondents to non-respondents.</a:t>
            </a:r>
          </a:p>
          <a:p>
            <a:r>
              <a:rPr lang="en-US" dirty="0"/>
              <a:t>If their responses on those key items differ by very much, that’s good evidence that the data are MNAR.</a:t>
            </a:r>
          </a:p>
          <a:p>
            <a:pPr marL="0" indent="0">
              <a:buNone/>
            </a:pPr>
            <a:r>
              <a:rPr lang="en-US" dirty="0"/>
              <a:t>However in most missing data situations, we don’t have the luxury of getting a hold of the missing data. So while we can’t test it directly, we can </a:t>
            </a:r>
            <a:r>
              <a:rPr lang="en-US" b="1" dirty="0">
                <a:solidFill>
                  <a:srgbClr val="FF0000"/>
                </a:solidFill>
              </a:rPr>
              <a:t>examine patterns in the data </a:t>
            </a:r>
            <a:r>
              <a:rPr lang="en-US" dirty="0"/>
              <a:t>get an idea of what’s the most likely mechanism.</a:t>
            </a:r>
          </a:p>
          <a:p>
            <a:r>
              <a:rPr lang="en-US" dirty="0"/>
              <a:t>The first thing in diagnosing randomness of the missing data is to </a:t>
            </a:r>
            <a:r>
              <a:rPr lang="en-US" i="1" dirty="0"/>
              <a:t>use your substantive scientific </a:t>
            </a:r>
            <a:r>
              <a:rPr lang="en-US" b="1" i="1" dirty="0">
                <a:solidFill>
                  <a:srgbClr val="4F4FFF"/>
                </a:solidFill>
              </a:rPr>
              <a:t>knowledge of the data and your field</a:t>
            </a:r>
            <a:r>
              <a:rPr lang="en-US" b="1" dirty="0">
                <a:solidFill>
                  <a:srgbClr val="4F4FFF"/>
                </a:solidFill>
              </a:rPr>
              <a:t>. </a:t>
            </a:r>
            <a:r>
              <a:rPr lang="en-US" dirty="0"/>
              <a:t>The more </a:t>
            </a:r>
            <a:r>
              <a:rPr lang="en-US" b="1" dirty="0">
                <a:solidFill>
                  <a:srgbClr val="00B050"/>
                </a:solidFill>
              </a:rPr>
              <a:t>sensitive</a:t>
            </a:r>
            <a:r>
              <a:rPr lang="en-US" dirty="0"/>
              <a:t> the issue, the less likely people are to tell you. They’re not going to tell you as much about their cocaine usage as they are about their phone usage.</a:t>
            </a:r>
          </a:p>
          <a:p>
            <a:r>
              <a:rPr lang="en-US" dirty="0"/>
              <a:t>Likewise, many </a:t>
            </a:r>
            <a:r>
              <a:rPr lang="en-US" b="1" dirty="0">
                <a:solidFill>
                  <a:srgbClr val="00B050"/>
                </a:solidFill>
              </a:rPr>
              <a:t>fields</a:t>
            </a:r>
            <a:r>
              <a:rPr lang="en-US" dirty="0"/>
              <a:t> have common research situations in which non-ignorable data is common. Educate yourself in your field’s literature.</a:t>
            </a:r>
          </a:p>
          <a:p>
            <a:endParaRPr lang="en-US" dirty="0"/>
          </a:p>
        </p:txBody>
      </p:sp>
      <p:sp>
        <p:nvSpPr>
          <p:cNvPr id="4" name="Text Placeholder 3"/>
          <p:cNvSpPr>
            <a:spLocks noGrp="1"/>
          </p:cNvSpPr>
          <p:nvPr>
            <p:ph type="body" sz="half" idx="2"/>
          </p:nvPr>
        </p:nvSpPr>
        <p:spPr/>
        <p:txBody>
          <a:bodyPr/>
          <a:lstStyle/>
          <a:p>
            <a:r>
              <a:rPr lang="en-US" dirty="0"/>
              <a:t>MAR vs. MNAR</a:t>
            </a:r>
          </a:p>
        </p:txBody>
      </p:sp>
    </p:spTree>
    <p:extLst>
      <p:ext uri="{BB962C8B-B14F-4D97-AF65-F5344CB8AC3E}">
        <p14:creationId xmlns:p14="http://schemas.microsoft.com/office/powerpoint/2010/main" val="347359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Diagnosing the Mechanism</a:t>
            </a:r>
          </a:p>
        </p:txBody>
      </p:sp>
      <p:sp>
        <p:nvSpPr>
          <p:cNvPr id="3" name="Content Placeholder 2"/>
          <p:cNvSpPr>
            <a:spLocks noGrp="1"/>
          </p:cNvSpPr>
          <p:nvPr>
            <p:ph idx="1"/>
          </p:nvPr>
        </p:nvSpPr>
        <p:spPr/>
        <p:txBody>
          <a:bodyPr>
            <a:normAutofit/>
          </a:bodyPr>
          <a:lstStyle/>
          <a:p>
            <a:pPr marL="0" indent="0">
              <a:buNone/>
            </a:pPr>
            <a:r>
              <a:rPr lang="en-US" dirty="0"/>
              <a:t>There is a very useful test for MCAR, </a:t>
            </a:r>
            <a:r>
              <a:rPr lang="en-US" b="1" dirty="0">
                <a:solidFill>
                  <a:srgbClr val="FF0000"/>
                </a:solidFill>
              </a:rPr>
              <a:t>Little’s test</a:t>
            </a:r>
            <a:r>
              <a:rPr lang="en-US" dirty="0"/>
              <a:t>. But like all tests of assumptions, it’s </a:t>
            </a:r>
            <a:r>
              <a:rPr lang="en-US" b="1" dirty="0"/>
              <a:t>not definitive</a:t>
            </a:r>
            <a:r>
              <a:rPr lang="en-US" dirty="0"/>
              <a:t>. </a:t>
            </a:r>
            <a:r>
              <a:rPr lang="en-US" dirty="0">
                <a:solidFill>
                  <a:srgbClr val="4F4FFF"/>
                </a:solidFill>
              </a:rPr>
              <a:t>So run it, but use it as only one piece of information</a:t>
            </a:r>
            <a:r>
              <a:rPr lang="en-US" dirty="0"/>
              <a:t>.</a:t>
            </a:r>
          </a:p>
          <a:p>
            <a:r>
              <a:rPr lang="en-US" dirty="0"/>
              <a:t>A second technique is to create </a:t>
            </a:r>
            <a:r>
              <a:rPr lang="en-US" dirty="0">
                <a:solidFill>
                  <a:srgbClr val="FF0000"/>
                </a:solidFill>
              </a:rPr>
              <a:t>dummy variables </a:t>
            </a:r>
            <a:r>
              <a:rPr lang="en-US" dirty="0"/>
              <a:t>for whether a variable is missing.</a:t>
            </a:r>
          </a:p>
          <a:p>
            <a:pPr lvl="1"/>
            <a:r>
              <a:rPr lang="en-US" dirty="0"/>
              <a:t>1 = missing, 0 = observed</a:t>
            </a:r>
          </a:p>
          <a:p>
            <a:pPr marL="0" indent="0">
              <a:buNone/>
            </a:pPr>
            <a:r>
              <a:rPr lang="en-US" dirty="0"/>
              <a:t>You can then run </a:t>
            </a:r>
            <a:r>
              <a:rPr lang="en-US" b="1" dirty="0">
                <a:solidFill>
                  <a:srgbClr val="00B050"/>
                </a:solidFill>
              </a:rPr>
              <a:t>t-tests</a:t>
            </a:r>
            <a:r>
              <a:rPr lang="en-US" dirty="0"/>
              <a:t> and </a:t>
            </a:r>
            <a:r>
              <a:rPr lang="en-US" b="1" dirty="0">
                <a:solidFill>
                  <a:srgbClr val="00B050"/>
                </a:solidFill>
              </a:rPr>
              <a:t>chi-square tests </a:t>
            </a:r>
            <a:r>
              <a:rPr lang="en-US" dirty="0"/>
              <a:t>between this variable and other variables in the data set to see if the </a:t>
            </a:r>
            <a:r>
              <a:rPr lang="en-US" dirty="0" err="1"/>
              <a:t>missingness</a:t>
            </a:r>
            <a:r>
              <a:rPr lang="en-US" dirty="0"/>
              <a:t> on this variable is related to the values of other variables.</a:t>
            </a:r>
          </a:p>
          <a:p>
            <a:pPr lvl="1"/>
            <a:r>
              <a:rPr lang="en-US" dirty="0"/>
              <a:t>Ex) If women really are less likely to tell you their weight than men, a chi-square test will tell you that the percentage of missing data on the weight variable is higher for women than men.</a:t>
            </a:r>
          </a:p>
          <a:p>
            <a:endParaRPr lang="en-US" dirty="0"/>
          </a:p>
        </p:txBody>
      </p:sp>
      <p:sp>
        <p:nvSpPr>
          <p:cNvPr id="4" name="Text Placeholder 3"/>
          <p:cNvSpPr>
            <a:spLocks noGrp="1"/>
          </p:cNvSpPr>
          <p:nvPr>
            <p:ph type="body" sz="half" idx="2"/>
          </p:nvPr>
        </p:nvSpPr>
        <p:spPr/>
        <p:txBody>
          <a:bodyPr/>
          <a:lstStyle/>
          <a:p>
            <a:r>
              <a:rPr lang="en-US" dirty="0"/>
              <a:t> MCAR vs. MAR</a:t>
            </a:r>
          </a:p>
        </p:txBody>
      </p:sp>
    </p:spTree>
    <p:extLst>
      <p:ext uri="{BB962C8B-B14F-4D97-AF65-F5344CB8AC3E}">
        <p14:creationId xmlns:p14="http://schemas.microsoft.com/office/powerpoint/2010/main" val="6098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125" y="457200"/>
            <a:ext cx="3119717" cy="995082"/>
          </a:xfrm>
        </p:spPr>
        <p:txBody>
          <a:bodyPr/>
          <a:lstStyle/>
          <a:p>
            <a:pPr algn="r"/>
            <a:r>
              <a:rPr lang="en-US" dirty="0"/>
              <a:t>Missing Data Indicator</a:t>
            </a:r>
          </a:p>
        </p:txBody>
      </p:sp>
      <p:sp>
        <p:nvSpPr>
          <p:cNvPr id="4" name="Text Placeholder 3"/>
          <p:cNvSpPr>
            <a:spLocks noGrp="1"/>
          </p:cNvSpPr>
          <p:nvPr>
            <p:ph type="body" sz="half" idx="2"/>
          </p:nvPr>
        </p:nvSpPr>
        <p:spPr>
          <a:xfrm>
            <a:off x="8839200" y="1452282"/>
            <a:ext cx="1926642" cy="774700"/>
          </a:xfrm>
        </p:spPr>
        <p:txBody>
          <a:bodyPr/>
          <a:lstStyle/>
          <a:p>
            <a:pPr algn="r"/>
            <a:r>
              <a:rPr lang="en-US" dirty="0"/>
              <a:t>MAR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8026905"/>
              </p:ext>
            </p:extLst>
          </p:nvPr>
        </p:nvGraphicFramePr>
        <p:xfrm>
          <a:off x="609599" y="228600"/>
          <a:ext cx="4800600" cy="6466840"/>
        </p:xfrm>
        <a:graphic>
          <a:graphicData uri="http://schemas.openxmlformats.org/drawingml/2006/table">
            <a:tbl>
              <a:tblPr firstRow="1" bandRow="1">
                <a:tableStyleId>{2D5ABB26-0587-4C30-8999-92F81FD0307C}</a:tableStyleId>
              </a:tblPr>
              <a:tblGrid>
                <a:gridCol w="1200150">
                  <a:extLst>
                    <a:ext uri="{9D8B030D-6E8A-4147-A177-3AD203B41FA5}">
                      <a16:colId xmlns:a16="http://schemas.microsoft.com/office/drawing/2014/main" val="2974036733"/>
                    </a:ext>
                  </a:extLst>
                </a:gridCol>
                <a:gridCol w="1200150">
                  <a:extLst>
                    <a:ext uri="{9D8B030D-6E8A-4147-A177-3AD203B41FA5}">
                      <a16:colId xmlns:a16="http://schemas.microsoft.com/office/drawing/2014/main" val="1154443652"/>
                    </a:ext>
                  </a:extLst>
                </a:gridCol>
                <a:gridCol w="1200150">
                  <a:extLst>
                    <a:ext uri="{9D8B030D-6E8A-4147-A177-3AD203B41FA5}">
                      <a16:colId xmlns:a16="http://schemas.microsoft.com/office/drawing/2014/main" val="659891719"/>
                    </a:ext>
                  </a:extLst>
                </a:gridCol>
                <a:gridCol w="1200150">
                  <a:extLst>
                    <a:ext uri="{9D8B030D-6E8A-4147-A177-3AD203B41FA5}">
                      <a16:colId xmlns:a16="http://schemas.microsoft.com/office/drawing/2014/main" val="3714855815"/>
                    </a:ext>
                  </a:extLst>
                </a:gridCol>
              </a:tblGrid>
              <a:tr h="370840">
                <a:tc>
                  <a:txBody>
                    <a:bodyPr/>
                    <a:lstStyle/>
                    <a:p>
                      <a:pPr algn="ctr"/>
                      <a:r>
                        <a:rPr lang="en-US" dirty="0">
                          <a:solidFill>
                            <a:schemeClr val="bg1"/>
                          </a:solidFill>
                        </a:rPr>
                        <a:t>IQ</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baseline="0" dirty="0">
                          <a:solidFill>
                            <a:schemeClr val="bg1"/>
                          </a:solidFill>
                        </a:rPr>
                        <a:t>Job Truth</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Job </a:t>
                      </a:r>
                      <a:r>
                        <a:rPr lang="en-US" dirty="0" err="1">
                          <a:solidFill>
                            <a:schemeClr val="bg1"/>
                          </a:solidFill>
                        </a:rPr>
                        <a:t>Obs</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`R`</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extLst>
                  <a:ext uri="{0D108BD9-81ED-4DB2-BD59-A6C34878D82A}">
                    <a16:rowId xmlns:a16="http://schemas.microsoft.com/office/drawing/2014/main" val="3072779283"/>
                  </a:ext>
                </a:extLst>
              </a:tr>
              <a:tr h="274320">
                <a:tc>
                  <a:txBody>
                    <a:bodyPr/>
                    <a:lstStyle/>
                    <a:p>
                      <a:pPr algn="ctr"/>
                      <a:r>
                        <a:rPr lang="en-US" sz="1400" dirty="0"/>
                        <a:t>78</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tx1">
                        <a:lumMod val="50000"/>
                        <a:lumOff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108667631"/>
                  </a:ext>
                </a:extLst>
              </a:tr>
              <a:tr h="274320">
                <a:tc>
                  <a:txBody>
                    <a:bodyPr/>
                    <a:lstStyle/>
                    <a:p>
                      <a:pPr algn="ctr"/>
                      <a:r>
                        <a:rPr lang="en-US" sz="1400" dirty="0"/>
                        <a:t>84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64844794"/>
                  </a:ext>
                </a:extLst>
              </a:tr>
              <a:tr h="274320">
                <a:tc>
                  <a:txBody>
                    <a:bodyPr/>
                    <a:lstStyle/>
                    <a:p>
                      <a:pPr algn="ctr"/>
                      <a:r>
                        <a:rPr lang="en-US" sz="1400" dirty="0"/>
                        <a:t>84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48301938"/>
                  </a:ext>
                </a:extLst>
              </a:tr>
              <a:tr h="274320">
                <a:tc>
                  <a:txBody>
                    <a:bodyPr/>
                    <a:lstStyle/>
                    <a:p>
                      <a:pPr algn="ctr"/>
                      <a:r>
                        <a:rPr lang="en-US" sz="1400" dirty="0"/>
                        <a:t>85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82705509"/>
                  </a:ext>
                </a:extLst>
              </a:tr>
              <a:tr h="274320">
                <a:tc>
                  <a:txBody>
                    <a:bodyPr/>
                    <a:lstStyle/>
                    <a:p>
                      <a:pPr algn="ctr"/>
                      <a:r>
                        <a:rPr lang="en-US" sz="1400" dirty="0"/>
                        <a:t>87</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1">
                        <a:lumMod val="50000"/>
                        <a:lumOff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96990837"/>
                  </a:ext>
                </a:extLst>
              </a:tr>
              <a:tr h="274320">
                <a:tc>
                  <a:txBody>
                    <a:bodyPr/>
                    <a:lstStyle/>
                    <a:p>
                      <a:pPr algn="ctr"/>
                      <a:r>
                        <a:rPr lang="en-US" sz="1400" dirty="0"/>
                        <a:t>91</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74696160"/>
                  </a:ext>
                </a:extLst>
              </a:tr>
              <a:tr h="274320">
                <a:tc>
                  <a:txBody>
                    <a:bodyPr/>
                    <a:lstStyle/>
                    <a:p>
                      <a:pPr algn="ctr"/>
                      <a:r>
                        <a:rPr lang="en-US" sz="1400" dirty="0"/>
                        <a:t>92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79042187"/>
                  </a:ext>
                </a:extLst>
              </a:tr>
              <a:tr h="274320">
                <a:tc>
                  <a:txBody>
                    <a:bodyPr/>
                    <a:lstStyle/>
                    <a:p>
                      <a:pPr algn="ctr"/>
                      <a:r>
                        <a:rPr lang="en-US" sz="1400" dirty="0"/>
                        <a:t>94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6318753"/>
                  </a:ext>
                </a:extLst>
              </a:tr>
              <a:tr h="274320">
                <a:tc>
                  <a:txBody>
                    <a:bodyPr/>
                    <a:lstStyle/>
                    <a:p>
                      <a:pPr algn="ctr"/>
                      <a:r>
                        <a:rPr lang="en-US" sz="1400" dirty="0"/>
                        <a:t>94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16763349"/>
                  </a:ext>
                </a:extLst>
              </a:tr>
              <a:tr h="274320">
                <a:tc>
                  <a:txBody>
                    <a:bodyPr/>
                    <a:lstStyle/>
                    <a:p>
                      <a:pPr algn="ctr"/>
                      <a:r>
                        <a:rPr lang="en-US" sz="1400" dirty="0"/>
                        <a:t>96</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996729180"/>
                  </a:ext>
                </a:extLst>
              </a:tr>
              <a:tr h="274320">
                <a:tc>
                  <a:txBody>
                    <a:bodyPr/>
                    <a:lstStyle/>
                    <a:p>
                      <a:pPr algn="ctr"/>
                      <a:r>
                        <a:rPr lang="en-US" sz="1400" dirty="0"/>
                        <a:t>99</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25309654"/>
                  </a:ext>
                </a:extLst>
              </a:tr>
              <a:tr h="274320">
                <a:tc>
                  <a:txBody>
                    <a:bodyPr/>
                    <a:lstStyle/>
                    <a:p>
                      <a:pPr algn="ctr"/>
                      <a:r>
                        <a:rPr lang="en-US" sz="1400" dirty="0"/>
                        <a:t>105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227485360"/>
                  </a:ext>
                </a:extLst>
              </a:tr>
              <a:tr h="274320">
                <a:tc>
                  <a:txBody>
                    <a:bodyPr/>
                    <a:lstStyle/>
                    <a:p>
                      <a:pPr algn="ctr"/>
                      <a:r>
                        <a:rPr lang="en-US" sz="1400" dirty="0"/>
                        <a:t>105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147886520"/>
                  </a:ext>
                </a:extLst>
              </a:tr>
              <a:tr h="274320">
                <a:tc>
                  <a:txBody>
                    <a:bodyPr/>
                    <a:lstStyle/>
                    <a:p>
                      <a:pPr algn="ctr"/>
                      <a:r>
                        <a:rPr lang="en-US" sz="1400" dirty="0"/>
                        <a:t>106</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62370117"/>
                  </a:ext>
                </a:extLst>
              </a:tr>
              <a:tr h="274320">
                <a:tc>
                  <a:txBody>
                    <a:bodyPr/>
                    <a:lstStyle/>
                    <a:p>
                      <a:pPr algn="ctr"/>
                      <a:r>
                        <a:rPr lang="en-US" sz="1400" dirty="0"/>
                        <a:t>108</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799808"/>
                  </a:ext>
                </a:extLst>
              </a:tr>
              <a:tr h="274320">
                <a:tc>
                  <a:txBody>
                    <a:bodyPr/>
                    <a:lstStyle/>
                    <a:p>
                      <a:pPr algn="ctr"/>
                      <a:r>
                        <a:rPr lang="en-US" sz="1400" dirty="0"/>
                        <a:t>112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9253401"/>
                  </a:ext>
                </a:extLst>
              </a:tr>
              <a:tr h="274320">
                <a:tc>
                  <a:txBody>
                    <a:bodyPr/>
                    <a:lstStyle/>
                    <a:p>
                      <a:pPr algn="ctr"/>
                      <a:r>
                        <a:rPr lang="en-US" sz="1400" dirty="0"/>
                        <a:t>113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8771786"/>
                  </a:ext>
                </a:extLst>
              </a:tr>
              <a:tr h="274320">
                <a:tc>
                  <a:txBody>
                    <a:bodyPr/>
                    <a:lstStyle/>
                    <a:p>
                      <a:pPr algn="ctr"/>
                      <a:r>
                        <a:rPr lang="en-US" sz="1400" dirty="0"/>
                        <a:t>115</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68963320"/>
                  </a:ext>
                </a:extLst>
              </a:tr>
              <a:tr h="274320">
                <a:tc>
                  <a:txBody>
                    <a:bodyPr/>
                    <a:lstStyle/>
                    <a:p>
                      <a:pPr algn="ctr"/>
                      <a:r>
                        <a:rPr lang="en-US" sz="1400" dirty="0"/>
                        <a:t>118</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8130431"/>
                  </a:ext>
                </a:extLst>
              </a:tr>
              <a:tr h="274320">
                <a:tc>
                  <a:txBody>
                    <a:bodyPr/>
                    <a:lstStyle/>
                    <a:p>
                      <a:pPr algn="ctr"/>
                      <a:r>
                        <a:rPr lang="en-US" sz="1400" dirty="0"/>
                        <a:t>134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407599"/>
                  </a:ext>
                </a:extLst>
              </a:tr>
            </a:tbl>
          </a:graphicData>
        </a:graphic>
      </p:graphicFrame>
    </p:spTree>
    <p:extLst>
      <p:ext uri="{BB962C8B-B14F-4D97-AF65-F5344CB8AC3E}">
        <p14:creationId xmlns:p14="http://schemas.microsoft.com/office/powerpoint/2010/main" val="53980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p>
        </p:txBody>
      </p:sp>
      <p:sp>
        <p:nvSpPr>
          <p:cNvPr id="3" name="Content Placeholder 2"/>
          <p:cNvSpPr>
            <a:spLocks noGrp="1"/>
          </p:cNvSpPr>
          <p:nvPr>
            <p:ph idx="1"/>
          </p:nvPr>
        </p:nvSpPr>
        <p:spPr>
          <a:xfrm>
            <a:off x="6400800" y="253253"/>
            <a:ext cx="4440767" cy="1752600"/>
          </a:xfrm>
        </p:spPr>
        <p:txBody>
          <a:bodyPr/>
          <a:lstStyle/>
          <a:p>
            <a:r>
              <a:rPr lang="en-US" dirty="0">
                <a:solidFill>
                  <a:srgbClr val="4F4FFF"/>
                </a:solidFill>
              </a:rPr>
              <a:t>Race</a:t>
            </a:r>
            <a:r>
              <a:rPr lang="en-US" dirty="0"/>
              <a:t>: complete observed </a:t>
            </a:r>
          </a:p>
          <a:p>
            <a:r>
              <a:rPr lang="en-US" dirty="0">
                <a:solidFill>
                  <a:srgbClr val="4F4FFF"/>
                </a:solidFill>
              </a:rPr>
              <a:t>DV</a:t>
            </a:r>
            <a:r>
              <a:rPr lang="en-US" dirty="0"/>
              <a:t>: missing for some students </a:t>
            </a:r>
          </a:p>
          <a:p>
            <a:r>
              <a:rPr lang="en-US" dirty="0">
                <a:solidFill>
                  <a:srgbClr val="4F4FFF"/>
                </a:solidFill>
              </a:rPr>
              <a:t>R</a:t>
            </a:r>
            <a:r>
              <a:rPr lang="en-US" dirty="0"/>
              <a:t>: missing data indicator </a:t>
            </a:r>
          </a:p>
        </p:txBody>
      </p:sp>
      <p:sp>
        <p:nvSpPr>
          <p:cNvPr id="4" name="Text Placeholder 3"/>
          <p:cNvSpPr>
            <a:spLocks noGrp="1"/>
          </p:cNvSpPr>
          <p:nvPr>
            <p:ph type="body" sz="half" idx="2"/>
          </p:nvPr>
        </p:nvSpPr>
        <p:spPr>
          <a:xfrm>
            <a:off x="664691" y="1129553"/>
            <a:ext cx="4212109" cy="774700"/>
          </a:xfrm>
        </p:spPr>
        <p:txBody>
          <a:bodyPr/>
          <a:lstStyle/>
          <a:p>
            <a:r>
              <a:rPr lang="en-US" dirty="0"/>
              <a:t>Introduced by Rubin (1976)</a:t>
            </a:r>
          </a:p>
        </p:txBody>
      </p:sp>
      <p:graphicFrame>
        <p:nvGraphicFramePr>
          <p:cNvPr id="5" name="Content Placeholder 4"/>
          <p:cNvGraphicFramePr>
            <a:graphicFrameLocks/>
          </p:cNvGraphicFramePr>
          <p:nvPr>
            <p:extLst>
              <p:ext uri="{D42A27DB-BD31-4B8C-83A1-F6EECF244321}">
                <p14:modId xmlns:p14="http://schemas.microsoft.com/office/powerpoint/2010/main" val="1704451860"/>
              </p:ext>
            </p:extLst>
          </p:nvPr>
        </p:nvGraphicFramePr>
        <p:xfrm>
          <a:off x="457200" y="1752606"/>
          <a:ext cx="4191000" cy="4669709"/>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974036733"/>
                    </a:ext>
                  </a:extLst>
                </a:gridCol>
                <a:gridCol w="1295400">
                  <a:extLst>
                    <a:ext uri="{9D8B030D-6E8A-4147-A177-3AD203B41FA5}">
                      <a16:colId xmlns:a16="http://schemas.microsoft.com/office/drawing/2014/main" val="1154443652"/>
                    </a:ext>
                  </a:extLst>
                </a:gridCol>
                <a:gridCol w="1219200">
                  <a:extLst>
                    <a:ext uri="{9D8B030D-6E8A-4147-A177-3AD203B41FA5}">
                      <a16:colId xmlns:a16="http://schemas.microsoft.com/office/drawing/2014/main" val="3714855815"/>
                    </a:ext>
                  </a:extLst>
                </a:gridCol>
              </a:tblGrid>
              <a:tr h="695489">
                <a:tc>
                  <a:txBody>
                    <a:bodyPr/>
                    <a:lstStyle/>
                    <a:p>
                      <a:pPr algn="ctr"/>
                      <a:r>
                        <a:rPr lang="en-US" dirty="0">
                          <a:solidFill>
                            <a:schemeClr val="bg1"/>
                          </a:solidFill>
                        </a:rPr>
                        <a:t>Race</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DV</a:t>
                      </a:r>
                      <a:r>
                        <a:rPr lang="en-US" baseline="0" dirty="0">
                          <a:solidFill>
                            <a:schemeClr val="bg1"/>
                          </a:solidFill>
                        </a:rPr>
                        <a:t> = Reading</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extLst>
                  <a:ext uri="{0D108BD9-81ED-4DB2-BD59-A6C34878D82A}">
                    <a16:rowId xmlns:a16="http://schemas.microsoft.com/office/drawing/2014/main" val="3072779283"/>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108667631"/>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6484479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48301938"/>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8270550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9699083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74696160"/>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7904218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6318753"/>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1676334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996729180"/>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2530965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4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sz="1400"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407599"/>
                  </a:ext>
                </a:extLst>
              </a:tr>
            </a:tbl>
          </a:graphicData>
        </a:graphic>
      </p:graphicFrame>
      <p:sp>
        <p:nvSpPr>
          <p:cNvPr id="6" name="Rectangle 5"/>
          <p:cNvSpPr/>
          <p:nvPr/>
        </p:nvSpPr>
        <p:spPr>
          <a:xfrm>
            <a:off x="5096435" y="2138330"/>
            <a:ext cx="6705600" cy="1384995"/>
          </a:xfrm>
          <a:prstGeom prst="rect">
            <a:avLst/>
          </a:prstGeom>
        </p:spPr>
        <p:txBody>
          <a:bodyPr wrap="square">
            <a:spAutoFit/>
          </a:bodyPr>
          <a:lstStyle/>
          <a:p>
            <a:r>
              <a:rPr lang="en-US" sz="2800" dirty="0">
                <a:solidFill>
                  <a:srgbClr val="FF0000"/>
                </a:solidFill>
              </a:rPr>
              <a:t>Whether the probability of missing data on a variable (R) is related to other variables in the dataset? </a:t>
            </a:r>
          </a:p>
        </p:txBody>
      </p:sp>
      <p:sp>
        <p:nvSpPr>
          <p:cNvPr id="7" name="Rectangle 6"/>
          <p:cNvSpPr/>
          <p:nvPr/>
        </p:nvSpPr>
        <p:spPr>
          <a:xfrm>
            <a:off x="5096435" y="4029190"/>
            <a:ext cx="6096000" cy="2246769"/>
          </a:xfrm>
          <a:prstGeom prst="rect">
            <a:avLst/>
          </a:prstGeom>
        </p:spPr>
        <p:txBody>
          <a:bodyPr>
            <a:spAutoFit/>
          </a:bodyPr>
          <a:lstStyle/>
          <a:p>
            <a:r>
              <a:rPr lang="en-US" sz="2800" dirty="0">
                <a:solidFill>
                  <a:srgbClr val="B97B3D"/>
                </a:solidFill>
              </a:rPr>
              <a:t>The relationship between probability of </a:t>
            </a:r>
            <a:r>
              <a:rPr lang="en-US" sz="2800" dirty="0" err="1">
                <a:solidFill>
                  <a:srgbClr val="B97B3D"/>
                </a:solidFill>
              </a:rPr>
              <a:t>missingness</a:t>
            </a:r>
            <a:r>
              <a:rPr lang="en-US" sz="2800" dirty="0">
                <a:solidFill>
                  <a:srgbClr val="B97B3D"/>
                </a:solidFill>
              </a:rPr>
              <a:t> and other variables in the dataset is then used to determine the missing data mechanisms. </a:t>
            </a:r>
          </a:p>
        </p:txBody>
      </p:sp>
    </p:spTree>
    <p:extLst>
      <p:ext uri="{BB962C8B-B14F-4D97-AF65-F5344CB8AC3E}">
        <p14:creationId xmlns:p14="http://schemas.microsoft.com/office/powerpoint/2010/main" val="392458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missing data"/>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878451" y="533400"/>
            <a:ext cx="8778240" cy="4876800"/>
          </a:xfrm>
          <a:prstGeom prst="rect">
            <a:avLst/>
          </a:prstGeom>
        </p:spPr>
      </p:pic>
      <p:sp>
        <p:nvSpPr>
          <p:cNvPr id="3" name="Rectangle 2"/>
          <p:cNvSpPr/>
          <p:nvPr/>
        </p:nvSpPr>
        <p:spPr>
          <a:xfrm>
            <a:off x="1892965" y="5638800"/>
            <a:ext cx="6172200" cy="646331"/>
          </a:xfrm>
          <a:prstGeom prst="rect">
            <a:avLst/>
          </a:prstGeom>
        </p:spPr>
        <p:txBody>
          <a:bodyPr wrap="square">
            <a:spAutoFit/>
          </a:bodyPr>
          <a:lstStyle/>
          <a:p>
            <a:r>
              <a:rPr lang="en-US" dirty="0">
                <a:solidFill>
                  <a:schemeClr val="bg1"/>
                </a:solidFill>
              </a:rPr>
              <a:t>https://rmc.ehe.osu.edu/files/2018/02/0.0-Workshop_missing-data-with-SPSS_Finalaudience.pdf</a:t>
            </a:r>
          </a:p>
        </p:txBody>
      </p:sp>
    </p:spTree>
    <p:extLst>
      <p:ext uri="{BB962C8B-B14F-4D97-AF65-F5344CB8AC3E}">
        <p14:creationId xmlns:p14="http://schemas.microsoft.com/office/powerpoint/2010/main" val="379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Mechanisms</a:t>
            </a:r>
          </a:p>
        </p:txBody>
      </p:sp>
      <p:sp>
        <p:nvSpPr>
          <p:cNvPr id="3" name="Content Placeholder 2"/>
          <p:cNvSpPr>
            <a:spLocks noGrp="1"/>
          </p:cNvSpPr>
          <p:nvPr>
            <p:ph idx="1"/>
          </p:nvPr>
        </p:nvSpPr>
        <p:spPr>
          <a:xfrm>
            <a:off x="648945" y="1600200"/>
            <a:ext cx="7086600" cy="4952999"/>
          </a:xfrm>
        </p:spPr>
        <p:txBody>
          <a:bodyPr>
            <a:normAutofit fontScale="85000" lnSpcReduction="10000"/>
          </a:bodyPr>
          <a:lstStyle/>
          <a:p>
            <a:pPr marL="0" indent="0">
              <a:buNone/>
            </a:pPr>
            <a:r>
              <a:rPr lang="en-US" dirty="0"/>
              <a:t>“The probability of missing data on a variable Y is related to the values of Y itself, even after controlling for other variables (Enders, 2010, p.8).”</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There is </a:t>
            </a:r>
            <a:r>
              <a:rPr lang="en-US" b="1" dirty="0">
                <a:solidFill>
                  <a:srgbClr val="FF0000"/>
                </a:solidFill>
              </a:rPr>
              <a:t>no way to verify </a:t>
            </a:r>
            <a:r>
              <a:rPr lang="en-US" dirty="0">
                <a:solidFill>
                  <a:srgbClr val="FF0000"/>
                </a:solidFill>
              </a:rPr>
              <a:t>whether data is MNAR without knowing the actual values of Y. </a:t>
            </a:r>
          </a:p>
          <a:p>
            <a:r>
              <a:rPr lang="en-US" dirty="0"/>
              <a:t>In some situation, you may have some </a:t>
            </a:r>
            <a:r>
              <a:rPr lang="en-US" b="1" dirty="0">
                <a:solidFill>
                  <a:srgbClr val="4F4FFF"/>
                </a:solidFill>
              </a:rPr>
              <a:t>sense</a:t>
            </a:r>
            <a:r>
              <a:rPr lang="en-US" dirty="0"/>
              <a:t> about the actual values if you are in the field monitoring data collection process. </a:t>
            </a:r>
          </a:p>
          <a:p>
            <a:r>
              <a:rPr lang="en-US" dirty="0"/>
              <a:t>Needs to use other techniques to handle missing data: not ML or MI</a:t>
            </a:r>
          </a:p>
        </p:txBody>
      </p:sp>
      <p:sp>
        <p:nvSpPr>
          <p:cNvPr id="4" name="Text Placeholder 3"/>
          <p:cNvSpPr>
            <a:spLocks noGrp="1"/>
          </p:cNvSpPr>
          <p:nvPr>
            <p:ph type="body" sz="half" idx="2"/>
          </p:nvPr>
        </p:nvSpPr>
        <p:spPr/>
        <p:txBody>
          <a:bodyPr/>
          <a:lstStyle/>
          <a:p>
            <a:r>
              <a:rPr lang="en-US" dirty="0"/>
              <a:t>Missing Not at Random (MNAR)…or Non-Ignorable (NI)</a:t>
            </a:r>
          </a:p>
        </p:txBody>
      </p:sp>
      <p:pic>
        <p:nvPicPr>
          <p:cNvPr id="5" name="Picture 4"/>
          <p:cNvPicPr>
            <a:picLocks noChangeAspect="1"/>
          </p:cNvPicPr>
          <p:nvPr/>
        </p:nvPicPr>
        <p:blipFill>
          <a:blip r:embed="rId2"/>
          <a:stretch>
            <a:fillRect/>
          </a:stretch>
        </p:blipFill>
        <p:spPr>
          <a:xfrm>
            <a:off x="1854777" y="2293590"/>
            <a:ext cx="5880768" cy="2249154"/>
          </a:xfrm>
          <a:prstGeom prst="rect">
            <a:avLst/>
          </a:prstGeom>
        </p:spPr>
      </p:pic>
      <p:graphicFrame>
        <p:nvGraphicFramePr>
          <p:cNvPr id="6" name="Content Placeholder 4"/>
          <p:cNvGraphicFramePr>
            <a:graphicFrameLocks/>
          </p:cNvGraphicFramePr>
          <p:nvPr>
            <p:extLst>
              <p:ext uri="{D42A27DB-BD31-4B8C-83A1-F6EECF244321}">
                <p14:modId xmlns:p14="http://schemas.microsoft.com/office/powerpoint/2010/main" val="1007438175"/>
              </p:ext>
            </p:extLst>
          </p:nvPr>
        </p:nvGraphicFramePr>
        <p:xfrm>
          <a:off x="7848600" y="2057400"/>
          <a:ext cx="4191000" cy="4669709"/>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974036733"/>
                    </a:ext>
                  </a:extLst>
                </a:gridCol>
                <a:gridCol w="1295400">
                  <a:extLst>
                    <a:ext uri="{9D8B030D-6E8A-4147-A177-3AD203B41FA5}">
                      <a16:colId xmlns:a16="http://schemas.microsoft.com/office/drawing/2014/main" val="1154443652"/>
                    </a:ext>
                  </a:extLst>
                </a:gridCol>
                <a:gridCol w="1219200">
                  <a:extLst>
                    <a:ext uri="{9D8B030D-6E8A-4147-A177-3AD203B41FA5}">
                      <a16:colId xmlns:a16="http://schemas.microsoft.com/office/drawing/2014/main" val="3714855815"/>
                    </a:ext>
                  </a:extLst>
                </a:gridCol>
              </a:tblGrid>
              <a:tr h="695489">
                <a:tc>
                  <a:txBody>
                    <a:bodyPr/>
                    <a:lstStyle/>
                    <a:p>
                      <a:pPr algn="ctr"/>
                      <a:r>
                        <a:rPr lang="en-US" dirty="0">
                          <a:solidFill>
                            <a:schemeClr val="bg1"/>
                          </a:solidFill>
                        </a:rPr>
                        <a:t>IV = </a:t>
                      </a:r>
                    </a:p>
                    <a:p>
                      <a:pPr algn="ctr"/>
                      <a:r>
                        <a:rPr lang="en-US" dirty="0">
                          <a:solidFill>
                            <a:schemeClr val="bg1"/>
                          </a:solidFill>
                        </a:rPr>
                        <a:t>Race</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DV</a:t>
                      </a:r>
                      <a:r>
                        <a:rPr lang="en-US" baseline="0" dirty="0">
                          <a:solidFill>
                            <a:schemeClr val="bg1"/>
                          </a:solidFill>
                        </a:rPr>
                        <a:t> = Reading</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extLst>
                  <a:ext uri="{0D108BD9-81ED-4DB2-BD59-A6C34878D82A}">
                    <a16:rowId xmlns:a16="http://schemas.microsoft.com/office/drawing/2014/main" val="3072779283"/>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108667631"/>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6484479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48301938"/>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8270550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9699083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74696160"/>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7904218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6318753"/>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1676334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996729180"/>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2530965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9407599"/>
                  </a:ext>
                </a:extLst>
              </a:tr>
            </a:tbl>
          </a:graphicData>
        </a:graphic>
      </p:graphicFrame>
    </p:spTree>
    <p:extLst>
      <p:ext uri="{BB962C8B-B14F-4D97-AF65-F5344CB8AC3E}">
        <p14:creationId xmlns:p14="http://schemas.microsoft.com/office/powerpoint/2010/main" val="111008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Missing Data Mechanisms</a:t>
            </a:r>
          </a:p>
        </p:txBody>
      </p:sp>
      <p:sp>
        <p:nvSpPr>
          <p:cNvPr id="6" name="Text Placeholder 5"/>
          <p:cNvSpPr>
            <a:spLocks noGrp="1"/>
          </p:cNvSpPr>
          <p:nvPr>
            <p:ph type="body" sz="half" idx="2"/>
          </p:nvPr>
        </p:nvSpPr>
        <p:spPr/>
        <p:txBody>
          <a:bodyPr/>
          <a:lstStyle/>
          <a:p>
            <a:r>
              <a:rPr lang="en-US" dirty="0"/>
              <a:t>Missing at Random (MAR)</a:t>
            </a:r>
          </a:p>
        </p:txBody>
      </p:sp>
      <p:sp>
        <p:nvSpPr>
          <p:cNvPr id="2" name="Content Placeholder 1"/>
          <p:cNvSpPr>
            <a:spLocks noGrp="1"/>
          </p:cNvSpPr>
          <p:nvPr>
            <p:ph idx="1"/>
          </p:nvPr>
        </p:nvSpPr>
        <p:spPr>
          <a:xfrm>
            <a:off x="533400" y="1600200"/>
            <a:ext cx="7107767" cy="5029200"/>
          </a:xfrm>
        </p:spPr>
        <p:txBody>
          <a:bodyPr>
            <a:normAutofit/>
          </a:bodyPr>
          <a:lstStyle/>
          <a:p>
            <a:pPr marL="0" indent="0">
              <a:buNone/>
            </a:pPr>
            <a:r>
              <a:rPr lang="en-US" dirty="0"/>
              <a:t>“The probability of missing data on a variable Y is related to some other measured variable(s), but not to the values of Y itself (Enders, 2010, p.6).”</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Because we do not know the actual value of Y… </a:t>
            </a:r>
          </a:p>
          <a:p>
            <a:pPr lvl="1"/>
            <a:r>
              <a:rPr lang="en-US" dirty="0"/>
              <a:t>Theoretical </a:t>
            </a:r>
            <a:r>
              <a:rPr lang="en-US" b="1" dirty="0">
                <a:solidFill>
                  <a:srgbClr val="FF0000"/>
                </a:solidFill>
              </a:rPr>
              <a:t>judgement</a:t>
            </a:r>
            <a:r>
              <a:rPr lang="en-US" dirty="0"/>
              <a:t> about MAR by providing </a:t>
            </a:r>
            <a:r>
              <a:rPr lang="en-US" b="1" dirty="0">
                <a:solidFill>
                  <a:srgbClr val="FF0000"/>
                </a:solidFill>
              </a:rPr>
              <a:t>evidence</a:t>
            </a:r>
            <a:r>
              <a:rPr lang="en-US" dirty="0"/>
              <a:t>. </a:t>
            </a:r>
          </a:p>
          <a:p>
            <a:pPr lvl="1"/>
            <a:r>
              <a:rPr lang="en-US" dirty="0"/>
              <a:t>ML and MI assume MAR</a:t>
            </a:r>
          </a:p>
        </p:txBody>
      </p:sp>
      <p:graphicFrame>
        <p:nvGraphicFramePr>
          <p:cNvPr id="7" name="Content Placeholder 4"/>
          <p:cNvGraphicFramePr>
            <a:graphicFrameLocks/>
          </p:cNvGraphicFramePr>
          <p:nvPr>
            <p:extLst>
              <p:ext uri="{D42A27DB-BD31-4B8C-83A1-F6EECF244321}">
                <p14:modId xmlns:p14="http://schemas.microsoft.com/office/powerpoint/2010/main" val="1841987332"/>
              </p:ext>
            </p:extLst>
          </p:nvPr>
        </p:nvGraphicFramePr>
        <p:xfrm>
          <a:off x="7848600" y="2019301"/>
          <a:ext cx="4191000" cy="4669709"/>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974036733"/>
                    </a:ext>
                  </a:extLst>
                </a:gridCol>
                <a:gridCol w="1295400">
                  <a:extLst>
                    <a:ext uri="{9D8B030D-6E8A-4147-A177-3AD203B41FA5}">
                      <a16:colId xmlns:a16="http://schemas.microsoft.com/office/drawing/2014/main" val="1154443652"/>
                    </a:ext>
                  </a:extLst>
                </a:gridCol>
                <a:gridCol w="1219200">
                  <a:extLst>
                    <a:ext uri="{9D8B030D-6E8A-4147-A177-3AD203B41FA5}">
                      <a16:colId xmlns:a16="http://schemas.microsoft.com/office/drawing/2014/main" val="3714855815"/>
                    </a:ext>
                  </a:extLst>
                </a:gridCol>
              </a:tblGrid>
              <a:tr h="695489">
                <a:tc>
                  <a:txBody>
                    <a:bodyPr/>
                    <a:lstStyle/>
                    <a:p>
                      <a:pPr algn="ctr"/>
                      <a:r>
                        <a:rPr lang="en-US" dirty="0">
                          <a:solidFill>
                            <a:schemeClr val="bg1"/>
                          </a:solidFill>
                        </a:rPr>
                        <a:t>IV = </a:t>
                      </a:r>
                    </a:p>
                    <a:p>
                      <a:pPr algn="ctr"/>
                      <a:r>
                        <a:rPr lang="en-US" dirty="0">
                          <a:solidFill>
                            <a:schemeClr val="bg1"/>
                          </a:solidFill>
                        </a:rPr>
                        <a:t>Race</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DV</a:t>
                      </a:r>
                      <a:r>
                        <a:rPr lang="en-US" baseline="0" dirty="0">
                          <a:solidFill>
                            <a:schemeClr val="bg1"/>
                          </a:solidFill>
                        </a:rPr>
                        <a:t> = Reading</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extLst>
                  <a:ext uri="{0D108BD9-81ED-4DB2-BD59-A6C34878D82A}">
                    <a16:rowId xmlns:a16="http://schemas.microsoft.com/office/drawing/2014/main" val="3072779283"/>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108667631"/>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6484479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48301938"/>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8270550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9699083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74696160"/>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7904218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6318753"/>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1676334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996729180"/>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2530965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9407599"/>
                  </a:ext>
                </a:extLst>
              </a:tr>
            </a:tbl>
          </a:graphicData>
        </a:graphic>
      </p:graphicFrame>
      <p:pic>
        <p:nvPicPr>
          <p:cNvPr id="5" name="Picture 4"/>
          <p:cNvPicPr>
            <a:picLocks noChangeAspect="1"/>
          </p:cNvPicPr>
          <p:nvPr/>
        </p:nvPicPr>
        <p:blipFill>
          <a:blip r:embed="rId3"/>
          <a:stretch>
            <a:fillRect/>
          </a:stretch>
        </p:blipFill>
        <p:spPr>
          <a:xfrm>
            <a:off x="1447800" y="2892611"/>
            <a:ext cx="4833938" cy="1859207"/>
          </a:xfrm>
          <a:prstGeom prst="rect">
            <a:avLst/>
          </a:prstGeom>
        </p:spPr>
      </p:pic>
    </p:spTree>
    <p:extLst>
      <p:ext uri="{BB962C8B-B14F-4D97-AF65-F5344CB8AC3E}">
        <p14:creationId xmlns:p14="http://schemas.microsoft.com/office/powerpoint/2010/main" val="299099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anim calcmode="lin" valueType="num">
                                      <p:cBhvr>
                                        <p:cTn id="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1000"/>
                                        <p:tgtEl>
                                          <p:spTgt spid="2">
                                            <p:txEl>
                                              <p:pRg st="6" end="6"/>
                                            </p:txEl>
                                          </p:spTgt>
                                        </p:tgtEl>
                                      </p:cBhvr>
                                    </p:animEffect>
                                    <p:anim calcmode="lin" valueType="num">
                                      <p:cBhvr>
                                        <p:cTn id="1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1000"/>
                                        <p:tgtEl>
                                          <p:spTgt spid="2">
                                            <p:txEl>
                                              <p:pRg st="7" end="7"/>
                                            </p:txEl>
                                          </p:spTgt>
                                        </p:tgtEl>
                                      </p:cBhvr>
                                    </p:animEffect>
                                    <p:anim calcmode="lin" valueType="num">
                                      <p:cBhvr>
                                        <p:cTn id="2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Missing Data Mechanisms</a:t>
            </a:r>
          </a:p>
        </p:txBody>
      </p:sp>
      <p:sp>
        <p:nvSpPr>
          <p:cNvPr id="6" name="Text Placeholder 5"/>
          <p:cNvSpPr>
            <a:spLocks noGrp="1"/>
          </p:cNvSpPr>
          <p:nvPr>
            <p:ph type="body" sz="half" idx="2"/>
          </p:nvPr>
        </p:nvSpPr>
        <p:spPr/>
        <p:txBody>
          <a:bodyPr/>
          <a:lstStyle/>
          <a:p>
            <a:r>
              <a:rPr lang="en-US" dirty="0"/>
              <a:t>Missing Completely At Random (MCAR)</a:t>
            </a:r>
          </a:p>
        </p:txBody>
      </p:sp>
      <p:sp>
        <p:nvSpPr>
          <p:cNvPr id="2" name="Content Placeholder 1"/>
          <p:cNvSpPr>
            <a:spLocks noGrp="1"/>
          </p:cNvSpPr>
          <p:nvPr>
            <p:ph idx="1"/>
          </p:nvPr>
        </p:nvSpPr>
        <p:spPr>
          <a:xfrm>
            <a:off x="457200" y="1676400"/>
            <a:ext cx="7239000" cy="5012610"/>
          </a:xfrm>
        </p:spPr>
        <p:txBody>
          <a:bodyPr>
            <a:normAutofit/>
          </a:bodyPr>
          <a:lstStyle/>
          <a:p>
            <a:pPr marL="0" indent="0">
              <a:buNone/>
            </a:pPr>
            <a:r>
              <a:rPr lang="en-US" dirty="0"/>
              <a:t>“The probability of missing data on a variable Y is unrelated to other measured variables and is unrelated to the values of Y itself (Enders, 2010, p.7).”</a:t>
            </a:r>
          </a:p>
          <a:p>
            <a:pPr marL="0" indent="0">
              <a:buNone/>
            </a:pPr>
            <a:endParaRPr lang="en-US" dirty="0"/>
          </a:p>
          <a:p>
            <a:pPr marL="0" indent="0">
              <a:buNone/>
            </a:pPr>
            <a:endParaRPr lang="en-US" dirty="0"/>
          </a:p>
          <a:p>
            <a:pPr marL="0" indent="0">
              <a:buNone/>
            </a:pPr>
            <a:endParaRPr lang="en-US" dirty="0"/>
          </a:p>
          <a:p>
            <a:r>
              <a:rPr lang="en-US" dirty="0"/>
              <a:t>Observed data are just a simple random sample of the hypothetically complete dataset. </a:t>
            </a:r>
          </a:p>
          <a:p>
            <a:r>
              <a:rPr lang="en-US" dirty="0"/>
              <a:t>Find some </a:t>
            </a:r>
            <a:r>
              <a:rPr lang="en-US" b="1" dirty="0">
                <a:solidFill>
                  <a:srgbClr val="FF0000"/>
                </a:solidFill>
              </a:rPr>
              <a:t>evidence</a:t>
            </a:r>
            <a:r>
              <a:rPr lang="en-US" dirty="0"/>
              <a:t> for MCAR. </a:t>
            </a:r>
          </a:p>
          <a:p>
            <a:pPr lvl="1"/>
            <a:r>
              <a:rPr lang="en-US" dirty="0"/>
              <a:t>For example, comparing cases with missing and without missing of a variable on other measured variables, two groups should not have differences!</a:t>
            </a:r>
          </a:p>
        </p:txBody>
      </p:sp>
      <p:graphicFrame>
        <p:nvGraphicFramePr>
          <p:cNvPr id="5" name="Content Placeholder 4"/>
          <p:cNvGraphicFramePr>
            <a:graphicFrameLocks/>
          </p:cNvGraphicFramePr>
          <p:nvPr>
            <p:extLst>
              <p:ext uri="{D42A27DB-BD31-4B8C-83A1-F6EECF244321}">
                <p14:modId xmlns:p14="http://schemas.microsoft.com/office/powerpoint/2010/main" val="2141718906"/>
              </p:ext>
            </p:extLst>
          </p:nvPr>
        </p:nvGraphicFramePr>
        <p:xfrm>
          <a:off x="7848600" y="2019301"/>
          <a:ext cx="4191000" cy="4669709"/>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974036733"/>
                    </a:ext>
                  </a:extLst>
                </a:gridCol>
                <a:gridCol w="1295400">
                  <a:extLst>
                    <a:ext uri="{9D8B030D-6E8A-4147-A177-3AD203B41FA5}">
                      <a16:colId xmlns:a16="http://schemas.microsoft.com/office/drawing/2014/main" val="1154443652"/>
                    </a:ext>
                  </a:extLst>
                </a:gridCol>
                <a:gridCol w="1219200">
                  <a:extLst>
                    <a:ext uri="{9D8B030D-6E8A-4147-A177-3AD203B41FA5}">
                      <a16:colId xmlns:a16="http://schemas.microsoft.com/office/drawing/2014/main" val="3714855815"/>
                    </a:ext>
                  </a:extLst>
                </a:gridCol>
              </a:tblGrid>
              <a:tr h="695489">
                <a:tc>
                  <a:txBody>
                    <a:bodyPr/>
                    <a:lstStyle/>
                    <a:p>
                      <a:pPr algn="ctr"/>
                      <a:r>
                        <a:rPr lang="en-US" dirty="0">
                          <a:solidFill>
                            <a:schemeClr val="bg1"/>
                          </a:solidFill>
                        </a:rPr>
                        <a:t>IV = </a:t>
                      </a:r>
                    </a:p>
                    <a:p>
                      <a:pPr algn="ctr"/>
                      <a:r>
                        <a:rPr lang="en-US" dirty="0">
                          <a:solidFill>
                            <a:schemeClr val="bg1"/>
                          </a:solidFill>
                        </a:rPr>
                        <a:t>Race</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DV</a:t>
                      </a:r>
                      <a:r>
                        <a:rPr lang="en-US" baseline="0" dirty="0">
                          <a:solidFill>
                            <a:schemeClr val="bg1"/>
                          </a:solidFill>
                        </a:rPr>
                        <a:t> = Reading</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extLst>
                  <a:ext uri="{0D108BD9-81ED-4DB2-BD59-A6C34878D82A}">
                    <a16:rowId xmlns:a16="http://schemas.microsoft.com/office/drawing/2014/main" val="3072779283"/>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108667631"/>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6484479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48301938"/>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8270550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9699083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74696160"/>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7904218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6318753"/>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1676334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996729180"/>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2530965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9407599"/>
                  </a:ext>
                </a:extLst>
              </a:tr>
            </a:tbl>
          </a:graphicData>
        </a:graphic>
      </p:graphicFrame>
      <p:pic>
        <p:nvPicPr>
          <p:cNvPr id="3" name="Picture 2"/>
          <p:cNvPicPr>
            <a:picLocks noChangeAspect="1"/>
          </p:cNvPicPr>
          <p:nvPr/>
        </p:nvPicPr>
        <p:blipFill>
          <a:blip r:embed="rId2"/>
          <a:stretch>
            <a:fillRect/>
          </a:stretch>
        </p:blipFill>
        <p:spPr>
          <a:xfrm>
            <a:off x="1828800" y="2881973"/>
            <a:ext cx="4486275" cy="1656909"/>
          </a:xfrm>
          <a:prstGeom prst="rect">
            <a:avLst/>
          </a:prstGeom>
        </p:spPr>
      </p:pic>
    </p:spTree>
    <p:extLst>
      <p:ext uri="{BB962C8B-B14F-4D97-AF65-F5344CB8AC3E}">
        <p14:creationId xmlns:p14="http://schemas.microsoft.com/office/powerpoint/2010/main" val="32904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animEffect transition="in" filter="fade">
                                      <p:cBhvr>
                                        <p:cTn id="14" dur="1000"/>
                                        <p:tgtEl>
                                          <p:spTgt spid="2">
                                            <p:txEl>
                                              <p:pRg st="5" end="5"/>
                                            </p:txEl>
                                          </p:spTgt>
                                        </p:tgtEl>
                                      </p:cBhvr>
                                    </p:animEffect>
                                    <p:anim calcmode="lin" valueType="num">
                                      <p:cBhvr>
                                        <p:cTn id="1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1000"/>
                                        <p:tgtEl>
                                          <p:spTgt spid="2">
                                            <p:txEl>
                                              <p:pRg st="6" end="6"/>
                                            </p:txEl>
                                          </p:spTgt>
                                        </p:tgtEl>
                                      </p:cBhvr>
                                    </p:animEffect>
                                    <p:anim calcmode="lin" valueType="num">
                                      <p:cBhvr>
                                        <p:cTn id="2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evidence for MCAR or MAR:</a:t>
            </a:r>
          </a:p>
        </p:txBody>
      </p:sp>
      <p:sp>
        <p:nvSpPr>
          <p:cNvPr id="3" name="Content Placeholder 2"/>
          <p:cNvSpPr>
            <a:spLocks noGrp="1"/>
          </p:cNvSpPr>
          <p:nvPr>
            <p:ph idx="1"/>
          </p:nvPr>
        </p:nvSpPr>
        <p:spPr>
          <a:xfrm>
            <a:off x="664633" y="1981201"/>
            <a:ext cx="7031567" cy="4144963"/>
          </a:xfrm>
        </p:spPr>
        <p:txBody>
          <a:bodyPr/>
          <a:lstStyle/>
          <a:p>
            <a:pPr marL="0" indent="0">
              <a:buNone/>
            </a:pPr>
            <a:r>
              <a:rPr lang="en-US" dirty="0"/>
              <a:t>Preforming a series of independent sample t-test to compare a group with missing and a group without missing on the mean of other variables in the dataset (categorical data, chi-square).</a:t>
            </a:r>
          </a:p>
          <a:p>
            <a:r>
              <a:rPr lang="en-US" dirty="0"/>
              <a:t>No sig difference implies MCAR </a:t>
            </a:r>
          </a:p>
          <a:p>
            <a:r>
              <a:rPr lang="en-US" dirty="0"/>
              <a:t>A sig difference implies MAR (good thing!) </a:t>
            </a:r>
          </a:p>
          <a:p>
            <a:r>
              <a:rPr lang="en-US" dirty="0"/>
              <a:t>A good way to identify variables that is </a:t>
            </a:r>
            <a:r>
              <a:rPr lang="en-US" b="1" dirty="0"/>
              <a:t>related</a:t>
            </a:r>
            <a:r>
              <a:rPr lang="en-US" dirty="0"/>
              <a:t> to </a:t>
            </a:r>
            <a:r>
              <a:rPr lang="en-US" dirty="0" err="1"/>
              <a:t>missing’ness</a:t>
            </a:r>
            <a:r>
              <a:rPr lang="en-US" dirty="0"/>
              <a:t>, which can be used in MI (provide information to impute missing value)</a:t>
            </a:r>
          </a:p>
        </p:txBody>
      </p:sp>
      <p:sp>
        <p:nvSpPr>
          <p:cNvPr id="4" name="Text Placeholder 3"/>
          <p:cNvSpPr>
            <a:spLocks noGrp="1"/>
          </p:cNvSpPr>
          <p:nvPr>
            <p:ph type="body" sz="half" idx="2"/>
          </p:nvPr>
        </p:nvSpPr>
        <p:spPr/>
        <p:txBody>
          <a:bodyPr/>
          <a:lstStyle/>
          <a:p>
            <a:r>
              <a:rPr lang="en-US" dirty="0"/>
              <a:t>t-test: R vs. other variables</a:t>
            </a:r>
          </a:p>
        </p:txBody>
      </p:sp>
      <p:graphicFrame>
        <p:nvGraphicFramePr>
          <p:cNvPr id="5" name="Content Placeholder 4"/>
          <p:cNvGraphicFramePr>
            <a:graphicFrameLocks/>
          </p:cNvGraphicFramePr>
          <p:nvPr>
            <p:extLst>
              <p:ext uri="{D42A27DB-BD31-4B8C-83A1-F6EECF244321}">
                <p14:modId xmlns:p14="http://schemas.microsoft.com/office/powerpoint/2010/main" val="2979082278"/>
              </p:ext>
            </p:extLst>
          </p:nvPr>
        </p:nvGraphicFramePr>
        <p:xfrm>
          <a:off x="7848600" y="2019301"/>
          <a:ext cx="4191000" cy="4669709"/>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974036733"/>
                    </a:ext>
                  </a:extLst>
                </a:gridCol>
                <a:gridCol w="1295400">
                  <a:extLst>
                    <a:ext uri="{9D8B030D-6E8A-4147-A177-3AD203B41FA5}">
                      <a16:colId xmlns:a16="http://schemas.microsoft.com/office/drawing/2014/main" val="1154443652"/>
                    </a:ext>
                  </a:extLst>
                </a:gridCol>
                <a:gridCol w="1219200">
                  <a:extLst>
                    <a:ext uri="{9D8B030D-6E8A-4147-A177-3AD203B41FA5}">
                      <a16:colId xmlns:a16="http://schemas.microsoft.com/office/drawing/2014/main" val="3714855815"/>
                    </a:ext>
                  </a:extLst>
                </a:gridCol>
              </a:tblGrid>
              <a:tr h="695489">
                <a:tc>
                  <a:txBody>
                    <a:bodyPr/>
                    <a:lstStyle/>
                    <a:p>
                      <a:pPr algn="ctr"/>
                      <a:r>
                        <a:rPr lang="en-US" dirty="0">
                          <a:solidFill>
                            <a:schemeClr val="bg1"/>
                          </a:solidFill>
                        </a:rPr>
                        <a:t>IV = </a:t>
                      </a:r>
                    </a:p>
                    <a:p>
                      <a:pPr algn="ctr"/>
                      <a:r>
                        <a:rPr lang="en-US" dirty="0">
                          <a:solidFill>
                            <a:schemeClr val="bg1"/>
                          </a:solidFill>
                        </a:rPr>
                        <a:t>Race</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DV</a:t>
                      </a:r>
                      <a:r>
                        <a:rPr lang="en-US" baseline="0" dirty="0">
                          <a:solidFill>
                            <a:schemeClr val="bg1"/>
                          </a:solidFill>
                        </a:rPr>
                        <a:t> = Reading</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tc>
                  <a:txBody>
                    <a:bodyPr/>
                    <a:lstStyle/>
                    <a:p>
                      <a:pPr algn="ctr"/>
                      <a:r>
                        <a:rPr lang="en-US" dirty="0">
                          <a:solidFill>
                            <a:schemeClr val="bg1"/>
                          </a:solidFill>
                        </a:rPr>
                        <a:t>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4F4FFF"/>
                    </a:solidFill>
                  </a:tcPr>
                </a:tc>
                <a:extLst>
                  <a:ext uri="{0D108BD9-81ED-4DB2-BD59-A6C34878D82A}">
                    <a16:rowId xmlns:a16="http://schemas.microsoft.com/office/drawing/2014/main" val="3072779283"/>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108667631"/>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6484479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48301938"/>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8270550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50000"/>
                      </a:schemeClr>
                    </a:solidFill>
                  </a:tcPr>
                </a:tc>
                <a:tc>
                  <a:txBody>
                    <a:bodyPr/>
                    <a:lstStyle/>
                    <a:p>
                      <a:pPr algn="ctr"/>
                      <a:r>
                        <a:rPr lang="en-US" sz="1400" b="1" dirty="0"/>
                        <a:t>0</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29699083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74696160"/>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79042187"/>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6318753"/>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16763349"/>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996729180"/>
                  </a:ext>
                </a:extLst>
              </a:tr>
              <a:tr h="331185">
                <a:tc>
                  <a:txBody>
                    <a:bodyPr/>
                    <a:lstStyle/>
                    <a:p>
                      <a:pPr algn="ctr"/>
                      <a:r>
                        <a:rPr lang="en-US" sz="1400" dirty="0"/>
                        <a:t>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dirty="0"/>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125309654"/>
                  </a:ext>
                </a:extLst>
              </a:tr>
              <a:tr h="331185">
                <a:tc>
                  <a:txBody>
                    <a:bodyPr/>
                    <a:lstStyle/>
                    <a:p>
                      <a:pPr algn="ctr"/>
                      <a:r>
                        <a:rPr lang="en-US" sz="1400" dirty="0"/>
                        <a:t>Caucasian</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a:t>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9407599"/>
                  </a:ext>
                </a:extLst>
              </a:tr>
            </a:tbl>
          </a:graphicData>
        </a:graphic>
      </p:graphicFrame>
    </p:spTree>
    <p:extLst>
      <p:ext uri="{BB962C8B-B14F-4D97-AF65-F5344CB8AC3E}">
        <p14:creationId xmlns:p14="http://schemas.microsoft.com/office/powerpoint/2010/main" val="403223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MCAR</a:t>
            </a:r>
          </a:p>
        </p:txBody>
      </p:sp>
      <p:sp>
        <p:nvSpPr>
          <p:cNvPr id="3" name="Content Placeholder 2"/>
          <p:cNvSpPr>
            <a:spLocks noGrp="1"/>
          </p:cNvSpPr>
          <p:nvPr>
            <p:ph idx="1"/>
          </p:nvPr>
        </p:nvSpPr>
        <p:spPr>
          <a:xfrm>
            <a:off x="533400" y="1752600"/>
            <a:ext cx="10075084" cy="4144963"/>
          </a:xfrm>
        </p:spPr>
        <p:txBody>
          <a:bodyPr>
            <a:normAutofit lnSpcReduction="10000"/>
          </a:bodyPr>
          <a:lstStyle/>
          <a:p>
            <a:r>
              <a:rPr lang="en-US" b="1" dirty="0"/>
              <a:t>Multivariate</a:t>
            </a:r>
            <a:r>
              <a:rPr lang="en-US" dirty="0"/>
              <a:t> extension of the t-test approach</a:t>
            </a:r>
          </a:p>
          <a:p>
            <a:pPr lvl="1"/>
            <a:r>
              <a:rPr lang="en-US" dirty="0"/>
              <a:t>perform all t-tests simultaneously</a:t>
            </a:r>
          </a:p>
          <a:p>
            <a:r>
              <a:rPr lang="en-US" dirty="0"/>
              <a:t>A </a:t>
            </a:r>
            <a:r>
              <a:rPr lang="en-US" b="1" dirty="0"/>
              <a:t>global</a:t>
            </a:r>
            <a:r>
              <a:rPr lang="en-US" dirty="0"/>
              <a:t> test of MCAR</a:t>
            </a:r>
          </a:p>
          <a:p>
            <a:pPr lvl="1"/>
            <a:r>
              <a:rPr lang="en-US" dirty="0"/>
              <a:t>available in SPSS Missing Values Analysis module ($$$) under EM procedure</a:t>
            </a:r>
          </a:p>
          <a:p>
            <a:pPr lvl="1"/>
            <a:r>
              <a:rPr lang="en-US" dirty="0"/>
              <a:t>available in R with the `</a:t>
            </a:r>
            <a:r>
              <a:rPr lang="en-US" dirty="0" err="1"/>
              <a:t>LittleMCAR</a:t>
            </a:r>
            <a:r>
              <a:rPr lang="en-US" dirty="0"/>
              <a:t>()` function in the `</a:t>
            </a:r>
            <a:r>
              <a:rPr lang="en-US" dirty="0" err="1"/>
              <a:t>BaylorEdPsych</a:t>
            </a:r>
            <a:r>
              <a:rPr lang="en-US" dirty="0"/>
              <a:t>` package</a:t>
            </a:r>
          </a:p>
          <a:p>
            <a:r>
              <a:rPr lang="en-US" dirty="0"/>
              <a:t>Testing the Null hypothesis: the data is MCAR. </a:t>
            </a:r>
          </a:p>
          <a:p>
            <a:pPr lvl="1"/>
            <a:r>
              <a:rPr lang="en-US" dirty="0"/>
              <a:t>Significant MCAR test and/or significant t-tests = an indication of MAR. </a:t>
            </a:r>
          </a:p>
          <a:p>
            <a:r>
              <a:rPr lang="en-US" dirty="0"/>
              <a:t>Issues: </a:t>
            </a:r>
          </a:p>
          <a:p>
            <a:pPr marL="228600" lvl="1" indent="0">
              <a:buNone/>
            </a:pPr>
            <a:r>
              <a:rPr lang="en-US" dirty="0"/>
              <a:t>(1) Do not identify variables that violate MCAR. </a:t>
            </a:r>
          </a:p>
          <a:p>
            <a:pPr marL="228600" lvl="1" indent="0">
              <a:buNone/>
            </a:pPr>
            <a:r>
              <a:rPr lang="en-US" dirty="0"/>
              <a:t>(2) Low statistical power (type II error) when the number of variables that violate MCAR is small or weak relationship between </a:t>
            </a:r>
            <a:r>
              <a:rPr lang="en-US" dirty="0" err="1"/>
              <a:t>missing’ness</a:t>
            </a:r>
            <a:r>
              <a:rPr lang="en-US" dirty="0"/>
              <a:t> and data.</a:t>
            </a:r>
          </a:p>
        </p:txBody>
      </p:sp>
      <p:sp>
        <p:nvSpPr>
          <p:cNvPr id="4" name="Text Placeholder 3"/>
          <p:cNvSpPr>
            <a:spLocks noGrp="1"/>
          </p:cNvSpPr>
          <p:nvPr>
            <p:ph type="body" sz="half" idx="2"/>
          </p:nvPr>
        </p:nvSpPr>
        <p:spPr/>
        <p:txBody>
          <a:bodyPr/>
          <a:lstStyle/>
          <a:p>
            <a:r>
              <a:rPr lang="en-US" dirty="0"/>
              <a:t>Little (1998)’s MCAR Test</a:t>
            </a:r>
          </a:p>
        </p:txBody>
      </p:sp>
    </p:spTree>
    <p:extLst>
      <p:ext uri="{BB962C8B-B14F-4D97-AF65-F5344CB8AC3E}">
        <p14:creationId xmlns:p14="http://schemas.microsoft.com/office/powerpoint/2010/main" val="65463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for Handling Missing Data</a:t>
            </a:r>
          </a:p>
        </p:txBody>
      </p:sp>
      <p:sp>
        <p:nvSpPr>
          <p:cNvPr id="6" name="Text Placeholder 5"/>
          <p:cNvSpPr>
            <a:spLocks noGrp="1"/>
          </p:cNvSpPr>
          <p:nvPr>
            <p:ph type="body" idx="1"/>
          </p:nvPr>
        </p:nvSpPr>
        <p:spPr/>
        <p:txBody>
          <a:bodyPr/>
          <a:lstStyle/>
          <a:p>
            <a:endParaRPr lang="en-US" dirty="0"/>
          </a:p>
        </p:txBody>
      </p:sp>
      <p:pic>
        <p:nvPicPr>
          <p:cNvPr id="7"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876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664633" y="1600200"/>
            <a:ext cx="10075084" cy="5029199"/>
          </a:xfrm>
        </p:spPr>
        <p:txBody>
          <a:bodyPr>
            <a:normAutofit/>
          </a:bodyPr>
          <a:lstStyle/>
          <a:p>
            <a:pPr marL="0" indent="0">
              <a:buNone/>
            </a:pPr>
            <a:r>
              <a:rPr lang="en-US" b="1" u="sng" dirty="0" err="1"/>
              <a:t>Listwise</a:t>
            </a:r>
            <a:r>
              <a:rPr lang="en-US" b="1" u="sng" dirty="0"/>
              <a:t> Deletion (complete cases </a:t>
            </a:r>
            <a:r>
              <a:rPr lang="en-US" b="1" u="sng" dirty="0" err="1"/>
              <a:t>anlaysis</a:t>
            </a:r>
            <a:r>
              <a:rPr lang="en-US" b="1" u="sng" dirty="0"/>
              <a:t>)</a:t>
            </a:r>
          </a:p>
          <a:p>
            <a:pPr lvl="1"/>
            <a:r>
              <a:rPr lang="en-US" dirty="0"/>
              <a:t>If a case has missing data for any of the variables, then simply exclude that case from the analysis. </a:t>
            </a:r>
          </a:p>
          <a:p>
            <a:pPr lvl="1"/>
            <a:r>
              <a:rPr lang="en-US" dirty="0"/>
              <a:t>It is usually the default in statistical packages. (Briggs et al.,2003). </a:t>
            </a:r>
          </a:p>
          <a:p>
            <a:pPr lvl="1"/>
            <a:r>
              <a:rPr lang="en-US" dirty="0"/>
              <a:t>In this case, rows containing missing variables are deleted or ignored</a:t>
            </a:r>
          </a:p>
          <a:p>
            <a:pPr lvl="1"/>
            <a:r>
              <a:rPr lang="en-US" dirty="0"/>
              <a:t>Easy, convenient, available in all statistical software  </a:t>
            </a:r>
          </a:p>
          <a:p>
            <a:pPr lvl="1"/>
            <a:r>
              <a:rPr lang="en-US" dirty="0"/>
              <a:t>Waste data and resources </a:t>
            </a:r>
          </a:p>
          <a:p>
            <a:pPr lvl="1"/>
            <a:r>
              <a:rPr lang="en-US" dirty="0"/>
              <a:t>Reduce sample size and statistical power </a:t>
            </a:r>
          </a:p>
          <a:p>
            <a:pPr lvl="1"/>
            <a:r>
              <a:rPr lang="en-US" dirty="0"/>
              <a:t>Assume MCAR (otherwise produce biased estimates)</a:t>
            </a:r>
          </a:p>
        </p:txBody>
      </p:sp>
      <p:sp>
        <p:nvSpPr>
          <p:cNvPr id="4" name="Text Placeholder 3"/>
          <p:cNvSpPr>
            <a:spLocks noGrp="1"/>
          </p:cNvSpPr>
          <p:nvPr>
            <p:ph type="body" sz="half" idx="2"/>
          </p:nvPr>
        </p:nvSpPr>
        <p:spPr/>
        <p:txBody>
          <a:bodyPr/>
          <a:lstStyle/>
          <a:p>
            <a:r>
              <a:rPr lang="en-US" dirty="0"/>
              <a:t>Deletion Methods</a:t>
            </a:r>
          </a:p>
        </p:txBody>
      </p:sp>
      <p:pic>
        <p:nvPicPr>
          <p:cNvPr id="5" name="Picture 4"/>
          <p:cNvPicPr>
            <a:picLocks noChangeAspect="1"/>
          </p:cNvPicPr>
          <p:nvPr/>
        </p:nvPicPr>
        <p:blipFill>
          <a:blip r:embed="rId2"/>
          <a:stretch>
            <a:fillRect/>
          </a:stretch>
        </p:blipFill>
        <p:spPr>
          <a:xfrm>
            <a:off x="4343400" y="4795838"/>
            <a:ext cx="7639142" cy="2062162"/>
          </a:xfrm>
          <a:prstGeom prst="rect">
            <a:avLst/>
          </a:prstGeom>
        </p:spPr>
      </p:pic>
    </p:spTree>
    <p:extLst>
      <p:ext uri="{BB962C8B-B14F-4D97-AF65-F5344CB8AC3E}">
        <p14:creationId xmlns:p14="http://schemas.microsoft.com/office/powerpoint/2010/main" val="33529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664633" y="1600200"/>
            <a:ext cx="10075084" cy="5029199"/>
          </a:xfrm>
        </p:spPr>
        <p:txBody>
          <a:bodyPr>
            <a:normAutofit/>
          </a:bodyPr>
          <a:lstStyle/>
          <a:p>
            <a:pPr marL="0" indent="0">
              <a:buNone/>
            </a:pPr>
            <a:r>
              <a:rPr lang="en-US" b="1" u="sng" dirty="0" err="1"/>
              <a:t>Listwise</a:t>
            </a:r>
            <a:r>
              <a:rPr lang="en-US" b="1" u="sng" dirty="0"/>
              <a:t> Deletion (complete cases </a:t>
            </a:r>
            <a:r>
              <a:rPr lang="en-US" b="1" u="sng" dirty="0" err="1"/>
              <a:t>anlaysis</a:t>
            </a:r>
            <a:r>
              <a:rPr lang="en-US" b="1" u="sng" dirty="0"/>
              <a:t>)</a:t>
            </a:r>
          </a:p>
          <a:p>
            <a:pPr marL="228600" lvl="1" indent="0">
              <a:buNone/>
            </a:pPr>
            <a:r>
              <a:rPr lang="en-US" sz="2000" dirty="0"/>
              <a:t>Problems : </a:t>
            </a:r>
          </a:p>
          <a:p>
            <a:pPr marL="228600" lvl="1" indent="0">
              <a:buNone/>
            </a:pPr>
            <a:r>
              <a:rPr lang="en-US" sz="2000" dirty="0"/>
              <a:t>1. The remaining cases do not represent the entire sample well </a:t>
            </a:r>
          </a:p>
          <a:p>
            <a:pPr marL="228600" lvl="1" indent="0">
              <a:buNone/>
            </a:pPr>
            <a:r>
              <a:rPr lang="en-US" sz="2000" dirty="0"/>
              <a:t>2. Higher mean estimate </a:t>
            </a:r>
          </a:p>
          <a:p>
            <a:pPr marL="228600" lvl="1" indent="0">
              <a:buNone/>
            </a:pPr>
            <a:r>
              <a:rPr lang="en-US" sz="2000" dirty="0"/>
              <a:t>3. Reduce the variability of data </a:t>
            </a:r>
          </a:p>
        </p:txBody>
      </p:sp>
      <p:sp>
        <p:nvSpPr>
          <p:cNvPr id="4" name="Text Placeholder 3"/>
          <p:cNvSpPr>
            <a:spLocks noGrp="1"/>
          </p:cNvSpPr>
          <p:nvPr>
            <p:ph type="body" sz="half" idx="2"/>
          </p:nvPr>
        </p:nvSpPr>
        <p:spPr/>
        <p:txBody>
          <a:bodyPr/>
          <a:lstStyle/>
          <a:p>
            <a:r>
              <a:rPr lang="en-US" dirty="0"/>
              <a:t>Deletion Methods</a:t>
            </a:r>
          </a:p>
        </p:txBody>
      </p:sp>
      <p:pic>
        <p:nvPicPr>
          <p:cNvPr id="7" name="Picture 6"/>
          <p:cNvPicPr>
            <a:picLocks noChangeAspect="1"/>
          </p:cNvPicPr>
          <p:nvPr/>
        </p:nvPicPr>
        <p:blipFill>
          <a:blip r:embed="rId2"/>
          <a:stretch>
            <a:fillRect/>
          </a:stretch>
        </p:blipFill>
        <p:spPr>
          <a:xfrm>
            <a:off x="4752848" y="3081338"/>
            <a:ext cx="7149406" cy="3624262"/>
          </a:xfrm>
          <a:prstGeom prst="rect">
            <a:avLst/>
          </a:prstGeom>
        </p:spPr>
      </p:pic>
      <p:pic>
        <p:nvPicPr>
          <p:cNvPr id="8" name="Picture 7"/>
          <p:cNvPicPr>
            <a:picLocks noChangeAspect="1"/>
          </p:cNvPicPr>
          <p:nvPr/>
        </p:nvPicPr>
        <p:blipFill>
          <a:blip r:embed="rId3"/>
          <a:stretch>
            <a:fillRect/>
          </a:stretch>
        </p:blipFill>
        <p:spPr>
          <a:xfrm>
            <a:off x="228600" y="5054204"/>
            <a:ext cx="5093706" cy="1126331"/>
          </a:xfrm>
          <a:prstGeom prst="rect">
            <a:avLst/>
          </a:prstGeom>
        </p:spPr>
      </p:pic>
      <p:sp>
        <p:nvSpPr>
          <p:cNvPr id="6" name="Rounded Rectangular Callout 5"/>
          <p:cNvSpPr/>
          <p:nvPr/>
        </p:nvSpPr>
        <p:spPr>
          <a:xfrm>
            <a:off x="8077200" y="838199"/>
            <a:ext cx="2514600" cy="1371600"/>
          </a:xfrm>
          <a:prstGeom prst="wedgeRoundRectCallout">
            <a:avLst>
              <a:gd name="adj1" fmla="val 8448"/>
              <a:gd name="adj2" fmla="val 167746"/>
              <a:gd name="adj3" fmla="val 16667"/>
            </a:avLst>
          </a:prstGeom>
          <a:solidFill>
            <a:srgbClr val="022B68"/>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Assume MAR for this example data</a:t>
            </a:r>
          </a:p>
        </p:txBody>
      </p:sp>
    </p:spTree>
    <p:extLst>
      <p:ext uri="{BB962C8B-B14F-4D97-AF65-F5344CB8AC3E}">
        <p14:creationId xmlns:p14="http://schemas.microsoft.com/office/powerpoint/2010/main" val="387193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664633" y="1600200"/>
            <a:ext cx="6421967" cy="5029199"/>
          </a:xfrm>
        </p:spPr>
        <p:txBody>
          <a:bodyPr>
            <a:normAutofit lnSpcReduction="10000"/>
          </a:bodyPr>
          <a:lstStyle/>
          <a:p>
            <a:pPr marL="0" indent="0">
              <a:buNone/>
            </a:pPr>
            <a:r>
              <a:rPr lang="en-US" b="1" u="sng" dirty="0"/>
              <a:t>Pairwise Deletion</a:t>
            </a:r>
          </a:p>
          <a:p>
            <a:pPr lvl="1"/>
            <a:r>
              <a:rPr lang="en-US" dirty="0"/>
              <a:t>Analysis with all cases in which the variables of interest are present. </a:t>
            </a:r>
          </a:p>
          <a:p>
            <a:pPr lvl="1"/>
            <a:r>
              <a:rPr lang="en-US" dirty="0"/>
              <a:t>Only the missing observations are ignored and analysis is done on variables present.</a:t>
            </a:r>
          </a:p>
          <a:p>
            <a:pPr lvl="1"/>
            <a:r>
              <a:rPr lang="en-US" dirty="0"/>
              <a:t>Analyses (e.g., correlation, regression) are conducted based on different subset of cases</a:t>
            </a:r>
          </a:p>
          <a:p>
            <a:pPr lvl="1"/>
            <a:r>
              <a:rPr lang="en-US" dirty="0">
                <a:solidFill>
                  <a:srgbClr val="FF0000"/>
                </a:solidFill>
              </a:rPr>
              <a:t>Assume MCAR  </a:t>
            </a:r>
          </a:p>
          <a:p>
            <a:pPr lvl="1"/>
            <a:endParaRPr lang="en-US" dirty="0"/>
          </a:p>
          <a:p>
            <a:pPr marL="228600" lvl="1" indent="0">
              <a:buNone/>
            </a:pPr>
            <a:r>
              <a:rPr lang="en-US" dirty="0"/>
              <a:t>Correlation:</a:t>
            </a:r>
          </a:p>
          <a:p>
            <a:pPr marL="228600" lvl="1" indent="0">
              <a:buNone/>
            </a:pPr>
            <a:endParaRPr lang="en-US" dirty="0"/>
          </a:p>
          <a:p>
            <a:pPr marL="228600" lvl="1" indent="0">
              <a:buNone/>
            </a:pPr>
            <a:endParaRPr lang="en-US" dirty="0"/>
          </a:p>
          <a:p>
            <a:pPr lvl="1"/>
            <a:r>
              <a:rPr lang="en-US" dirty="0"/>
              <a:t>Estimation problem: r &gt;1 or &lt; -1 </a:t>
            </a:r>
          </a:p>
          <a:p>
            <a:pPr lvl="1"/>
            <a:r>
              <a:rPr lang="en-US" dirty="0"/>
              <a:t>Lack of consistent sample size: using different subsets of cases to estimate parameters, difficult to compute standard errors</a:t>
            </a:r>
          </a:p>
        </p:txBody>
      </p:sp>
      <p:sp>
        <p:nvSpPr>
          <p:cNvPr id="4" name="Text Placeholder 3"/>
          <p:cNvSpPr>
            <a:spLocks noGrp="1"/>
          </p:cNvSpPr>
          <p:nvPr>
            <p:ph type="body" sz="half" idx="2"/>
          </p:nvPr>
        </p:nvSpPr>
        <p:spPr/>
        <p:txBody>
          <a:bodyPr/>
          <a:lstStyle/>
          <a:p>
            <a:r>
              <a:rPr lang="en-US" dirty="0"/>
              <a:t>Deletion Methods</a:t>
            </a:r>
          </a:p>
        </p:txBody>
      </p:sp>
      <p:pic>
        <p:nvPicPr>
          <p:cNvPr id="5" name="Picture 4"/>
          <p:cNvPicPr>
            <a:picLocks noChangeAspect="1"/>
          </p:cNvPicPr>
          <p:nvPr/>
        </p:nvPicPr>
        <p:blipFill>
          <a:blip r:embed="rId3"/>
          <a:stretch>
            <a:fillRect/>
          </a:stretch>
        </p:blipFill>
        <p:spPr>
          <a:xfrm>
            <a:off x="7949271" y="1658484"/>
            <a:ext cx="4199208" cy="5195887"/>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315330" y="4038600"/>
                <a:ext cx="2475414" cy="10468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𝑟</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𝜎</m:t>
                              </m:r>
                            </m:e>
                            <m:sub>
                              <m:r>
                                <a:rPr lang="en-US" sz="3200" b="0" i="1" smtClean="0">
                                  <a:latin typeface="Cambria Math" panose="02040503050406030204" pitchFamily="18" charset="0"/>
                                </a:rPr>
                                <m:t>𝑋𝑌</m:t>
                              </m:r>
                            </m:sub>
                          </m:sSub>
                        </m:num>
                        <m:den>
                          <m:rad>
                            <m:radPr>
                              <m:degHide m:val="on"/>
                              <m:ctrlPr>
                                <a:rPr lang="en-US" sz="3200" b="0" i="1" smtClean="0">
                                  <a:latin typeface="Cambria Math" panose="02040503050406030204" pitchFamily="18" charset="0"/>
                                </a:rPr>
                              </m:ctrlPr>
                            </m:radPr>
                            <m:deg/>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ea typeface="Cambria Math" panose="02040503050406030204" pitchFamily="18" charset="0"/>
                                    </a:rPr>
                                    <m:t>𝜎</m:t>
                                  </m:r>
                                </m:e>
                                <m:sub>
                                  <m:r>
                                    <a:rPr lang="en-US" sz="3200" b="0" i="1" smtClean="0">
                                      <a:latin typeface="Cambria Math" panose="02040503050406030204" pitchFamily="18" charset="0"/>
                                    </a:rPr>
                                    <m:t>𝑋</m:t>
                                  </m:r>
                                </m:sub>
                                <m:sup>
                                  <m:r>
                                    <a:rPr lang="en-US" sz="3200" b="0" i="1" smtClean="0">
                                      <a:latin typeface="Cambria Math" panose="02040503050406030204" pitchFamily="18" charset="0"/>
                                    </a:rPr>
                                    <m:t>2</m:t>
                                  </m:r>
                                </m:sup>
                              </m:sSubSup>
                              <m:sSubSup>
                                <m:sSubSupPr>
                                  <m:ctrlPr>
                                    <a:rPr lang="en-US" sz="3200" i="1">
                                      <a:latin typeface="Cambria Math" panose="02040503050406030204" pitchFamily="18" charset="0"/>
                                    </a:rPr>
                                  </m:ctrlPr>
                                </m:sSubSupPr>
                                <m:e>
                                  <m:r>
                                    <a:rPr lang="en-US" sz="3200" i="1">
                                      <a:latin typeface="Cambria Math" panose="02040503050406030204" pitchFamily="18" charset="0"/>
                                      <a:ea typeface="Cambria Math" panose="02040503050406030204" pitchFamily="18" charset="0"/>
                                    </a:rPr>
                                    <m:t>𝜎</m:t>
                                  </m:r>
                                </m:e>
                                <m:sub>
                                  <m:r>
                                    <a:rPr lang="en-US" sz="3200" b="0" i="1" smtClean="0">
                                      <a:latin typeface="Cambria Math" panose="02040503050406030204" pitchFamily="18" charset="0"/>
                                      <a:ea typeface="Cambria Math" panose="02040503050406030204" pitchFamily="18" charset="0"/>
                                    </a:rPr>
                                    <m:t>𝑌</m:t>
                                  </m:r>
                                </m:sub>
                                <m:sup>
                                  <m:r>
                                    <a:rPr lang="en-US" sz="3200" i="1">
                                      <a:latin typeface="Cambria Math" panose="02040503050406030204" pitchFamily="18" charset="0"/>
                                    </a:rPr>
                                    <m:t>2</m:t>
                                  </m:r>
                                </m:sup>
                              </m:sSubSup>
                            </m:e>
                          </m:rad>
                        </m:den>
                      </m:f>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2315330" y="4038600"/>
                <a:ext cx="2475414" cy="1046825"/>
              </a:xfrm>
              <a:prstGeom prst="rect">
                <a:avLst/>
              </a:prstGeom>
              <a:blipFill>
                <a:blip r:embed="rId4"/>
                <a:stretch>
                  <a:fillRect b="-585"/>
                </a:stretch>
              </a:blipFill>
            </p:spPr>
            <p:txBody>
              <a:bodyPr/>
              <a:lstStyle/>
              <a:p>
                <a:r>
                  <a:rPr lang="en-US">
                    <a:noFill/>
                  </a:rPr>
                  <a:t> </a:t>
                </a:r>
              </a:p>
            </p:txBody>
          </p:sp>
        </mc:Fallback>
      </mc:AlternateContent>
    </p:spTree>
    <p:extLst>
      <p:ext uri="{BB962C8B-B14F-4D97-AF65-F5344CB8AC3E}">
        <p14:creationId xmlns:p14="http://schemas.microsoft.com/office/powerpoint/2010/main" val="185431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1000"/>
                                        <p:tgtEl>
                                          <p:spTgt spid="3">
                                            <p:txEl>
                                              <p:pRg st="10" end="10"/>
                                            </p:txEl>
                                          </p:spTgt>
                                        </p:tgtEl>
                                      </p:cBhvr>
                                    </p:animEffect>
                                    <p:anim calcmode="lin" valueType="num">
                                      <p:cBhvr>
                                        <p:cTn id="5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664690" y="1676400"/>
            <a:ext cx="10231909" cy="4373563"/>
          </a:xfrm>
        </p:spPr>
        <p:txBody>
          <a:bodyPr>
            <a:normAutofit lnSpcReduction="10000"/>
          </a:bodyPr>
          <a:lstStyle/>
          <a:p>
            <a:pPr marL="0" indent="0">
              <a:buNone/>
            </a:pPr>
            <a:r>
              <a:rPr lang="en-US" b="1" u="sng" dirty="0"/>
              <a:t>Popular Averaging Techniques</a:t>
            </a:r>
          </a:p>
          <a:p>
            <a:pPr lvl="1"/>
            <a:r>
              <a:rPr lang="en-US" dirty="0"/>
              <a:t>Mean, median and mode are the most popular averaging techniques, which are used to infer missing values</a:t>
            </a:r>
          </a:p>
          <a:p>
            <a:pPr lvl="1"/>
            <a:r>
              <a:rPr lang="en-US" dirty="0"/>
              <a:t>Approaches ranging from global average for the variable to averages based on groups are usually considered </a:t>
            </a:r>
          </a:p>
          <a:p>
            <a:pPr lvl="1"/>
            <a:r>
              <a:rPr lang="en-US" dirty="0"/>
              <a:t>On simply way </a:t>
            </a:r>
            <a:r>
              <a:rPr lang="en-US" b="1" dirty="0"/>
              <a:t>Replace</a:t>
            </a:r>
            <a:r>
              <a:rPr lang="en-US" dirty="0"/>
              <a:t> missing value with sample mean or mode</a:t>
            </a:r>
          </a:p>
          <a:p>
            <a:pPr marL="0" indent="0">
              <a:buNone/>
            </a:pPr>
            <a:r>
              <a:rPr lang="en-US" b="1" u="sng" dirty="0"/>
              <a:t>Conditional Mean Imputation</a:t>
            </a:r>
          </a:p>
          <a:p>
            <a:pPr lvl="1"/>
            <a:r>
              <a:rPr lang="en-US" dirty="0"/>
              <a:t>Suppose we are estimating a regression </a:t>
            </a:r>
            <a:r>
              <a:rPr lang="en-US" b="1" dirty="0"/>
              <a:t>model</a:t>
            </a:r>
            <a:r>
              <a:rPr lang="en-US" dirty="0"/>
              <a:t> with multiple independent variables. </a:t>
            </a:r>
          </a:p>
          <a:p>
            <a:pPr lvl="1"/>
            <a:r>
              <a:rPr lang="en-US" dirty="0"/>
              <a:t>One of them, X, has missing values</a:t>
            </a:r>
          </a:p>
          <a:p>
            <a:pPr lvl="1"/>
            <a:r>
              <a:rPr lang="en-US" dirty="0"/>
              <a:t>We select those cases with complete information and regress X on all the other independent variables </a:t>
            </a:r>
          </a:p>
          <a:p>
            <a:pPr lvl="1"/>
            <a:r>
              <a:rPr lang="en-US" dirty="0"/>
              <a:t>Then, we use the estimated equation to predict X for those cases it is missing. (Graham, 2009) (Allison, 2001) and (Briggs et al., 2003)</a:t>
            </a:r>
          </a:p>
        </p:txBody>
      </p:sp>
      <p:sp>
        <p:nvSpPr>
          <p:cNvPr id="4" name="Text Placeholder 3"/>
          <p:cNvSpPr>
            <a:spLocks noGrp="1"/>
          </p:cNvSpPr>
          <p:nvPr>
            <p:ph type="body" sz="half" idx="2"/>
          </p:nvPr>
        </p:nvSpPr>
        <p:spPr/>
        <p:txBody>
          <a:bodyPr/>
          <a:lstStyle/>
          <a:p>
            <a:r>
              <a:rPr lang="en-US" dirty="0"/>
              <a:t>Single Imputation Methods</a:t>
            </a:r>
          </a:p>
        </p:txBody>
      </p:sp>
    </p:spTree>
    <p:extLst>
      <p:ext uri="{BB962C8B-B14F-4D97-AF65-F5344CB8AC3E}">
        <p14:creationId xmlns:p14="http://schemas.microsoft.com/office/powerpoint/2010/main" val="28238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importance of dealing with missing data</a:t>
            </a:r>
          </a:p>
        </p:txBody>
      </p:sp>
      <p:sp>
        <p:nvSpPr>
          <p:cNvPr id="5" name="Content Placeholder 4"/>
          <p:cNvSpPr>
            <a:spLocks noGrp="1"/>
          </p:cNvSpPr>
          <p:nvPr>
            <p:ph idx="1"/>
          </p:nvPr>
        </p:nvSpPr>
        <p:spPr>
          <a:xfrm>
            <a:off x="381000" y="1981201"/>
            <a:ext cx="11374968" cy="4144963"/>
          </a:xfrm>
        </p:spPr>
        <p:txBody>
          <a:bodyPr>
            <a:noAutofit/>
          </a:bodyPr>
          <a:lstStyle/>
          <a:p>
            <a:pPr marL="0" indent="0">
              <a:buNone/>
            </a:pPr>
            <a:r>
              <a:rPr lang="en-US" sz="3200" dirty="0">
                <a:solidFill>
                  <a:srgbClr val="00B050"/>
                </a:solidFill>
              </a:rPr>
              <a:t>Traditional techniques rely on strict </a:t>
            </a:r>
            <a:r>
              <a:rPr lang="en-US" sz="3200" b="1" dirty="0">
                <a:solidFill>
                  <a:srgbClr val="00B050"/>
                </a:solidFill>
              </a:rPr>
              <a:t>assumption</a:t>
            </a:r>
            <a:r>
              <a:rPr lang="en-US" sz="3200" dirty="0">
                <a:solidFill>
                  <a:srgbClr val="00B050"/>
                </a:solidFill>
              </a:rPr>
              <a:t> about missing data mechanisms (rarely be achieved in real world) </a:t>
            </a:r>
          </a:p>
          <a:p>
            <a:pPr marL="0" indent="0">
              <a:buNone/>
            </a:pPr>
            <a:endParaRPr lang="en-US" sz="2800" dirty="0"/>
          </a:p>
          <a:p>
            <a:pPr marL="0" indent="0">
              <a:buNone/>
            </a:pPr>
            <a:r>
              <a:rPr lang="en-US" sz="2800" dirty="0"/>
              <a:t>The </a:t>
            </a:r>
            <a:r>
              <a:rPr lang="en-US" sz="2800" b="1" dirty="0">
                <a:solidFill>
                  <a:srgbClr val="FF0000"/>
                </a:solidFill>
              </a:rPr>
              <a:t>problem</a:t>
            </a:r>
            <a:r>
              <a:rPr lang="en-US" sz="2800" dirty="0"/>
              <a:t> of missing data: </a:t>
            </a:r>
          </a:p>
          <a:p>
            <a:pPr lvl="1"/>
            <a:r>
              <a:rPr lang="en-US" sz="2400" dirty="0"/>
              <a:t>Treat it inappropriately, obtain </a:t>
            </a:r>
            <a:r>
              <a:rPr lang="en-US" sz="2400" dirty="0">
                <a:solidFill>
                  <a:srgbClr val="4F4FFF"/>
                </a:solidFill>
              </a:rPr>
              <a:t>unreliable</a:t>
            </a:r>
            <a:r>
              <a:rPr lang="en-US" sz="2400" dirty="0"/>
              <a:t> and </a:t>
            </a:r>
            <a:r>
              <a:rPr lang="en-US" sz="2400" dirty="0">
                <a:solidFill>
                  <a:srgbClr val="4F4FFF"/>
                </a:solidFill>
              </a:rPr>
              <a:t>biased</a:t>
            </a:r>
            <a:r>
              <a:rPr lang="en-US" sz="2400" dirty="0"/>
              <a:t> estimates, make incorrect conclusion of results </a:t>
            </a:r>
          </a:p>
          <a:p>
            <a:pPr lvl="1"/>
            <a:r>
              <a:rPr lang="en-US" sz="2400" dirty="0"/>
              <a:t>Reduce the statistical </a:t>
            </a:r>
            <a:r>
              <a:rPr lang="en-US" sz="2400" dirty="0">
                <a:solidFill>
                  <a:srgbClr val="4F4FFF"/>
                </a:solidFill>
              </a:rPr>
              <a:t>power</a:t>
            </a:r>
            <a:r>
              <a:rPr lang="en-US" sz="2400" dirty="0"/>
              <a:t> of your test to detect a significant effect (e.g., </a:t>
            </a:r>
            <a:r>
              <a:rPr lang="en-US" sz="2400" dirty="0" err="1"/>
              <a:t>listwise</a:t>
            </a:r>
            <a:r>
              <a:rPr lang="en-US" sz="2400" dirty="0"/>
              <a:t> deletion)</a:t>
            </a:r>
          </a:p>
        </p:txBody>
      </p:sp>
      <p:sp>
        <p:nvSpPr>
          <p:cNvPr id="6" name="Text Placeholder 5"/>
          <p:cNvSpPr>
            <a:spLocks noGrp="1"/>
          </p:cNvSpPr>
          <p:nvPr>
            <p:ph type="body" sz="half" idx="2"/>
          </p:nvPr>
        </p:nvSpPr>
        <p:spPr/>
        <p:txBody>
          <a:bodyPr/>
          <a:lstStyle/>
          <a:p>
            <a:r>
              <a:rPr lang="en-US" dirty="0"/>
              <a:t>Rarely see a dataset that is complete and beautiful </a:t>
            </a:r>
          </a:p>
        </p:txBody>
      </p:sp>
    </p:spTree>
    <p:extLst>
      <p:ext uri="{BB962C8B-B14F-4D97-AF65-F5344CB8AC3E}">
        <p14:creationId xmlns:p14="http://schemas.microsoft.com/office/powerpoint/2010/main" val="168364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0" y="5334000"/>
            <a:ext cx="3656402" cy="1414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664690" y="1676400"/>
            <a:ext cx="4669309" cy="4876800"/>
          </a:xfrm>
        </p:spPr>
        <p:txBody>
          <a:bodyPr>
            <a:normAutofit/>
          </a:bodyPr>
          <a:lstStyle/>
          <a:p>
            <a:pPr marL="0" indent="0">
              <a:buNone/>
            </a:pPr>
            <a:r>
              <a:rPr lang="en-US" b="1" u="sng" dirty="0"/>
              <a:t>Arithmetic Mean Imputation </a:t>
            </a:r>
          </a:p>
          <a:p>
            <a:pPr marL="0" indent="0">
              <a:spcBef>
                <a:spcPts val="0"/>
              </a:spcBef>
              <a:buNone/>
            </a:pPr>
            <a:r>
              <a:rPr lang="en-US" b="1" dirty="0">
                <a:solidFill>
                  <a:srgbClr val="4F4FFF"/>
                </a:solidFill>
              </a:rPr>
              <a:t>mean substitution</a:t>
            </a:r>
            <a:endParaRPr lang="en-US" dirty="0"/>
          </a:p>
          <a:p>
            <a:pPr marL="0" indent="0">
              <a:spcBef>
                <a:spcPts val="0"/>
              </a:spcBef>
              <a:buNone/>
            </a:pPr>
            <a:endParaRPr lang="en-US" b="1" u="sng" dirty="0"/>
          </a:p>
          <a:p>
            <a:pPr lvl="1"/>
            <a:r>
              <a:rPr lang="en-US" dirty="0"/>
              <a:t>using the mean of the available cases to fill in the missing value</a:t>
            </a:r>
          </a:p>
          <a:p>
            <a:pPr lvl="1"/>
            <a:r>
              <a:rPr lang="en-US" dirty="0"/>
              <a:t>Y has some missing , replace the missing value for Y with the mean of Y calculated from cases without missing on Y</a:t>
            </a:r>
          </a:p>
          <a:p>
            <a:pPr lvl="1"/>
            <a:r>
              <a:rPr lang="en-US" b="1" dirty="0"/>
              <a:t>Reduce variability </a:t>
            </a:r>
            <a:r>
              <a:rPr lang="en-US" dirty="0"/>
              <a:t>of the data and correlations</a:t>
            </a:r>
          </a:p>
          <a:p>
            <a:pPr lvl="1"/>
            <a:r>
              <a:rPr lang="en-US" dirty="0"/>
              <a:t>Severely </a:t>
            </a:r>
            <a:r>
              <a:rPr lang="en-US" b="1" dirty="0">
                <a:solidFill>
                  <a:srgbClr val="FF0000"/>
                </a:solidFill>
              </a:rPr>
              <a:t>bias</a:t>
            </a:r>
            <a:r>
              <a:rPr lang="en-US" dirty="0"/>
              <a:t> the parameter estimate, even MCAR</a:t>
            </a:r>
          </a:p>
        </p:txBody>
      </p:sp>
      <p:sp>
        <p:nvSpPr>
          <p:cNvPr id="4" name="Text Placeholder 3"/>
          <p:cNvSpPr>
            <a:spLocks noGrp="1"/>
          </p:cNvSpPr>
          <p:nvPr>
            <p:ph type="body" sz="half" idx="2"/>
          </p:nvPr>
        </p:nvSpPr>
        <p:spPr/>
        <p:txBody>
          <a:bodyPr/>
          <a:lstStyle/>
          <a:p>
            <a:r>
              <a:rPr lang="en-US" dirty="0"/>
              <a:t>Single Imputation Methods</a:t>
            </a:r>
          </a:p>
        </p:txBody>
      </p:sp>
      <p:pic>
        <p:nvPicPr>
          <p:cNvPr id="5" name="Picture 4"/>
          <p:cNvPicPr>
            <a:picLocks noChangeAspect="1"/>
          </p:cNvPicPr>
          <p:nvPr/>
        </p:nvPicPr>
        <p:blipFill>
          <a:blip r:embed="rId3"/>
          <a:stretch>
            <a:fillRect/>
          </a:stretch>
        </p:blipFill>
        <p:spPr>
          <a:xfrm>
            <a:off x="10464001" y="28575"/>
            <a:ext cx="1602976" cy="6600825"/>
          </a:xfrm>
          <a:prstGeom prst="rect">
            <a:avLst/>
          </a:prstGeom>
        </p:spPr>
      </p:pic>
      <p:pic>
        <p:nvPicPr>
          <p:cNvPr id="7" name="Picture 6"/>
          <p:cNvPicPr>
            <a:picLocks noChangeAspect="1"/>
          </p:cNvPicPr>
          <p:nvPr/>
        </p:nvPicPr>
        <p:blipFill>
          <a:blip r:embed="rId4"/>
          <a:stretch>
            <a:fillRect/>
          </a:stretch>
        </p:blipFill>
        <p:spPr>
          <a:xfrm>
            <a:off x="5562600" y="1206874"/>
            <a:ext cx="4349143" cy="2498351"/>
          </a:xfrm>
          <a:prstGeom prst="rect">
            <a:avLst/>
          </a:prstGeom>
        </p:spPr>
      </p:pic>
      <p:pic>
        <p:nvPicPr>
          <p:cNvPr id="8" name="Picture 7"/>
          <p:cNvPicPr>
            <a:picLocks noChangeAspect="1"/>
          </p:cNvPicPr>
          <p:nvPr/>
        </p:nvPicPr>
        <p:blipFill>
          <a:blip r:embed="rId5"/>
          <a:stretch>
            <a:fillRect/>
          </a:stretch>
        </p:blipFill>
        <p:spPr>
          <a:xfrm>
            <a:off x="6870773" y="3919444"/>
            <a:ext cx="3339428" cy="2829018"/>
          </a:xfrm>
          <a:prstGeom prst="rect">
            <a:avLst/>
          </a:prstGeom>
        </p:spPr>
      </p:pic>
    </p:spTree>
    <p:extLst>
      <p:ext uri="{BB962C8B-B14F-4D97-AF65-F5344CB8AC3E}">
        <p14:creationId xmlns:p14="http://schemas.microsoft.com/office/powerpoint/2010/main" val="399341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0" y="5334000"/>
            <a:ext cx="3656402" cy="1414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664690" y="1676400"/>
            <a:ext cx="4669309" cy="4876800"/>
          </a:xfrm>
        </p:spPr>
        <p:txBody>
          <a:bodyPr>
            <a:normAutofit/>
          </a:bodyPr>
          <a:lstStyle/>
          <a:p>
            <a:pPr marL="0" indent="0">
              <a:buNone/>
            </a:pPr>
            <a:r>
              <a:rPr lang="en-US" b="1" u="sng" dirty="0"/>
              <a:t>Regression Imputation </a:t>
            </a:r>
          </a:p>
          <a:p>
            <a:pPr marL="0" indent="0">
              <a:spcBef>
                <a:spcPts val="0"/>
              </a:spcBef>
              <a:buNone/>
            </a:pPr>
            <a:r>
              <a:rPr lang="en-US" b="1" dirty="0">
                <a:solidFill>
                  <a:srgbClr val="4F4FFF"/>
                </a:solidFill>
              </a:rPr>
              <a:t>conditional mean imputation</a:t>
            </a:r>
          </a:p>
          <a:p>
            <a:pPr marL="0" indent="0">
              <a:spcBef>
                <a:spcPts val="0"/>
              </a:spcBef>
              <a:buNone/>
            </a:pPr>
            <a:endParaRPr lang="en-US" b="1" u="sng" dirty="0">
              <a:solidFill>
                <a:srgbClr val="4F4FFF"/>
              </a:solidFill>
            </a:endParaRPr>
          </a:p>
          <a:p>
            <a:pPr lvl="1"/>
            <a:r>
              <a:rPr lang="en-US" dirty="0"/>
              <a:t>Predicted score of:</a:t>
            </a:r>
          </a:p>
          <a:p>
            <a:pPr lvl="1"/>
            <a:endParaRPr lang="en-US" dirty="0"/>
          </a:p>
          <a:p>
            <a:pPr lvl="1"/>
            <a:endParaRPr lang="en-US" dirty="0"/>
          </a:p>
          <a:p>
            <a:pPr lvl="1"/>
            <a:r>
              <a:rPr lang="en-US" dirty="0"/>
              <a:t>Reduce variability </a:t>
            </a:r>
          </a:p>
          <a:p>
            <a:pPr lvl="1"/>
            <a:r>
              <a:rPr lang="en-US" dirty="0"/>
              <a:t>overestimate correlations between variables and 𝑅 2 , even MCAR</a:t>
            </a:r>
          </a:p>
        </p:txBody>
      </p:sp>
      <p:sp>
        <p:nvSpPr>
          <p:cNvPr id="4" name="Text Placeholder 3"/>
          <p:cNvSpPr>
            <a:spLocks noGrp="1"/>
          </p:cNvSpPr>
          <p:nvPr>
            <p:ph type="body" sz="half" idx="2"/>
          </p:nvPr>
        </p:nvSpPr>
        <p:spPr/>
        <p:txBody>
          <a:bodyPr/>
          <a:lstStyle/>
          <a:p>
            <a:r>
              <a:rPr lang="en-US" dirty="0"/>
              <a:t>Single Imputation Methods</a:t>
            </a:r>
          </a:p>
        </p:txBody>
      </p:sp>
      <p:pic>
        <p:nvPicPr>
          <p:cNvPr id="9" name="Picture 8"/>
          <p:cNvPicPr>
            <a:picLocks noChangeAspect="1"/>
          </p:cNvPicPr>
          <p:nvPr/>
        </p:nvPicPr>
        <p:blipFill>
          <a:blip r:embed="rId3"/>
          <a:stretch>
            <a:fillRect/>
          </a:stretch>
        </p:blipFill>
        <p:spPr>
          <a:xfrm>
            <a:off x="10439400" y="134471"/>
            <a:ext cx="1614633" cy="6476083"/>
          </a:xfrm>
          <a:prstGeom prst="rect">
            <a:avLst/>
          </a:prstGeom>
        </p:spPr>
      </p:pic>
      <p:pic>
        <p:nvPicPr>
          <p:cNvPr id="10" name="Picture 9"/>
          <p:cNvPicPr>
            <a:picLocks noChangeAspect="1"/>
          </p:cNvPicPr>
          <p:nvPr/>
        </p:nvPicPr>
        <p:blipFill>
          <a:blip r:embed="rId4"/>
          <a:stretch>
            <a:fillRect/>
          </a:stretch>
        </p:blipFill>
        <p:spPr>
          <a:xfrm>
            <a:off x="5480820" y="1331680"/>
            <a:ext cx="4563807" cy="2604526"/>
          </a:xfrm>
          <a:prstGeom prst="rect">
            <a:avLst/>
          </a:prstGeom>
        </p:spPr>
      </p:pic>
      <p:pic>
        <p:nvPicPr>
          <p:cNvPr id="11" name="Picture 10"/>
          <p:cNvPicPr>
            <a:picLocks noChangeAspect="1"/>
          </p:cNvPicPr>
          <p:nvPr/>
        </p:nvPicPr>
        <p:blipFill>
          <a:blip r:embed="rId5"/>
          <a:stretch>
            <a:fillRect/>
          </a:stretch>
        </p:blipFill>
        <p:spPr>
          <a:xfrm>
            <a:off x="6165355" y="4086225"/>
            <a:ext cx="3920575" cy="2697981"/>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2331930" y="3064743"/>
                <a:ext cx="2391809" cy="463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e>
                      </m:acc>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1</m:t>
                              </m:r>
                            </m:sub>
                          </m:sSub>
                        </m:e>
                      </m:acc>
                      <m:r>
                        <a:rPr lang="en-US" sz="2800" b="0" i="1" smtClean="0">
                          <a:latin typeface="Cambria Math" panose="02040503050406030204" pitchFamily="18" charset="0"/>
                        </a:rPr>
                        <m:t>𝑋</m:t>
                      </m:r>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331930" y="3064743"/>
                <a:ext cx="2391809" cy="46391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8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0" y="5334000"/>
            <a:ext cx="3656402" cy="1414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534751" y="1600200"/>
            <a:ext cx="4821710" cy="4876800"/>
          </a:xfrm>
        </p:spPr>
        <p:txBody>
          <a:bodyPr>
            <a:normAutofit lnSpcReduction="10000"/>
          </a:bodyPr>
          <a:lstStyle/>
          <a:p>
            <a:pPr marL="0" indent="0">
              <a:buNone/>
            </a:pPr>
            <a:r>
              <a:rPr lang="en-US" b="1" u="sng" dirty="0"/>
              <a:t>Stochastic Regression Imputation </a:t>
            </a:r>
          </a:p>
          <a:p>
            <a:pPr marL="0" indent="0">
              <a:spcBef>
                <a:spcPts val="0"/>
              </a:spcBef>
              <a:buNone/>
            </a:pPr>
            <a:r>
              <a:rPr lang="en-US" b="1" dirty="0">
                <a:solidFill>
                  <a:srgbClr val="4F4FFF"/>
                </a:solidFill>
              </a:rPr>
              <a:t>conditional mean imputation + noise</a:t>
            </a: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marL="0" indent="0">
              <a:spcBef>
                <a:spcPts val="0"/>
              </a:spcBef>
              <a:buNone/>
            </a:pPr>
            <a:endParaRPr lang="en-US" b="1" dirty="0">
              <a:solidFill>
                <a:srgbClr val="4F4FFF"/>
              </a:solidFill>
            </a:endParaRPr>
          </a:p>
          <a:p>
            <a:pPr lvl="1">
              <a:spcBef>
                <a:spcPts val="0"/>
              </a:spcBef>
            </a:pPr>
            <a:r>
              <a:rPr lang="en-US" dirty="0"/>
              <a:t>Adding residual terms to the predicted values: restore the variability to the imputed data and </a:t>
            </a:r>
            <a:r>
              <a:rPr lang="en-US" b="1" dirty="0"/>
              <a:t>eliminate biases</a:t>
            </a:r>
            <a:r>
              <a:rPr lang="en-US" dirty="0"/>
              <a:t>. </a:t>
            </a:r>
          </a:p>
          <a:p>
            <a:pPr lvl="1">
              <a:spcBef>
                <a:spcPts val="0"/>
              </a:spcBef>
            </a:pPr>
            <a:r>
              <a:rPr lang="en-US" dirty="0"/>
              <a:t>Provide unbiased estimates under MAR just like ML and MI! </a:t>
            </a:r>
            <a:r>
              <a:rPr lang="en-US" b="1" dirty="0">
                <a:solidFill>
                  <a:srgbClr val="FF0000"/>
                </a:solidFill>
              </a:rPr>
              <a:t>But…attenuate the standard error, inflate type I error rate.</a:t>
            </a:r>
          </a:p>
          <a:p>
            <a:pPr marL="0" indent="0">
              <a:spcBef>
                <a:spcPts val="0"/>
              </a:spcBef>
              <a:buNone/>
            </a:pPr>
            <a:endParaRPr lang="en-US" b="1" u="sng" dirty="0">
              <a:solidFill>
                <a:srgbClr val="FF0000"/>
              </a:solidFill>
            </a:endParaRPr>
          </a:p>
        </p:txBody>
      </p:sp>
      <p:sp>
        <p:nvSpPr>
          <p:cNvPr id="4" name="Text Placeholder 3"/>
          <p:cNvSpPr>
            <a:spLocks noGrp="1"/>
          </p:cNvSpPr>
          <p:nvPr>
            <p:ph type="body" sz="half" idx="2"/>
          </p:nvPr>
        </p:nvSpPr>
        <p:spPr/>
        <p:txBody>
          <a:bodyPr/>
          <a:lstStyle/>
          <a:p>
            <a:r>
              <a:rPr lang="en-US" dirty="0"/>
              <a:t>Single Imputation Methods</a:t>
            </a:r>
          </a:p>
        </p:txBody>
      </p:sp>
      <p:pic>
        <p:nvPicPr>
          <p:cNvPr id="5" name="Picture 4"/>
          <p:cNvPicPr>
            <a:picLocks noChangeAspect="1"/>
          </p:cNvPicPr>
          <p:nvPr/>
        </p:nvPicPr>
        <p:blipFill>
          <a:blip r:embed="rId3"/>
          <a:stretch>
            <a:fillRect/>
          </a:stretch>
        </p:blipFill>
        <p:spPr>
          <a:xfrm>
            <a:off x="1295400" y="2374900"/>
            <a:ext cx="3034421" cy="2272932"/>
          </a:xfrm>
          <a:prstGeom prst="rect">
            <a:avLst/>
          </a:prstGeom>
        </p:spPr>
      </p:pic>
      <p:sp>
        <p:nvSpPr>
          <p:cNvPr id="13" name="Content Placeholder 2"/>
          <p:cNvSpPr txBox="1">
            <a:spLocks/>
          </p:cNvSpPr>
          <p:nvPr/>
        </p:nvSpPr>
        <p:spPr>
          <a:xfrm>
            <a:off x="6814108" y="1447800"/>
            <a:ext cx="4821710" cy="487680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rgbClr val="99864B"/>
              </a:buClr>
              <a:buSzPct val="75000"/>
              <a:buFont typeface="Wingdings" pitchFamily="2" charset="2"/>
              <a:buChar char="n"/>
              <a:defRPr sz="2000" kern="1200">
                <a:solidFill>
                  <a:srgbClr val="54432F"/>
                </a:solidFill>
                <a:latin typeface="+mn-lt"/>
                <a:ea typeface="+mn-ea"/>
                <a:cs typeface="+mn-cs"/>
              </a:defRPr>
            </a:lvl1pPr>
            <a:lvl2pPr marL="4572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2pPr>
            <a:lvl3pPr marL="6858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3pPr>
            <a:lvl4pPr marL="9144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4pPr>
            <a:lvl5pPr marL="11430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b="1" u="sng" dirty="0"/>
              <a:t>Hot-deck Imputation </a:t>
            </a:r>
          </a:p>
          <a:p>
            <a:pPr marL="0" indent="0">
              <a:spcBef>
                <a:spcPts val="0"/>
              </a:spcBef>
              <a:buNone/>
            </a:pPr>
            <a:r>
              <a:rPr lang="en-US" dirty="0">
                <a:solidFill>
                  <a:srgbClr val="4F4FFF"/>
                </a:solidFill>
              </a:rPr>
              <a:t>impute the missing values from “similar” respondents</a:t>
            </a: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marL="0" indent="0">
              <a:spcBef>
                <a:spcPts val="0"/>
              </a:spcBef>
              <a:buFont typeface="Wingdings" pitchFamily="2" charset="2"/>
              <a:buNone/>
            </a:pPr>
            <a:endParaRPr lang="en-US" b="1" dirty="0">
              <a:solidFill>
                <a:srgbClr val="4F4FFF"/>
              </a:solidFill>
            </a:endParaRPr>
          </a:p>
          <a:p>
            <a:pPr lvl="1">
              <a:spcBef>
                <a:spcPts val="0"/>
              </a:spcBef>
            </a:pPr>
            <a:r>
              <a:rPr lang="en-US" dirty="0"/>
              <a:t>Reduce variability to some extent, </a:t>
            </a:r>
            <a:r>
              <a:rPr lang="en-US" dirty="0">
                <a:solidFill>
                  <a:srgbClr val="FF0000"/>
                </a:solidFill>
              </a:rPr>
              <a:t>produce biases </a:t>
            </a:r>
            <a:r>
              <a:rPr lang="en-US" dirty="0"/>
              <a:t>on correlation estimates and regression coefficients.</a:t>
            </a:r>
            <a:endParaRPr lang="en-US" b="1" u="sng" dirty="0">
              <a:solidFill>
                <a:srgbClr val="FF0000"/>
              </a:solidFill>
            </a:endParaRPr>
          </a:p>
        </p:txBody>
      </p:sp>
      <p:pic>
        <p:nvPicPr>
          <p:cNvPr id="7" name="Picture 6"/>
          <p:cNvPicPr>
            <a:picLocks noChangeAspect="1"/>
          </p:cNvPicPr>
          <p:nvPr/>
        </p:nvPicPr>
        <p:blipFill>
          <a:blip r:embed="rId4"/>
          <a:stretch>
            <a:fillRect/>
          </a:stretch>
        </p:blipFill>
        <p:spPr>
          <a:xfrm>
            <a:off x="7243521" y="2496361"/>
            <a:ext cx="3053515" cy="2193744"/>
          </a:xfrm>
          <a:prstGeom prst="rect">
            <a:avLst/>
          </a:prstGeom>
        </p:spPr>
      </p:pic>
    </p:spTree>
    <p:extLst>
      <p:ext uri="{BB962C8B-B14F-4D97-AF65-F5344CB8AC3E}">
        <p14:creationId xmlns:p14="http://schemas.microsoft.com/office/powerpoint/2010/main" val="34670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1000"/>
                                        <p:tgtEl>
                                          <p:spTgt spid="3">
                                            <p:txEl>
                                              <p:pRg st="11" end="11"/>
                                            </p:txEl>
                                          </p:spTgt>
                                        </p:tgtEl>
                                      </p:cBhvr>
                                    </p:animEffect>
                                    <p:anim calcmode="lin" valueType="num">
                                      <p:cBhvr>
                                        <p:cTn id="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2" end="12"/>
                                            </p:txEl>
                                          </p:spTgt>
                                        </p:tgtEl>
                                        <p:attrNameLst>
                                          <p:attrName>style.visibility</p:attrName>
                                        </p:attrNameLst>
                                      </p:cBhvr>
                                      <p:to>
                                        <p:strVal val="visible"/>
                                      </p:to>
                                    </p:set>
                                    <p:animEffect transition="in" filter="fade">
                                      <p:cBhvr>
                                        <p:cTn id="14" dur="1000"/>
                                        <p:tgtEl>
                                          <p:spTgt spid="3">
                                            <p:txEl>
                                              <p:pRg st="12" end="12"/>
                                            </p:txEl>
                                          </p:spTgt>
                                        </p:tgtEl>
                                      </p:cBhvr>
                                    </p:animEffect>
                                    <p:anim calcmode="lin" valueType="num">
                                      <p:cBhvr>
                                        <p:cTn id="1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1000"/>
                                        <p:tgtEl>
                                          <p:spTgt spid="13">
                                            <p:txEl>
                                              <p:pRg st="0" end="0"/>
                                            </p:txEl>
                                          </p:spTgt>
                                        </p:tgtEl>
                                      </p:cBhvr>
                                    </p:animEffect>
                                    <p:anim calcmode="lin" valueType="num">
                                      <p:cBhvr>
                                        <p:cTn id="29"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fade">
                                      <p:cBhvr>
                                        <p:cTn id="33" dur="1000"/>
                                        <p:tgtEl>
                                          <p:spTgt spid="13">
                                            <p:txEl>
                                              <p:pRg st="1" end="1"/>
                                            </p:txEl>
                                          </p:spTgt>
                                        </p:tgtEl>
                                      </p:cBhvr>
                                    </p:animEffect>
                                    <p:anim calcmode="lin" valueType="num">
                                      <p:cBhvr>
                                        <p:cTn id="34"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xEl>
                                              <p:pRg st="10" end="10"/>
                                            </p:txEl>
                                          </p:spTgt>
                                        </p:tgtEl>
                                        <p:attrNameLst>
                                          <p:attrName>style.visibility</p:attrName>
                                        </p:attrNameLst>
                                      </p:cBhvr>
                                      <p:to>
                                        <p:strVal val="visible"/>
                                      </p:to>
                                    </p:set>
                                    <p:animEffect transition="in" filter="fade">
                                      <p:cBhvr>
                                        <p:cTn id="40" dur="1000"/>
                                        <p:tgtEl>
                                          <p:spTgt spid="13">
                                            <p:txEl>
                                              <p:pRg st="10" end="10"/>
                                            </p:txEl>
                                          </p:spTgt>
                                        </p:tgtEl>
                                      </p:cBhvr>
                                    </p:animEffect>
                                    <p:anim calcmode="lin" valueType="num">
                                      <p:cBhvr>
                                        <p:cTn id="41"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0" y="5334000"/>
            <a:ext cx="3656402" cy="1414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500" dirty="0"/>
              <a:t>Special Situation</a:t>
            </a:r>
          </a:p>
        </p:txBody>
      </p:sp>
      <p:sp>
        <p:nvSpPr>
          <p:cNvPr id="3" name="Content Placeholder 2"/>
          <p:cNvSpPr>
            <a:spLocks noGrp="1"/>
          </p:cNvSpPr>
          <p:nvPr>
            <p:ph idx="1"/>
          </p:nvPr>
        </p:nvSpPr>
        <p:spPr>
          <a:xfrm>
            <a:off x="534750" y="1600200"/>
            <a:ext cx="10285649" cy="4876800"/>
          </a:xfrm>
        </p:spPr>
        <p:txBody>
          <a:bodyPr>
            <a:normAutofit/>
          </a:bodyPr>
          <a:lstStyle/>
          <a:p>
            <a:pPr marL="0" indent="0">
              <a:buNone/>
            </a:pPr>
            <a:r>
              <a:rPr lang="en-US" b="1" u="sng" dirty="0"/>
              <a:t>Averaging the available items </a:t>
            </a:r>
          </a:p>
          <a:p>
            <a:pPr marL="0" indent="0">
              <a:spcBef>
                <a:spcPts val="0"/>
              </a:spcBef>
              <a:buNone/>
            </a:pPr>
            <a:r>
              <a:rPr lang="en-US" b="1" dirty="0">
                <a:solidFill>
                  <a:srgbClr val="4F4FFF"/>
                </a:solidFill>
              </a:rPr>
              <a:t>Person-mean substitution</a:t>
            </a:r>
          </a:p>
          <a:p>
            <a:pPr marL="0" indent="0">
              <a:spcBef>
                <a:spcPts val="0"/>
              </a:spcBef>
              <a:buNone/>
            </a:pPr>
            <a:endParaRPr lang="en-US" b="1" dirty="0">
              <a:solidFill>
                <a:srgbClr val="4F4FFF"/>
              </a:solidFill>
            </a:endParaRPr>
          </a:p>
          <a:p>
            <a:pPr marL="228600" lvl="1" indent="0">
              <a:spcBef>
                <a:spcPts val="0"/>
              </a:spcBef>
              <a:buNone/>
            </a:pPr>
            <a:r>
              <a:rPr lang="en-US" dirty="0"/>
              <a:t>Researchers typically compute a scale score by summing or averaging the item responses that measure the same construct. </a:t>
            </a:r>
          </a:p>
          <a:p>
            <a:pPr lvl="1">
              <a:spcBef>
                <a:spcPts val="0"/>
              </a:spcBef>
            </a:pPr>
            <a:endParaRPr lang="en-US" dirty="0"/>
          </a:p>
          <a:p>
            <a:pPr marL="228600" lvl="1" indent="0">
              <a:spcBef>
                <a:spcPts val="0"/>
              </a:spcBef>
              <a:buNone/>
            </a:pPr>
            <a:r>
              <a:rPr lang="en-US" dirty="0"/>
              <a:t>For example:</a:t>
            </a:r>
          </a:p>
          <a:p>
            <a:pPr lvl="2">
              <a:spcBef>
                <a:spcPts val="0"/>
              </a:spcBef>
            </a:pPr>
            <a:r>
              <a:rPr lang="en-US" dirty="0"/>
              <a:t> 5 items measuring well-being</a:t>
            </a:r>
          </a:p>
          <a:p>
            <a:pPr lvl="2">
              <a:spcBef>
                <a:spcPts val="0"/>
              </a:spcBef>
            </a:pPr>
            <a:r>
              <a:rPr lang="en-US" dirty="0"/>
              <a:t> respondent answered 3 items but not all of the items</a:t>
            </a:r>
          </a:p>
          <a:p>
            <a:pPr lvl="2">
              <a:spcBef>
                <a:spcPts val="0"/>
              </a:spcBef>
            </a:pPr>
            <a:r>
              <a:rPr lang="en-US" dirty="0"/>
              <a:t>her/his scale score would be the average of those 3 items. </a:t>
            </a:r>
          </a:p>
          <a:p>
            <a:pPr lvl="2">
              <a:spcBef>
                <a:spcPts val="0"/>
              </a:spcBef>
            </a:pPr>
            <a:endParaRPr lang="en-US" dirty="0"/>
          </a:p>
          <a:p>
            <a:pPr marL="228600" lvl="1" indent="0">
              <a:spcBef>
                <a:spcPts val="0"/>
              </a:spcBef>
              <a:buNone/>
            </a:pPr>
            <a:r>
              <a:rPr lang="en-US" dirty="0"/>
              <a:t>Potential problem : </a:t>
            </a:r>
          </a:p>
          <a:p>
            <a:pPr lvl="1">
              <a:spcBef>
                <a:spcPts val="0"/>
              </a:spcBef>
            </a:pPr>
            <a:r>
              <a:rPr lang="en-US" dirty="0"/>
              <a:t>Cronbach’s alpha is incorrect</a:t>
            </a:r>
          </a:p>
          <a:p>
            <a:pPr lvl="1">
              <a:spcBef>
                <a:spcPts val="0"/>
              </a:spcBef>
            </a:pPr>
            <a:r>
              <a:rPr lang="en-US" dirty="0"/>
              <a:t>may bias the variance and correlation </a:t>
            </a:r>
          </a:p>
          <a:p>
            <a:pPr marL="228600" lvl="1" indent="0">
              <a:spcBef>
                <a:spcPts val="0"/>
              </a:spcBef>
              <a:buNone/>
            </a:pPr>
            <a:endParaRPr lang="en-US" dirty="0"/>
          </a:p>
          <a:p>
            <a:pPr marL="228600" lvl="1" indent="0">
              <a:spcBef>
                <a:spcPts val="0"/>
              </a:spcBef>
              <a:buNone/>
            </a:pPr>
            <a:r>
              <a:rPr lang="en-US" b="1" dirty="0">
                <a:solidFill>
                  <a:srgbClr val="FF0000"/>
                </a:solidFill>
              </a:rPr>
              <a:t>Use with caution</a:t>
            </a:r>
            <a:r>
              <a:rPr lang="en-US" dirty="0"/>
              <a:t>, especially with high rate of item nonresponses.</a:t>
            </a:r>
          </a:p>
          <a:p>
            <a:pPr lvl="1">
              <a:spcBef>
                <a:spcPts val="0"/>
              </a:spcBef>
            </a:pPr>
            <a:r>
              <a:rPr lang="en-US" dirty="0"/>
              <a:t>ML and MI are better approaches. </a:t>
            </a:r>
            <a:endParaRPr lang="en-US" b="1" u="sng" dirty="0">
              <a:solidFill>
                <a:srgbClr val="FF0000"/>
              </a:solidFill>
            </a:endParaRPr>
          </a:p>
        </p:txBody>
      </p:sp>
      <p:sp>
        <p:nvSpPr>
          <p:cNvPr id="4" name="Text Placeholder 3"/>
          <p:cNvSpPr>
            <a:spLocks noGrp="1"/>
          </p:cNvSpPr>
          <p:nvPr>
            <p:ph type="body" sz="half" idx="2"/>
          </p:nvPr>
        </p:nvSpPr>
        <p:spPr/>
        <p:txBody>
          <a:bodyPr/>
          <a:lstStyle/>
          <a:p>
            <a:r>
              <a:rPr lang="en-US" dirty="0"/>
              <a:t>Multiple-item Questionnaire</a:t>
            </a:r>
          </a:p>
        </p:txBody>
      </p:sp>
    </p:spTree>
    <p:extLst>
      <p:ext uri="{BB962C8B-B14F-4D97-AF65-F5344CB8AC3E}">
        <p14:creationId xmlns:p14="http://schemas.microsoft.com/office/powerpoint/2010/main" val="97378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1000"/>
                                        <p:tgtEl>
                                          <p:spTgt spid="3">
                                            <p:txEl>
                                              <p:pRg st="11" end="11"/>
                                            </p:txEl>
                                          </p:spTgt>
                                        </p:tgtEl>
                                      </p:cBhvr>
                                    </p:animEffect>
                                    <p:anim calcmode="lin" valueType="num">
                                      <p:cBhvr>
                                        <p:cTn id="5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1000"/>
                                        <p:tgtEl>
                                          <p:spTgt spid="3">
                                            <p:txEl>
                                              <p:pRg st="12" end="12"/>
                                            </p:txEl>
                                          </p:spTgt>
                                        </p:tgtEl>
                                      </p:cBhvr>
                                    </p:animEffect>
                                    <p:anim calcmode="lin" valueType="num">
                                      <p:cBhvr>
                                        <p:cTn id="5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1000"/>
                                        <p:tgtEl>
                                          <p:spTgt spid="3">
                                            <p:txEl>
                                              <p:pRg st="14" end="14"/>
                                            </p:txEl>
                                          </p:spTgt>
                                        </p:tgtEl>
                                      </p:cBhvr>
                                    </p:animEffect>
                                    <p:anim calcmode="lin" valueType="num">
                                      <p:cBhvr>
                                        <p:cTn id="6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fade">
                                      <p:cBhvr>
                                        <p:cTn id="70" dur="1000"/>
                                        <p:tgtEl>
                                          <p:spTgt spid="3">
                                            <p:txEl>
                                              <p:pRg st="15" end="15"/>
                                            </p:txEl>
                                          </p:spTgt>
                                        </p:tgtEl>
                                      </p:cBhvr>
                                    </p:animEffect>
                                    <p:anim calcmode="lin" valueType="num">
                                      <p:cBhvr>
                                        <p:cTn id="71"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0" y="5334000"/>
            <a:ext cx="3656402" cy="1414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500" dirty="0"/>
              <a:t>Special Situation</a:t>
            </a:r>
          </a:p>
        </p:txBody>
      </p:sp>
      <p:sp>
        <p:nvSpPr>
          <p:cNvPr id="3" name="Content Placeholder 2"/>
          <p:cNvSpPr>
            <a:spLocks noGrp="1"/>
          </p:cNvSpPr>
          <p:nvPr>
            <p:ph idx="1"/>
          </p:nvPr>
        </p:nvSpPr>
        <p:spPr>
          <a:xfrm>
            <a:off x="534750" y="1600200"/>
            <a:ext cx="10285649" cy="4876800"/>
          </a:xfrm>
        </p:spPr>
        <p:txBody>
          <a:bodyPr>
            <a:normAutofit/>
          </a:bodyPr>
          <a:lstStyle/>
          <a:p>
            <a:pPr marL="0" indent="0">
              <a:buNone/>
            </a:pPr>
            <a:r>
              <a:rPr lang="en-US" b="1" u="sng" dirty="0"/>
              <a:t>Last observation carried forward </a:t>
            </a:r>
          </a:p>
          <a:p>
            <a:pPr marL="0" indent="0">
              <a:spcBef>
                <a:spcPts val="0"/>
              </a:spcBef>
              <a:buNone/>
            </a:pPr>
            <a:endParaRPr lang="en-US" b="1" dirty="0">
              <a:solidFill>
                <a:srgbClr val="4F4FFF"/>
              </a:solidFill>
            </a:endParaRPr>
          </a:p>
          <a:p>
            <a:pPr marL="0" lvl="1" indent="0">
              <a:spcBef>
                <a:spcPts val="0"/>
              </a:spcBef>
              <a:buNone/>
            </a:pPr>
            <a:r>
              <a:rPr lang="en-US" dirty="0"/>
              <a:t>Replace the missing value with the </a:t>
            </a:r>
            <a:r>
              <a:rPr lang="en-US" dirty="0">
                <a:solidFill>
                  <a:srgbClr val="4F4FFF"/>
                </a:solidFill>
              </a:rPr>
              <a:t>observation that immediately </a:t>
            </a:r>
            <a:r>
              <a:rPr lang="en-US" dirty="0"/>
              <a:t>before dropout. </a:t>
            </a:r>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marL="228600" lvl="1" indent="0">
              <a:spcBef>
                <a:spcPts val="0"/>
              </a:spcBef>
              <a:buNone/>
            </a:pPr>
            <a:endParaRPr lang="en-US" dirty="0"/>
          </a:p>
          <a:p>
            <a:pPr lvl="1">
              <a:spcBef>
                <a:spcPts val="0"/>
              </a:spcBef>
            </a:pPr>
            <a:r>
              <a:rPr lang="en-US" dirty="0"/>
              <a:t>Assume the scores do not change from the previous measurement. </a:t>
            </a:r>
          </a:p>
          <a:p>
            <a:pPr lvl="1">
              <a:spcBef>
                <a:spcPts val="0"/>
              </a:spcBef>
            </a:pPr>
            <a:endParaRPr lang="en-US" dirty="0"/>
          </a:p>
          <a:p>
            <a:pPr lvl="1">
              <a:spcBef>
                <a:spcPts val="0"/>
              </a:spcBef>
            </a:pPr>
            <a:r>
              <a:rPr lang="en-US" dirty="0"/>
              <a:t>Likely to produce </a:t>
            </a:r>
            <a:r>
              <a:rPr lang="en-US" b="1" dirty="0">
                <a:solidFill>
                  <a:srgbClr val="FF0000"/>
                </a:solidFill>
              </a:rPr>
              <a:t>biased estimate</a:t>
            </a:r>
            <a:r>
              <a:rPr lang="en-US" dirty="0"/>
              <a:t>, even when data are MCAR.</a:t>
            </a:r>
            <a:endParaRPr lang="en-US" b="1" u="sng" dirty="0">
              <a:solidFill>
                <a:srgbClr val="FF0000"/>
              </a:solidFill>
            </a:endParaRPr>
          </a:p>
        </p:txBody>
      </p:sp>
      <p:sp>
        <p:nvSpPr>
          <p:cNvPr id="4" name="Text Placeholder 3"/>
          <p:cNvSpPr>
            <a:spLocks noGrp="1"/>
          </p:cNvSpPr>
          <p:nvPr>
            <p:ph type="body" sz="half" idx="2"/>
          </p:nvPr>
        </p:nvSpPr>
        <p:spPr/>
        <p:txBody>
          <a:bodyPr/>
          <a:lstStyle/>
          <a:p>
            <a:r>
              <a:rPr lang="en-US" dirty="0"/>
              <a:t>Repeated Measures, Longitudinal Design</a:t>
            </a:r>
          </a:p>
        </p:txBody>
      </p:sp>
      <p:pic>
        <p:nvPicPr>
          <p:cNvPr id="5" name="Picture 4"/>
          <p:cNvPicPr>
            <a:picLocks noChangeAspect="1"/>
          </p:cNvPicPr>
          <p:nvPr/>
        </p:nvPicPr>
        <p:blipFill>
          <a:blip r:embed="rId3"/>
          <a:stretch>
            <a:fillRect/>
          </a:stretch>
        </p:blipFill>
        <p:spPr>
          <a:xfrm>
            <a:off x="609600" y="2802485"/>
            <a:ext cx="5120640" cy="1566552"/>
          </a:xfrm>
          <a:prstGeom prst="rect">
            <a:avLst/>
          </a:prstGeom>
        </p:spPr>
      </p:pic>
      <p:pic>
        <p:nvPicPr>
          <p:cNvPr id="7" name="Picture 6"/>
          <p:cNvPicPr>
            <a:picLocks noChangeAspect="1"/>
          </p:cNvPicPr>
          <p:nvPr/>
        </p:nvPicPr>
        <p:blipFill>
          <a:blip r:embed="rId4"/>
          <a:stretch>
            <a:fillRect/>
          </a:stretch>
        </p:blipFill>
        <p:spPr>
          <a:xfrm>
            <a:off x="6172200" y="2747465"/>
            <a:ext cx="5120640" cy="1583910"/>
          </a:xfrm>
          <a:prstGeom prst="rect">
            <a:avLst/>
          </a:prstGeom>
        </p:spPr>
      </p:pic>
    </p:spTree>
    <p:extLst>
      <p:ext uri="{BB962C8B-B14F-4D97-AF65-F5344CB8AC3E}">
        <p14:creationId xmlns:p14="http://schemas.microsoft.com/office/powerpoint/2010/main" val="225266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1000"/>
                                        <p:tgtEl>
                                          <p:spTgt spid="3">
                                            <p:txEl>
                                              <p:pRg st="13" end="13"/>
                                            </p:txEl>
                                          </p:spTgt>
                                        </p:tgtEl>
                                      </p:cBhvr>
                                    </p:animEffect>
                                    <p:anim calcmode="lin" valueType="num">
                                      <p:cBhvr>
                                        <p:cTn id="2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animEffect transition="in" filter="fade">
                                      <p:cBhvr>
                                        <p:cTn id="35" dur="1000"/>
                                        <p:tgtEl>
                                          <p:spTgt spid="3">
                                            <p:txEl>
                                              <p:pRg st="15" end="15"/>
                                            </p:txEl>
                                          </p:spTgt>
                                        </p:tgtEl>
                                      </p:cBhvr>
                                    </p:animEffect>
                                    <p:anim calcmode="lin" valueType="num">
                                      <p:cBhvr>
                                        <p:cTn id="3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p:txBody>
          <a:bodyPr>
            <a:normAutofit lnSpcReduction="10000"/>
          </a:bodyPr>
          <a:lstStyle/>
          <a:p>
            <a:r>
              <a:rPr lang="en-US" b="1" u="sng" dirty="0"/>
              <a:t>Maximum Likelihood (FIML)</a:t>
            </a:r>
          </a:p>
          <a:p>
            <a:pPr lvl="1"/>
            <a:r>
              <a:rPr lang="en-US" dirty="0"/>
              <a:t>We can use this method to get the variance-covariance matrix for the variables in the model based on all the available data points, and then use the obtained variance- covariance matrix to estimate our regression model (Schafer, 1997).</a:t>
            </a:r>
          </a:p>
          <a:p>
            <a:pPr lvl="1"/>
            <a:r>
              <a:rPr lang="en-US" dirty="0"/>
              <a:t>Estimate: value that is most </a:t>
            </a:r>
            <a:r>
              <a:rPr lang="en-US" b="1" dirty="0"/>
              <a:t>likely</a:t>
            </a:r>
            <a:r>
              <a:rPr lang="en-US" dirty="0"/>
              <a:t> to have resulted in the observed data.</a:t>
            </a:r>
          </a:p>
          <a:p>
            <a:r>
              <a:rPr lang="en-US" b="1" u="sng" dirty="0"/>
              <a:t>Multiple Imputation</a:t>
            </a:r>
          </a:p>
          <a:p>
            <a:pPr lvl="1"/>
            <a:r>
              <a:rPr lang="en-US" dirty="0"/>
              <a:t>The imputed values are draws from a distribution, so they inherently contain some variation. </a:t>
            </a:r>
          </a:p>
          <a:p>
            <a:pPr lvl="1"/>
            <a:r>
              <a:rPr lang="en-US" dirty="0"/>
              <a:t>Thus, multiple imputation (MI) solves the limitations of single imputation by introducing an additional form of error based on variation in the parameter estimates across the imputation, which is called “between imputation error”. </a:t>
            </a:r>
          </a:p>
          <a:p>
            <a:pPr lvl="1"/>
            <a:r>
              <a:rPr lang="en-US" dirty="0"/>
              <a:t>It replaces each missing item with two or more acceptable values, representing a distribution of possibilities (Allison, 2001).</a:t>
            </a:r>
          </a:p>
        </p:txBody>
      </p:sp>
      <p:sp>
        <p:nvSpPr>
          <p:cNvPr id="4" name="Text Placeholder 3"/>
          <p:cNvSpPr>
            <a:spLocks noGrp="1"/>
          </p:cNvSpPr>
          <p:nvPr>
            <p:ph type="body" sz="half" idx="2"/>
          </p:nvPr>
        </p:nvSpPr>
        <p:spPr/>
        <p:txBody>
          <a:bodyPr/>
          <a:lstStyle/>
          <a:p>
            <a:r>
              <a:rPr lang="en-US" dirty="0"/>
              <a:t>Model-based Methods</a:t>
            </a:r>
          </a:p>
        </p:txBody>
      </p:sp>
      <p:sp>
        <p:nvSpPr>
          <p:cNvPr id="5" name="Rounded Rectangular Callout 4"/>
          <p:cNvSpPr/>
          <p:nvPr/>
        </p:nvSpPr>
        <p:spPr>
          <a:xfrm rot="1385297">
            <a:off x="8458200" y="532653"/>
            <a:ext cx="2514600" cy="1371600"/>
          </a:xfrm>
          <a:prstGeom prst="wedgeRoundRectCallout">
            <a:avLst>
              <a:gd name="adj1" fmla="val -54404"/>
              <a:gd name="adj2" fmla="val 106883"/>
              <a:gd name="adj3" fmla="val 16667"/>
            </a:avLst>
          </a:prstGeom>
          <a:solidFill>
            <a:schemeClr val="accent2">
              <a:lumMod val="50000"/>
              <a:lumOff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t>These are the BEST!!!</a:t>
            </a:r>
          </a:p>
        </p:txBody>
      </p:sp>
    </p:spTree>
    <p:extLst>
      <p:ext uri="{BB962C8B-B14F-4D97-AF65-F5344CB8AC3E}">
        <p14:creationId xmlns:p14="http://schemas.microsoft.com/office/powerpoint/2010/main" val="52325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a:t>Methods for Handling Missing Data</a:t>
            </a:r>
          </a:p>
        </p:txBody>
      </p:sp>
      <p:sp>
        <p:nvSpPr>
          <p:cNvPr id="3" name="Content Placeholder 2"/>
          <p:cNvSpPr>
            <a:spLocks noGrp="1"/>
          </p:cNvSpPr>
          <p:nvPr>
            <p:ph idx="1"/>
          </p:nvPr>
        </p:nvSpPr>
        <p:spPr>
          <a:xfrm>
            <a:off x="664632" y="1981201"/>
            <a:ext cx="11070167" cy="3733799"/>
          </a:xfrm>
        </p:spPr>
        <p:txBody>
          <a:bodyPr>
            <a:noAutofit/>
          </a:bodyPr>
          <a:lstStyle/>
          <a:p>
            <a:pPr marL="0" indent="0">
              <a:buNone/>
            </a:pPr>
            <a:r>
              <a:rPr lang="en-US" sz="2800" dirty="0"/>
              <a:t>Traditional methods have its own limitation and some of them have strict assumption about missing data mechanisms. </a:t>
            </a:r>
          </a:p>
          <a:p>
            <a:pPr marL="0" indent="0">
              <a:buNone/>
            </a:pPr>
            <a:endParaRPr lang="en-US" sz="2800" dirty="0"/>
          </a:p>
          <a:p>
            <a:r>
              <a:rPr lang="en-US" sz="2400" dirty="0"/>
              <a:t>Provides you with better and more </a:t>
            </a:r>
            <a:r>
              <a:rPr lang="en-US" sz="2400" b="1" dirty="0"/>
              <a:t>trustworthy</a:t>
            </a:r>
            <a:r>
              <a:rPr lang="en-US" sz="2400" dirty="0"/>
              <a:t> parameter estimates. </a:t>
            </a:r>
          </a:p>
          <a:p>
            <a:r>
              <a:rPr lang="en-US" sz="2400" dirty="0"/>
              <a:t>Make the conclusion about your statistical test more </a:t>
            </a:r>
            <a:r>
              <a:rPr lang="en-US" sz="2400" b="1" dirty="0"/>
              <a:t>appropriately</a:t>
            </a:r>
            <a:r>
              <a:rPr lang="en-US" sz="2400" dirty="0"/>
              <a:t>. </a:t>
            </a:r>
          </a:p>
          <a:p>
            <a:r>
              <a:rPr lang="en-US" sz="2400" dirty="0"/>
              <a:t>Allow you to have </a:t>
            </a:r>
            <a:r>
              <a:rPr lang="en-US" sz="2400" b="1" dirty="0"/>
              <a:t>rigor</a:t>
            </a:r>
            <a:r>
              <a:rPr lang="en-US" sz="2400" dirty="0"/>
              <a:t> on your study</a:t>
            </a:r>
            <a:r>
              <a:rPr lang="en-US" sz="2800" dirty="0"/>
              <a:t>.</a:t>
            </a:r>
          </a:p>
        </p:txBody>
      </p:sp>
      <p:sp>
        <p:nvSpPr>
          <p:cNvPr id="4" name="Text Placeholder 3"/>
          <p:cNvSpPr>
            <a:spLocks noGrp="1"/>
          </p:cNvSpPr>
          <p:nvPr>
            <p:ph type="body" sz="half" idx="2"/>
          </p:nvPr>
        </p:nvSpPr>
        <p:spPr/>
        <p:txBody>
          <a:bodyPr/>
          <a:lstStyle/>
          <a:p>
            <a:r>
              <a:rPr lang="en-US" dirty="0"/>
              <a:t>Why FIML or Multiple imputation (MI)?</a:t>
            </a:r>
          </a:p>
        </p:txBody>
      </p:sp>
    </p:spTree>
    <p:extLst>
      <p:ext uri="{BB962C8B-B14F-4D97-AF65-F5344CB8AC3E}">
        <p14:creationId xmlns:p14="http://schemas.microsoft.com/office/powerpoint/2010/main" val="407127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Full Information Maximum Likelihood</a:t>
            </a:r>
          </a:p>
        </p:txBody>
      </p:sp>
      <p:sp>
        <p:nvSpPr>
          <p:cNvPr id="6" name="Text Placeholder 5"/>
          <p:cNvSpPr>
            <a:spLocks noGrp="1"/>
          </p:cNvSpPr>
          <p:nvPr>
            <p:ph type="body" idx="1"/>
          </p:nvPr>
        </p:nvSpPr>
        <p:spPr/>
        <p:txBody>
          <a:bodyPr/>
          <a:lstStyle/>
          <a:p>
            <a:endParaRPr lang="en-US" dirty="0"/>
          </a:p>
        </p:txBody>
      </p:sp>
      <p:pic>
        <p:nvPicPr>
          <p:cNvPr id="7"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32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Full Information Maximum Likelihood (FIML)</a:t>
            </a:r>
            <a:endParaRPr lang="en-US" sz="3500" dirty="0"/>
          </a:p>
        </p:txBody>
      </p:sp>
      <p:sp>
        <p:nvSpPr>
          <p:cNvPr id="3" name="Content Placeholder 2"/>
          <p:cNvSpPr>
            <a:spLocks noGrp="1"/>
          </p:cNvSpPr>
          <p:nvPr>
            <p:ph idx="1"/>
          </p:nvPr>
        </p:nvSpPr>
        <p:spPr>
          <a:xfrm>
            <a:off x="664691" y="1752600"/>
            <a:ext cx="11070167" cy="3733799"/>
          </a:xfrm>
        </p:spPr>
        <p:txBody>
          <a:bodyPr>
            <a:noAutofit/>
          </a:bodyPr>
          <a:lstStyle/>
          <a:p>
            <a:pPr marL="0" indent="0">
              <a:buNone/>
            </a:pPr>
            <a:r>
              <a:rPr lang="en-US" sz="2800" dirty="0"/>
              <a:t>Implemented in </a:t>
            </a:r>
            <a:r>
              <a:rPr lang="en-US" sz="2800" dirty="0">
                <a:solidFill>
                  <a:srgbClr val="4F4FFF"/>
                </a:solidFill>
              </a:rPr>
              <a:t>structural equation modeling </a:t>
            </a:r>
            <a:r>
              <a:rPr lang="en-US" sz="2800" dirty="0"/>
              <a:t>program such as </a:t>
            </a:r>
            <a:r>
              <a:rPr lang="en-US" sz="2800" dirty="0" err="1">
                <a:solidFill>
                  <a:srgbClr val="FF0000"/>
                </a:solidFill>
              </a:rPr>
              <a:t>Mplus</a:t>
            </a:r>
            <a:r>
              <a:rPr lang="en-US" sz="2800" dirty="0"/>
              <a:t> (default) when the outcome is continuous </a:t>
            </a:r>
          </a:p>
          <a:p>
            <a:pPr marL="0" indent="0">
              <a:buNone/>
            </a:pPr>
            <a:r>
              <a:rPr lang="en-US" sz="2800" dirty="0"/>
              <a:t>When used in the missing data context, using </a:t>
            </a:r>
            <a:r>
              <a:rPr lang="en-US" sz="2800" b="1" dirty="0"/>
              <a:t>all</a:t>
            </a:r>
            <a:r>
              <a:rPr lang="en-US" sz="2800" dirty="0"/>
              <a:t> the information in the dataset to </a:t>
            </a:r>
            <a:r>
              <a:rPr lang="en-US" sz="2800" b="1" dirty="0"/>
              <a:t>directly</a:t>
            </a:r>
            <a:r>
              <a:rPr lang="en-US" sz="2800" dirty="0"/>
              <a:t> estimate the parameters and standard errors; handling missing data in </a:t>
            </a:r>
            <a:r>
              <a:rPr lang="en-US" sz="2800" b="1" dirty="0"/>
              <a:t>one-step</a:t>
            </a:r>
            <a:r>
              <a:rPr lang="en-US" sz="2800" dirty="0"/>
              <a:t>  </a:t>
            </a:r>
          </a:p>
          <a:p>
            <a:r>
              <a:rPr lang="en-US" sz="2400" dirty="0"/>
              <a:t>Does not drop any cases with missing values</a:t>
            </a:r>
          </a:p>
          <a:p>
            <a:r>
              <a:rPr lang="en-US" sz="2400" dirty="0"/>
              <a:t>Does not produce imputed datasets </a:t>
            </a:r>
          </a:p>
        </p:txBody>
      </p:sp>
      <p:sp>
        <p:nvSpPr>
          <p:cNvPr id="4" name="Text Placeholder 3"/>
          <p:cNvSpPr>
            <a:spLocks noGrp="1"/>
          </p:cNvSpPr>
          <p:nvPr>
            <p:ph type="body" sz="half" idx="2"/>
          </p:nvPr>
        </p:nvSpPr>
        <p:spPr/>
        <p:txBody>
          <a:bodyPr/>
          <a:lstStyle/>
          <a:p>
            <a:r>
              <a:rPr lang="en-US" dirty="0"/>
              <a:t>Assume MAR and multivariate normality data</a:t>
            </a:r>
          </a:p>
        </p:txBody>
      </p:sp>
      <p:sp>
        <p:nvSpPr>
          <p:cNvPr id="5" name="Rectangle 4"/>
          <p:cNvSpPr/>
          <p:nvPr/>
        </p:nvSpPr>
        <p:spPr>
          <a:xfrm>
            <a:off x="609600" y="5791200"/>
            <a:ext cx="7869767" cy="830997"/>
          </a:xfrm>
          <a:prstGeom prst="rect">
            <a:avLst/>
          </a:prstGeom>
        </p:spPr>
        <p:txBody>
          <a:bodyPr wrap="square">
            <a:spAutoFit/>
          </a:bodyPr>
          <a:lstStyle/>
          <a:p>
            <a:r>
              <a:rPr lang="en-US" sz="2400" dirty="0">
                <a:solidFill>
                  <a:srgbClr val="FF0000"/>
                </a:solidFill>
              </a:rPr>
              <a:t>FIML reads in the raw data of one case at a time, </a:t>
            </a:r>
          </a:p>
          <a:p>
            <a:r>
              <a:rPr lang="en-US" sz="2400" dirty="0">
                <a:solidFill>
                  <a:srgbClr val="FF0000"/>
                </a:solidFill>
              </a:rPr>
              <a:t>and maximizes the ML function for one case at a time</a:t>
            </a:r>
          </a:p>
        </p:txBody>
      </p:sp>
    </p:spTree>
    <p:extLst>
      <p:ext uri="{BB962C8B-B14F-4D97-AF65-F5344CB8AC3E}">
        <p14:creationId xmlns:p14="http://schemas.microsoft.com/office/powerpoint/2010/main" val="247549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Full Information Maximum Likelihood (FIML)</a:t>
            </a:r>
            <a:endParaRPr lang="en-US" sz="3500" dirty="0"/>
          </a:p>
        </p:txBody>
      </p:sp>
      <p:sp>
        <p:nvSpPr>
          <p:cNvPr id="3" name="Content Placeholder 2"/>
          <p:cNvSpPr>
            <a:spLocks noGrp="1"/>
          </p:cNvSpPr>
          <p:nvPr>
            <p:ph idx="1"/>
          </p:nvPr>
        </p:nvSpPr>
        <p:spPr>
          <a:xfrm>
            <a:off x="457200" y="1752600"/>
            <a:ext cx="11070167" cy="3733799"/>
          </a:xfrm>
        </p:spPr>
        <p:txBody>
          <a:bodyPr>
            <a:noAutofit/>
          </a:bodyPr>
          <a:lstStyle/>
          <a:p>
            <a:pPr marL="0" indent="0">
              <a:buNone/>
            </a:pPr>
            <a:r>
              <a:rPr lang="en-US" dirty="0"/>
              <a:t>“The computations for a case use the information only from the variables and the corresponding parameters for which the case has complete data. (Enders, 2010, p.89)”</a:t>
            </a:r>
          </a:p>
          <a:p>
            <a:r>
              <a:rPr lang="en-US" dirty="0"/>
              <a:t>Implies: depending on the missing data pattern for that case, the computations differ slightly (the ML function is customized to different missing data pattern). </a:t>
            </a:r>
          </a:p>
          <a:p>
            <a:pPr marL="0" indent="0">
              <a:buNone/>
            </a:pPr>
            <a:r>
              <a:rPr lang="en-US" sz="2400" dirty="0"/>
              <a:t>Involving </a:t>
            </a:r>
            <a:r>
              <a:rPr lang="en-US" sz="2400" dirty="0">
                <a:solidFill>
                  <a:srgbClr val="FF0000"/>
                </a:solidFill>
              </a:rPr>
              <a:t>iterative processes</a:t>
            </a:r>
            <a:r>
              <a:rPr lang="en-US" sz="2400" dirty="0"/>
              <a:t>, each time using different estimates of the parameters, until it finds a set of parameter values that </a:t>
            </a:r>
            <a:r>
              <a:rPr lang="en-US" sz="2400" b="1" dirty="0">
                <a:solidFill>
                  <a:srgbClr val="4F4FFF"/>
                </a:solidFill>
              </a:rPr>
              <a:t>maximize the likelihood function</a:t>
            </a:r>
            <a:r>
              <a:rPr lang="en-US" sz="2400" dirty="0"/>
              <a:t> (Enders, 2010). </a:t>
            </a:r>
            <a:endParaRPr lang="en-US" sz="1800" dirty="0"/>
          </a:p>
        </p:txBody>
      </p:sp>
      <p:sp>
        <p:nvSpPr>
          <p:cNvPr id="4" name="Text Placeholder 3"/>
          <p:cNvSpPr>
            <a:spLocks noGrp="1"/>
          </p:cNvSpPr>
          <p:nvPr>
            <p:ph type="body" sz="half" idx="2"/>
          </p:nvPr>
        </p:nvSpPr>
        <p:spPr/>
        <p:txBody>
          <a:bodyPr/>
          <a:lstStyle/>
          <a:p>
            <a:r>
              <a:rPr lang="en-US" dirty="0"/>
              <a:t>Assume MAR and multivariate normality data</a:t>
            </a:r>
          </a:p>
        </p:txBody>
      </p:sp>
      <p:sp>
        <p:nvSpPr>
          <p:cNvPr id="6" name="Content Placeholder 2"/>
          <p:cNvSpPr txBox="1">
            <a:spLocks/>
          </p:cNvSpPr>
          <p:nvPr/>
        </p:nvSpPr>
        <p:spPr>
          <a:xfrm>
            <a:off x="762000" y="4876799"/>
            <a:ext cx="8136094" cy="1219199"/>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rgbClr val="99864B"/>
              </a:buClr>
              <a:buSzPct val="75000"/>
              <a:buFont typeface="Wingdings" pitchFamily="2" charset="2"/>
              <a:buChar char="n"/>
              <a:defRPr sz="2000" kern="1200">
                <a:solidFill>
                  <a:srgbClr val="54432F"/>
                </a:solidFill>
                <a:latin typeface="+mn-lt"/>
                <a:ea typeface="+mn-ea"/>
                <a:cs typeface="+mn-cs"/>
              </a:defRPr>
            </a:lvl1pPr>
            <a:lvl2pPr marL="4572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2pPr>
            <a:lvl3pPr marL="6858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3pPr>
            <a:lvl4pPr marL="9144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4pPr>
            <a:lvl5pPr marL="11430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i.e., maximize the probability of observing the data, find a model that best fit the data. </a:t>
            </a:r>
          </a:p>
          <a:p>
            <a:r>
              <a:rPr lang="en-US" dirty="0"/>
              <a:t>ML converges: The parameter estimates no longer change across successive iterations.</a:t>
            </a:r>
            <a:endParaRPr lang="en-US" sz="1800" dirty="0"/>
          </a:p>
        </p:txBody>
      </p:sp>
    </p:spTree>
    <p:extLst>
      <p:ext uri="{BB962C8B-B14F-4D97-AF65-F5344CB8AC3E}">
        <p14:creationId xmlns:p14="http://schemas.microsoft.com/office/powerpoint/2010/main" val="395214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1000"/>
                                        <p:tgtEl>
                                          <p:spTgt spid="6">
                                            <p:txEl>
                                              <p:pRg st="1" end="1"/>
                                            </p:txEl>
                                          </p:spTgt>
                                        </p:tgtEl>
                                      </p:cBhvr>
                                    </p:animEffect>
                                    <p:anim calcmode="lin" valueType="num">
                                      <p:cBhvr>
                                        <p:cTn id="2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Missing Data</a:t>
            </a:r>
          </a:p>
        </p:txBody>
      </p:sp>
      <p:sp>
        <p:nvSpPr>
          <p:cNvPr id="5" name="Content Placeholder 4"/>
          <p:cNvSpPr>
            <a:spLocks noGrp="1"/>
          </p:cNvSpPr>
          <p:nvPr>
            <p:ph idx="1"/>
          </p:nvPr>
        </p:nvSpPr>
        <p:spPr>
          <a:xfrm>
            <a:off x="664633" y="1676400"/>
            <a:ext cx="10231967" cy="4715522"/>
          </a:xfrm>
        </p:spPr>
        <p:txBody>
          <a:bodyPr numCol="2">
            <a:normAutofit lnSpcReduction="10000"/>
          </a:bodyPr>
          <a:lstStyle/>
          <a:p>
            <a:pPr marL="0" indent="0">
              <a:buNone/>
            </a:pPr>
            <a:r>
              <a:rPr lang="en-US" b="1" u="sng" dirty="0">
                <a:solidFill>
                  <a:srgbClr val="00B050"/>
                </a:solidFill>
              </a:rPr>
              <a:t>longitudinal study</a:t>
            </a:r>
            <a:endParaRPr lang="en-US" u="sng" dirty="0"/>
          </a:p>
          <a:p>
            <a:pPr lvl="1"/>
            <a:r>
              <a:rPr lang="en-US" dirty="0"/>
              <a:t> </a:t>
            </a:r>
            <a:r>
              <a:rPr lang="en-US" b="1" dirty="0"/>
              <a:t>moved out </a:t>
            </a:r>
            <a:r>
              <a:rPr lang="en-US" dirty="0"/>
              <a:t>of the area</a:t>
            </a:r>
          </a:p>
          <a:p>
            <a:pPr lvl="1"/>
            <a:r>
              <a:rPr lang="en-US" b="1" dirty="0"/>
              <a:t>died</a:t>
            </a:r>
            <a:endParaRPr lang="en-US" dirty="0"/>
          </a:p>
          <a:p>
            <a:pPr lvl="1"/>
            <a:r>
              <a:rPr lang="en-US" dirty="0"/>
              <a:t>no longer see personal </a:t>
            </a:r>
            <a:r>
              <a:rPr lang="en-US" b="1" dirty="0"/>
              <a:t>benefit</a:t>
            </a:r>
            <a:r>
              <a:rPr lang="en-US" dirty="0"/>
              <a:t> to participating</a:t>
            </a:r>
          </a:p>
          <a:p>
            <a:pPr lvl="1"/>
            <a:r>
              <a:rPr lang="en-US" dirty="0"/>
              <a:t>do not </a:t>
            </a:r>
            <a:r>
              <a:rPr lang="en-US" b="1" dirty="0"/>
              <a:t>like</a:t>
            </a:r>
            <a:r>
              <a:rPr lang="en-US" dirty="0"/>
              <a:t> the effects of the treatment</a:t>
            </a:r>
          </a:p>
          <a:p>
            <a:pPr marL="0" indent="0">
              <a:buNone/>
            </a:pPr>
            <a:r>
              <a:rPr lang="en-US" b="1" u="sng" dirty="0">
                <a:solidFill>
                  <a:srgbClr val="00B050"/>
                </a:solidFill>
              </a:rPr>
              <a:t>Survey</a:t>
            </a:r>
            <a:endParaRPr lang="en-US" u="sng" dirty="0"/>
          </a:p>
          <a:p>
            <a:pPr lvl="1"/>
            <a:r>
              <a:rPr lang="en-US" dirty="0"/>
              <a:t>participants</a:t>
            </a:r>
            <a:r>
              <a:rPr lang="en-US" b="1" dirty="0"/>
              <a:t> refuse</a:t>
            </a:r>
            <a:endParaRPr lang="en-US" dirty="0"/>
          </a:p>
          <a:p>
            <a:pPr lvl="1"/>
            <a:r>
              <a:rPr lang="en-US" b="1" dirty="0"/>
              <a:t>do not know </a:t>
            </a:r>
            <a:r>
              <a:rPr lang="en-US" dirty="0"/>
              <a:t>the answer </a:t>
            </a:r>
          </a:p>
          <a:p>
            <a:pPr lvl="1"/>
            <a:r>
              <a:rPr lang="en-US" b="1" dirty="0"/>
              <a:t>accidentally</a:t>
            </a:r>
            <a:r>
              <a:rPr lang="en-US" dirty="0"/>
              <a:t> skip an item</a:t>
            </a:r>
          </a:p>
          <a:p>
            <a:pPr lvl="1"/>
            <a:r>
              <a:rPr lang="en-US" b="1" dirty="0"/>
              <a:t>design</a:t>
            </a:r>
            <a:r>
              <a:rPr lang="en-US" dirty="0"/>
              <a:t> the study so that some questions are asked of only a subset of participants</a:t>
            </a:r>
          </a:p>
          <a:p>
            <a:pPr marL="0" indent="0">
              <a:buNone/>
            </a:pPr>
            <a:endParaRPr lang="en-US" b="1" dirty="0">
              <a:solidFill>
                <a:srgbClr val="00B050"/>
              </a:solidFill>
            </a:endParaRPr>
          </a:p>
          <a:p>
            <a:pPr marL="0" indent="0">
              <a:buNone/>
            </a:pPr>
            <a:r>
              <a:rPr lang="en-US" b="1" u="sng" dirty="0">
                <a:solidFill>
                  <a:srgbClr val="00B050"/>
                </a:solidFill>
              </a:rPr>
              <a:t>Experimental study</a:t>
            </a:r>
            <a:endParaRPr lang="en-US" u="sng" dirty="0"/>
          </a:p>
          <a:p>
            <a:pPr lvl="1"/>
            <a:r>
              <a:rPr lang="en-US" dirty="0"/>
              <a:t>a researcher is simply </a:t>
            </a:r>
            <a:r>
              <a:rPr lang="en-US" b="1" dirty="0"/>
              <a:t>unable to collect</a:t>
            </a:r>
            <a:r>
              <a:rPr lang="en-US" dirty="0"/>
              <a:t> an observation</a:t>
            </a:r>
          </a:p>
          <a:p>
            <a:pPr lvl="1"/>
            <a:r>
              <a:rPr lang="en-US" dirty="0"/>
              <a:t>Bad </a:t>
            </a:r>
            <a:r>
              <a:rPr lang="en-US" b="1" dirty="0"/>
              <a:t>weather</a:t>
            </a:r>
            <a:r>
              <a:rPr lang="en-US" dirty="0"/>
              <a:t> conditions may render observation impossible in field experiments </a:t>
            </a:r>
          </a:p>
          <a:p>
            <a:pPr lvl="1"/>
            <a:endParaRPr lang="en-US" dirty="0"/>
          </a:p>
          <a:p>
            <a:pPr marL="0" indent="0">
              <a:buNone/>
            </a:pPr>
            <a:r>
              <a:rPr lang="en-US" b="1" u="sng" dirty="0">
                <a:solidFill>
                  <a:srgbClr val="00B050"/>
                </a:solidFill>
              </a:rPr>
              <a:t>Miscellaneous</a:t>
            </a:r>
            <a:endParaRPr lang="en-US" u="sng" dirty="0"/>
          </a:p>
          <a:p>
            <a:pPr lvl="1"/>
            <a:r>
              <a:rPr lang="en-US" dirty="0"/>
              <a:t>researcher becomes </a:t>
            </a:r>
            <a:r>
              <a:rPr lang="en-US" b="1" dirty="0"/>
              <a:t>sick </a:t>
            </a:r>
          </a:p>
          <a:p>
            <a:pPr lvl="1"/>
            <a:r>
              <a:rPr lang="en-US" b="1" dirty="0"/>
              <a:t>equipment </a:t>
            </a:r>
          </a:p>
          <a:p>
            <a:pPr lvl="1"/>
            <a:r>
              <a:rPr lang="en-US" b="1" dirty="0"/>
              <a:t>accidental </a:t>
            </a:r>
            <a:r>
              <a:rPr lang="en-US" dirty="0"/>
              <a:t>or data entry </a:t>
            </a:r>
            <a:r>
              <a:rPr lang="en-US" b="1" dirty="0"/>
              <a:t>error</a:t>
            </a:r>
          </a:p>
          <a:p>
            <a:pPr lvl="1"/>
            <a:r>
              <a:rPr lang="en-US" b="1" dirty="0"/>
              <a:t>drops</a:t>
            </a:r>
            <a:r>
              <a:rPr lang="en-US" dirty="0"/>
              <a:t> a tray of test tubes</a:t>
            </a:r>
          </a:p>
          <a:p>
            <a:pPr lvl="1"/>
            <a:r>
              <a:rPr lang="en-US" dirty="0"/>
              <a:t>data file becomes </a:t>
            </a:r>
            <a:r>
              <a:rPr lang="en-US" b="1" dirty="0"/>
              <a:t>corrupt</a:t>
            </a:r>
            <a:endParaRPr lang="en-US" dirty="0"/>
          </a:p>
          <a:p>
            <a:endParaRPr lang="en-US" dirty="0"/>
          </a:p>
        </p:txBody>
      </p:sp>
      <p:sp>
        <p:nvSpPr>
          <p:cNvPr id="6" name="Text Placeholder 5"/>
          <p:cNvSpPr>
            <a:spLocks noGrp="1"/>
          </p:cNvSpPr>
          <p:nvPr>
            <p:ph type="body" sz="half" idx="2"/>
          </p:nvPr>
        </p:nvSpPr>
        <p:spPr>
          <a:xfrm>
            <a:off x="664691" y="1129553"/>
            <a:ext cx="10078613" cy="470648"/>
          </a:xfrm>
        </p:spPr>
        <p:txBody>
          <a:bodyPr/>
          <a:lstStyle/>
          <a:p>
            <a:r>
              <a:rPr lang="en-US" dirty="0"/>
              <a:t>Reasons </a:t>
            </a:r>
          </a:p>
        </p:txBody>
      </p:sp>
    </p:spTree>
    <p:extLst>
      <p:ext uri="{BB962C8B-B14F-4D97-AF65-F5344CB8AC3E}">
        <p14:creationId xmlns:p14="http://schemas.microsoft.com/office/powerpoint/2010/main" val="145746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animEffect transition="in" filter="fade">
                                      <p:cBhvr>
                                        <p:cTn id="63" dur="1000"/>
                                        <p:tgtEl>
                                          <p:spTgt spid="5">
                                            <p:txEl>
                                              <p:pRg st="12" end="12"/>
                                            </p:txEl>
                                          </p:spTgt>
                                        </p:tgtEl>
                                      </p:cBhvr>
                                    </p:animEffect>
                                    <p:anim calcmode="lin" valueType="num">
                                      <p:cBhvr>
                                        <p:cTn id="64"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13" end="13"/>
                                            </p:txEl>
                                          </p:spTgt>
                                        </p:tgtEl>
                                        <p:attrNameLst>
                                          <p:attrName>style.visibility</p:attrName>
                                        </p:attrNameLst>
                                      </p:cBhvr>
                                      <p:to>
                                        <p:strVal val="visible"/>
                                      </p:to>
                                    </p:set>
                                    <p:animEffect transition="in" filter="fade">
                                      <p:cBhvr>
                                        <p:cTn id="70" dur="1000"/>
                                        <p:tgtEl>
                                          <p:spTgt spid="5">
                                            <p:txEl>
                                              <p:pRg st="13" end="13"/>
                                            </p:txEl>
                                          </p:spTgt>
                                        </p:tgtEl>
                                      </p:cBhvr>
                                    </p:animEffect>
                                    <p:anim calcmode="lin" valueType="num">
                                      <p:cBhvr>
                                        <p:cTn id="71"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16" end="16"/>
                                            </p:txEl>
                                          </p:spTgt>
                                        </p:tgtEl>
                                        <p:attrNameLst>
                                          <p:attrName>style.visibility</p:attrName>
                                        </p:attrNameLst>
                                      </p:cBhvr>
                                      <p:to>
                                        <p:strVal val="visible"/>
                                      </p:to>
                                    </p:set>
                                    <p:animEffect transition="in" filter="fade">
                                      <p:cBhvr>
                                        <p:cTn id="77" dur="1000"/>
                                        <p:tgtEl>
                                          <p:spTgt spid="5">
                                            <p:txEl>
                                              <p:pRg st="16" end="16"/>
                                            </p:txEl>
                                          </p:spTgt>
                                        </p:tgtEl>
                                      </p:cBhvr>
                                    </p:animEffect>
                                    <p:anim calcmode="lin" valueType="num">
                                      <p:cBhvr>
                                        <p:cTn id="78"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5">
                                            <p:txEl>
                                              <p:pRg st="17" end="17"/>
                                            </p:txEl>
                                          </p:spTgt>
                                        </p:tgtEl>
                                        <p:attrNameLst>
                                          <p:attrName>style.visibility</p:attrName>
                                        </p:attrNameLst>
                                      </p:cBhvr>
                                      <p:to>
                                        <p:strVal val="visible"/>
                                      </p:to>
                                    </p:set>
                                    <p:animEffect transition="in" filter="fade">
                                      <p:cBhvr>
                                        <p:cTn id="84" dur="1000"/>
                                        <p:tgtEl>
                                          <p:spTgt spid="5">
                                            <p:txEl>
                                              <p:pRg st="17" end="17"/>
                                            </p:txEl>
                                          </p:spTgt>
                                        </p:tgtEl>
                                      </p:cBhvr>
                                    </p:animEffect>
                                    <p:anim calcmode="lin" valueType="num">
                                      <p:cBhvr>
                                        <p:cTn id="85"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
                                            <p:txEl>
                                              <p:pRg st="18" end="18"/>
                                            </p:txEl>
                                          </p:spTgt>
                                        </p:tgtEl>
                                        <p:attrNameLst>
                                          <p:attrName>style.visibility</p:attrName>
                                        </p:attrNameLst>
                                      </p:cBhvr>
                                      <p:to>
                                        <p:strVal val="visible"/>
                                      </p:to>
                                    </p:set>
                                    <p:animEffect transition="in" filter="fade">
                                      <p:cBhvr>
                                        <p:cTn id="91" dur="1000"/>
                                        <p:tgtEl>
                                          <p:spTgt spid="5">
                                            <p:txEl>
                                              <p:pRg st="18" end="18"/>
                                            </p:txEl>
                                          </p:spTgt>
                                        </p:tgtEl>
                                      </p:cBhvr>
                                    </p:animEffect>
                                    <p:anim calcmode="lin" valueType="num">
                                      <p:cBhvr>
                                        <p:cTn id="92"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5">
                                            <p:txEl>
                                              <p:pRg st="19" end="19"/>
                                            </p:txEl>
                                          </p:spTgt>
                                        </p:tgtEl>
                                        <p:attrNameLst>
                                          <p:attrName>style.visibility</p:attrName>
                                        </p:attrNameLst>
                                      </p:cBhvr>
                                      <p:to>
                                        <p:strVal val="visible"/>
                                      </p:to>
                                    </p:set>
                                    <p:animEffect transition="in" filter="fade">
                                      <p:cBhvr>
                                        <p:cTn id="98" dur="1000"/>
                                        <p:tgtEl>
                                          <p:spTgt spid="5">
                                            <p:txEl>
                                              <p:pRg st="19" end="19"/>
                                            </p:txEl>
                                          </p:spTgt>
                                        </p:tgtEl>
                                      </p:cBhvr>
                                    </p:animEffect>
                                    <p:anim calcmode="lin" valueType="num">
                                      <p:cBhvr>
                                        <p:cTn id="99" dur="1000" fill="hold"/>
                                        <p:tgtEl>
                                          <p:spTgt spid="5">
                                            <p:txEl>
                                              <p:pRg st="19" end="19"/>
                                            </p:txEl>
                                          </p:spTgt>
                                        </p:tgtEl>
                                        <p:attrNameLst>
                                          <p:attrName>ppt_x</p:attrName>
                                        </p:attrNameLst>
                                      </p:cBhvr>
                                      <p:tavLst>
                                        <p:tav tm="0">
                                          <p:val>
                                            <p:strVal val="#ppt_x"/>
                                          </p:val>
                                        </p:tav>
                                        <p:tav tm="100000">
                                          <p:val>
                                            <p:strVal val="#ppt_x"/>
                                          </p:val>
                                        </p:tav>
                                      </p:tavLst>
                                    </p:anim>
                                    <p:anim calcmode="lin" valueType="num">
                                      <p:cBhvr>
                                        <p:cTn id="100" dur="1000" fill="hold"/>
                                        <p:tgtEl>
                                          <p:spTgt spid="5">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5">
                                            <p:txEl>
                                              <p:pRg st="20" end="20"/>
                                            </p:txEl>
                                          </p:spTgt>
                                        </p:tgtEl>
                                        <p:attrNameLst>
                                          <p:attrName>style.visibility</p:attrName>
                                        </p:attrNameLst>
                                      </p:cBhvr>
                                      <p:to>
                                        <p:strVal val="visible"/>
                                      </p:to>
                                    </p:set>
                                    <p:animEffect transition="in" filter="fade">
                                      <p:cBhvr>
                                        <p:cTn id="105" dur="1000"/>
                                        <p:tgtEl>
                                          <p:spTgt spid="5">
                                            <p:txEl>
                                              <p:pRg st="20" end="20"/>
                                            </p:txEl>
                                          </p:spTgt>
                                        </p:tgtEl>
                                      </p:cBhvr>
                                    </p:animEffect>
                                    <p:anim calcmode="lin" valueType="num">
                                      <p:cBhvr>
                                        <p:cTn id="106" dur="1000" fill="hold"/>
                                        <p:tgtEl>
                                          <p:spTgt spid="5">
                                            <p:txEl>
                                              <p:pRg st="20" end="20"/>
                                            </p:txEl>
                                          </p:spTgt>
                                        </p:tgtEl>
                                        <p:attrNameLst>
                                          <p:attrName>ppt_x</p:attrName>
                                        </p:attrNameLst>
                                      </p:cBhvr>
                                      <p:tavLst>
                                        <p:tav tm="0">
                                          <p:val>
                                            <p:strVal val="#ppt_x"/>
                                          </p:val>
                                        </p:tav>
                                        <p:tav tm="100000">
                                          <p:val>
                                            <p:strVal val="#ppt_x"/>
                                          </p:val>
                                        </p:tav>
                                      </p:tavLst>
                                    </p:anim>
                                    <p:anim calcmode="lin" valueType="num">
                                      <p:cBhvr>
                                        <p:cTn id="107" dur="1000" fill="hold"/>
                                        <p:tgtEl>
                                          <p:spTgt spid="5">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Full Information Maximum Likelihood (FIML)</a:t>
            </a:r>
            <a:endParaRPr lang="en-US" sz="3500" dirty="0"/>
          </a:p>
        </p:txBody>
      </p:sp>
      <p:sp>
        <p:nvSpPr>
          <p:cNvPr id="3" name="Content Placeholder 2"/>
          <p:cNvSpPr>
            <a:spLocks noGrp="1"/>
          </p:cNvSpPr>
          <p:nvPr>
            <p:ph idx="1"/>
          </p:nvPr>
        </p:nvSpPr>
        <p:spPr>
          <a:xfrm>
            <a:off x="381000" y="1904253"/>
            <a:ext cx="11070167" cy="3733799"/>
          </a:xfrm>
        </p:spPr>
        <p:txBody>
          <a:bodyPr>
            <a:noAutofit/>
          </a:bodyPr>
          <a:lstStyle/>
          <a:p>
            <a:pPr marL="0" indent="0">
              <a:buNone/>
            </a:pPr>
            <a:r>
              <a:rPr lang="en-US" dirty="0"/>
              <a:t>An </a:t>
            </a:r>
            <a:r>
              <a:rPr lang="en-US" b="1" dirty="0">
                <a:solidFill>
                  <a:srgbClr val="FF0000"/>
                </a:solidFill>
              </a:rPr>
              <a:t>iterative process</a:t>
            </a:r>
            <a:r>
              <a:rPr lang="en-US" dirty="0"/>
              <a:t>: putting the distribution in all possible locations until the program finds a place where the distribution with a set of parameters that </a:t>
            </a:r>
            <a:r>
              <a:rPr lang="en-US" dirty="0">
                <a:solidFill>
                  <a:srgbClr val="4F4FFF"/>
                </a:solidFill>
              </a:rPr>
              <a:t>best fit the data </a:t>
            </a:r>
            <a:r>
              <a:rPr lang="en-US" dirty="0"/>
              <a:t>(have the highest probability /likelihood of observing the data). </a:t>
            </a:r>
            <a:endParaRPr lang="en-US" sz="1800" dirty="0"/>
          </a:p>
        </p:txBody>
      </p:sp>
      <p:sp>
        <p:nvSpPr>
          <p:cNvPr id="4" name="Text Placeholder 3"/>
          <p:cNvSpPr>
            <a:spLocks noGrp="1"/>
          </p:cNvSpPr>
          <p:nvPr>
            <p:ph type="body" sz="half" idx="2"/>
          </p:nvPr>
        </p:nvSpPr>
        <p:spPr/>
        <p:txBody>
          <a:bodyPr/>
          <a:lstStyle/>
          <a:p>
            <a:r>
              <a:rPr lang="en-US" dirty="0"/>
              <a:t>Assume MAR and multivariate normality data</a:t>
            </a:r>
          </a:p>
        </p:txBody>
      </p:sp>
      <p:pic>
        <p:nvPicPr>
          <p:cNvPr id="5" name="Picture 4"/>
          <p:cNvPicPr>
            <a:picLocks noChangeAspect="1"/>
          </p:cNvPicPr>
          <p:nvPr/>
        </p:nvPicPr>
        <p:blipFill>
          <a:blip r:embed="rId2"/>
          <a:stretch>
            <a:fillRect/>
          </a:stretch>
        </p:blipFill>
        <p:spPr>
          <a:xfrm>
            <a:off x="838200" y="2968437"/>
            <a:ext cx="7579070" cy="3444315"/>
          </a:xfrm>
          <a:prstGeom prst="rect">
            <a:avLst/>
          </a:prstGeom>
        </p:spPr>
      </p:pic>
    </p:spTree>
    <p:extLst>
      <p:ext uri="{BB962C8B-B14F-4D97-AF65-F5344CB8AC3E}">
        <p14:creationId xmlns:p14="http://schemas.microsoft.com/office/powerpoint/2010/main" val="356874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Multiple Imputation Method</a:t>
            </a:r>
          </a:p>
        </p:txBody>
      </p:sp>
      <p:sp>
        <p:nvSpPr>
          <p:cNvPr id="6" name="Text Placeholder 5"/>
          <p:cNvSpPr>
            <a:spLocks noGrp="1"/>
          </p:cNvSpPr>
          <p:nvPr>
            <p:ph type="body" idx="1"/>
          </p:nvPr>
        </p:nvSpPr>
        <p:spPr/>
        <p:txBody>
          <a:bodyPr/>
          <a:lstStyle/>
          <a:p>
            <a:endParaRPr lang="en-US" dirty="0"/>
          </a:p>
        </p:txBody>
      </p:sp>
      <p:pic>
        <p:nvPicPr>
          <p:cNvPr id="7"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452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Imputation Method</a:t>
            </a:r>
            <a:endParaRPr lang="en-US" sz="3500" dirty="0"/>
          </a:p>
        </p:txBody>
      </p:sp>
      <p:sp>
        <p:nvSpPr>
          <p:cNvPr id="3" name="Content Placeholder 2"/>
          <p:cNvSpPr>
            <a:spLocks noGrp="1"/>
          </p:cNvSpPr>
          <p:nvPr>
            <p:ph idx="1"/>
          </p:nvPr>
        </p:nvSpPr>
        <p:spPr>
          <a:xfrm>
            <a:off x="381000" y="1904253"/>
            <a:ext cx="11070167" cy="3733799"/>
          </a:xfrm>
        </p:spPr>
        <p:txBody>
          <a:bodyPr>
            <a:noAutofit/>
          </a:bodyPr>
          <a:lstStyle/>
          <a:p>
            <a:pPr marL="0" indent="0">
              <a:buNone/>
            </a:pPr>
            <a:r>
              <a:rPr lang="en-US" dirty="0"/>
              <a:t>Assume MAR, also called multiple stochastic regression imputation (iterative procedure). </a:t>
            </a:r>
          </a:p>
          <a:p>
            <a:pPr marL="0" indent="0">
              <a:buNone/>
            </a:pPr>
            <a:r>
              <a:rPr lang="en-US" dirty="0"/>
              <a:t>Available in </a:t>
            </a:r>
            <a:r>
              <a:rPr lang="en-US" dirty="0" err="1"/>
              <a:t>Mplus</a:t>
            </a:r>
            <a:r>
              <a:rPr lang="en-US" dirty="0"/>
              <a:t>, SAS, Stata, Blimp, </a:t>
            </a:r>
            <a:r>
              <a:rPr lang="en-US" dirty="0">
                <a:solidFill>
                  <a:schemeClr val="accent5">
                    <a:lumMod val="75000"/>
                  </a:schemeClr>
                </a:solidFill>
              </a:rPr>
              <a:t>SPSS (add on $$$)</a:t>
            </a:r>
            <a:r>
              <a:rPr lang="en-US" dirty="0"/>
              <a:t>, </a:t>
            </a:r>
            <a:r>
              <a:rPr lang="en-US" dirty="0">
                <a:solidFill>
                  <a:srgbClr val="4F4FFF"/>
                </a:solidFill>
              </a:rPr>
              <a:t>R</a:t>
            </a:r>
            <a:r>
              <a:rPr lang="en-US" dirty="0"/>
              <a:t> and other.  </a:t>
            </a:r>
          </a:p>
          <a:p>
            <a:pPr marL="0" indent="0">
              <a:buNone/>
            </a:pPr>
            <a:r>
              <a:rPr lang="en-US" dirty="0"/>
              <a:t>Involves three steps:</a:t>
            </a:r>
            <a:endParaRPr lang="en-US" sz="1800" dirty="0"/>
          </a:p>
        </p:txBody>
      </p:sp>
      <p:sp>
        <p:nvSpPr>
          <p:cNvPr id="4" name="Text Placeholder 3"/>
          <p:cNvSpPr>
            <a:spLocks noGrp="1"/>
          </p:cNvSpPr>
          <p:nvPr>
            <p:ph type="body" sz="half" idx="2"/>
          </p:nvPr>
        </p:nvSpPr>
        <p:spPr/>
        <p:txBody>
          <a:bodyPr/>
          <a:lstStyle/>
          <a:p>
            <a:r>
              <a:rPr lang="en-US" dirty="0"/>
              <a:t>Assume MAR and multivariate normality data</a:t>
            </a:r>
          </a:p>
        </p:txBody>
      </p:sp>
      <p:pic>
        <p:nvPicPr>
          <p:cNvPr id="6" name="Picture 5"/>
          <p:cNvPicPr>
            <a:picLocks noChangeAspect="1"/>
          </p:cNvPicPr>
          <p:nvPr/>
        </p:nvPicPr>
        <p:blipFill>
          <a:blip r:embed="rId2"/>
          <a:stretch>
            <a:fillRect/>
          </a:stretch>
        </p:blipFill>
        <p:spPr>
          <a:xfrm>
            <a:off x="2895600" y="3124200"/>
            <a:ext cx="9001125" cy="3546801"/>
          </a:xfrm>
          <a:prstGeom prst="rect">
            <a:avLst/>
          </a:prstGeom>
        </p:spPr>
      </p:pic>
    </p:spTree>
    <p:extLst>
      <p:ext uri="{BB962C8B-B14F-4D97-AF65-F5344CB8AC3E}">
        <p14:creationId xmlns:p14="http://schemas.microsoft.com/office/powerpoint/2010/main" val="321275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Imputation Method</a:t>
            </a:r>
            <a:endParaRPr lang="en-US" sz="3500" dirty="0"/>
          </a:p>
        </p:txBody>
      </p:sp>
      <p:sp>
        <p:nvSpPr>
          <p:cNvPr id="3" name="Content Placeholder 2"/>
          <p:cNvSpPr>
            <a:spLocks noGrp="1"/>
          </p:cNvSpPr>
          <p:nvPr>
            <p:ph idx="1"/>
          </p:nvPr>
        </p:nvSpPr>
        <p:spPr>
          <a:xfrm>
            <a:off x="381000" y="1531417"/>
            <a:ext cx="11070167" cy="4648947"/>
          </a:xfrm>
        </p:spPr>
        <p:txBody>
          <a:bodyPr>
            <a:noAutofit/>
          </a:bodyPr>
          <a:lstStyle/>
          <a:p>
            <a:pPr marL="0" indent="0" algn="ctr">
              <a:buNone/>
            </a:pPr>
            <a:r>
              <a:rPr lang="en-US" sz="2400" b="1" dirty="0">
                <a:solidFill>
                  <a:srgbClr val="FF0000"/>
                </a:solidFill>
              </a:rPr>
              <a:t>multivariate imputation by chained equations (MICE)</a:t>
            </a:r>
          </a:p>
          <a:p>
            <a:pPr marL="0" indent="0">
              <a:buNone/>
            </a:pPr>
            <a:r>
              <a:rPr lang="en-US" sz="2400" dirty="0"/>
              <a:t>a Markov Chain Monte Carlo algorithm</a:t>
            </a:r>
          </a:p>
          <a:p>
            <a:pPr marL="0" indent="0">
              <a:buNone/>
            </a:pPr>
            <a:r>
              <a:rPr lang="en-US" dirty="0"/>
              <a:t>Does </a:t>
            </a:r>
            <a:r>
              <a:rPr lang="en-US" b="1" dirty="0">
                <a:solidFill>
                  <a:srgbClr val="00B050"/>
                </a:solidFill>
              </a:rPr>
              <a:t>not rely on the assumption </a:t>
            </a:r>
            <a:r>
              <a:rPr lang="en-US" dirty="0"/>
              <a:t>of multivariate normality. </a:t>
            </a:r>
          </a:p>
          <a:p>
            <a:pPr marL="0" indent="0">
              <a:buNone/>
            </a:pPr>
            <a:r>
              <a:rPr lang="en-US" dirty="0"/>
              <a:t>Flexible in handling different types of variables. </a:t>
            </a:r>
          </a:p>
          <a:p>
            <a:pPr lvl="1"/>
            <a:r>
              <a:rPr lang="en-US" dirty="0">
                <a:solidFill>
                  <a:srgbClr val="4F4FFF"/>
                </a:solidFill>
              </a:rPr>
              <a:t>Scale: linear regression </a:t>
            </a:r>
          </a:p>
          <a:p>
            <a:pPr lvl="1"/>
            <a:r>
              <a:rPr lang="en-US" dirty="0">
                <a:solidFill>
                  <a:srgbClr val="4F4FFF"/>
                </a:solidFill>
              </a:rPr>
              <a:t>Categorical: logistic regression </a:t>
            </a:r>
          </a:p>
          <a:p>
            <a:pPr marL="0" indent="0">
              <a:buNone/>
            </a:pPr>
            <a:r>
              <a:rPr lang="en-US" dirty="0"/>
              <a:t>Specify the imputation model on a variable-by-variable basis. </a:t>
            </a:r>
          </a:p>
          <a:p>
            <a:pPr marL="0" indent="0">
              <a:buNone/>
            </a:pPr>
            <a:r>
              <a:rPr lang="en-US" dirty="0"/>
              <a:t>For each variable with missing data, a univariate (single dependent variable) imputation model is fitted using all other available variables in the model as predictors, then imputes missing values for the variable being fit </a:t>
            </a:r>
          </a:p>
        </p:txBody>
      </p:sp>
      <p:sp>
        <p:nvSpPr>
          <p:cNvPr id="4" name="Text Placeholder 3"/>
          <p:cNvSpPr>
            <a:spLocks noGrp="1"/>
          </p:cNvSpPr>
          <p:nvPr>
            <p:ph type="body" sz="half" idx="2"/>
          </p:nvPr>
        </p:nvSpPr>
        <p:spPr>
          <a:xfrm>
            <a:off x="664691" y="1129553"/>
            <a:ext cx="6345709" cy="774700"/>
          </a:xfrm>
        </p:spPr>
        <p:txBody>
          <a:bodyPr/>
          <a:lstStyle/>
          <a:p>
            <a:r>
              <a:rPr lang="en-US" dirty="0"/>
              <a:t>1. Imputation Phase</a:t>
            </a:r>
          </a:p>
        </p:txBody>
      </p:sp>
      <p:pic>
        <p:nvPicPr>
          <p:cNvPr id="5" name="Picture 4"/>
          <p:cNvPicPr>
            <a:picLocks noChangeAspect="1"/>
          </p:cNvPicPr>
          <p:nvPr/>
        </p:nvPicPr>
        <p:blipFill>
          <a:blip r:embed="rId2"/>
          <a:stretch>
            <a:fillRect/>
          </a:stretch>
        </p:blipFill>
        <p:spPr>
          <a:xfrm>
            <a:off x="7620000" y="2306117"/>
            <a:ext cx="4331413" cy="2021831"/>
          </a:xfrm>
          <a:prstGeom prst="rect">
            <a:avLst/>
          </a:prstGeom>
        </p:spPr>
      </p:pic>
    </p:spTree>
    <p:extLst>
      <p:ext uri="{BB962C8B-B14F-4D97-AF65-F5344CB8AC3E}">
        <p14:creationId xmlns:p14="http://schemas.microsoft.com/office/powerpoint/2010/main" val="141320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Imputation Method</a:t>
            </a:r>
            <a:endParaRPr lang="en-US" sz="3500" dirty="0"/>
          </a:p>
        </p:txBody>
      </p:sp>
      <p:sp>
        <p:nvSpPr>
          <p:cNvPr id="3" name="Content Placeholder 2"/>
          <p:cNvSpPr>
            <a:spLocks noGrp="1"/>
          </p:cNvSpPr>
          <p:nvPr>
            <p:ph idx="1"/>
          </p:nvPr>
        </p:nvSpPr>
        <p:spPr>
          <a:xfrm>
            <a:off x="381001" y="1904253"/>
            <a:ext cx="6934200" cy="4648947"/>
          </a:xfrm>
        </p:spPr>
        <p:txBody>
          <a:bodyPr>
            <a:noAutofit/>
          </a:bodyPr>
          <a:lstStyle/>
          <a:p>
            <a:pPr marL="0" indent="0">
              <a:buNone/>
            </a:pPr>
            <a:r>
              <a:rPr lang="en-US" dirty="0"/>
              <a:t>The imputation process goes through all variables with missing value </a:t>
            </a:r>
            <a:r>
              <a:rPr lang="en-US" dirty="0">
                <a:solidFill>
                  <a:srgbClr val="FF0000"/>
                </a:solidFill>
              </a:rPr>
              <a:t>iteratively</a:t>
            </a:r>
            <a:r>
              <a:rPr lang="en-US" dirty="0"/>
              <a:t>, every time with new/updated imputed values. </a:t>
            </a:r>
          </a:p>
          <a:p>
            <a:pPr marL="0" indent="0">
              <a:buNone/>
            </a:pPr>
            <a:endParaRPr lang="en-US" dirty="0"/>
          </a:p>
          <a:p>
            <a:pPr marL="0" indent="0">
              <a:buNone/>
            </a:pPr>
            <a:endParaRPr lang="en-US" dirty="0"/>
          </a:p>
          <a:p>
            <a:pPr marL="0" indent="0">
              <a:buNone/>
            </a:pPr>
            <a:endParaRPr lang="en-US" dirty="0"/>
          </a:p>
          <a:p>
            <a:pPr marL="0" indent="0">
              <a:buNone/>
            </a:pPr>
            <a:r>
              <a:rPr lang="en-US" dirty="0"/>
              <a:t>When the </a:t>
            </a:r>
            <a:r>
              <a:rPr lang="en-US" b="1" dirty="0">
                <a:solidFill>
                  <a:srgbClr val="4F4FFF"/>
                </a:solidFill>
              </a:rPr>
              <a:t>maximum number of iterations </a:t>
            </a:r>
            <a:r>
              <a:rPr lang="en-US" dirty="0"/>
              <a:t>is reached (specified by researchers or by default), the imputed values at the maximum iteration are saved (one imputed dataset is created). </a:t>
            </a:r>
          </a:p>
        </p:txBody>
      </p:sp>
      <p:sp>
        <p:nvSpPr>
          <p:cNvPr id="4" name="Text Placeholder 3"/>
          <p:cNvSpPr>
            <a:spLocks noGrp="1"/>
          </p:cNvSpPr>
          <p:nvPr>
            <p:ph type="body" sz="half" idx="2"/>
          </p:nvPr>
        </p:nvSpPr>
        <p:spPr/>
        <p:txBody>
          <a:bodyPr/>
          <a:lstStyle/>
          <a:p>
            <a:r>
              <a:rPr lang="en-US" dirty="0"/>
              <a:t>1. Imputation Phase</a:t>
            </a:r>
          </a:p>
        </p:txBody>
      </p:sp>
      <p:pic>
        <p:nvPicPr>
          <p:cNvPr id="5" name="Picture 4"/>
          <p:cNvPicPr>
            <a:picLocks noChangeAspect="1"/>
          </p:cNvPicPr>
          <p:nvPr/>
        </p:nvPicPr>
        <p:blipFill>
          <a:blip r:embed="rId2"/>
          <a:stretch>
            <a:fillRect/>
          </a:stretch>
        </p:blipFill>
        <p:spPr>
          <a:xfrm>
            <a:off x="7460537" y="2209800"/>
            <a:ext cx="4407613" cy="2057400"/>
          </a:xfrm>
          <a:prstGeom prst="rect">
            <a:avLst/>
          </a:prstGeom>
        </p:spPr>
      </p:pic>
      <p:pic>
        <p:nvPicPr>
          <p:cNvPr id="6" name="Picture 5"/>
          <p:cNvPicPr>
            <a:picLocks noChangeAspect="1"/>
          </p:cNvPicPr>
          <p:nvPr/>
        </p:nvPicPr>
        <p:blipFill>
          <a:blip r:embed="rId3"/>
          <a:stretch>
            <a:fillRect/>
          </a:stretch>
        </p:blipFill>
        <p:spPr>
          <a:xfrm>
            <a:off x="762000" y="2971800"/>
            <a:ext cx="5745775" cy="1357312"/>
          </a:xfrm>
          <a:prstGeom prst="rect">
            <a:avLst/>
          </a:prstGeom>
        </p:spPr>
      </p:pic>
    </p:spTree>
    <p:extLst>
      <p:ext uri="{BB962C8B-B14F-4D97-AF65-F5344CB8AC3E}">
        <p14:creationId xmlns:p14="http://schemas.microsoft.com/office/powerpoint/2010/main" val="1119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Imputation Method</a:t>
            </a:r>
            <a:endParaRPr lang="en-US" sz="3500" dirty="0"/>
          </a:p>
        </p:txBody>
      </p:sp>
      <p:sp>
        <p:nvSpPr>
          <p:cNvPr id="3" name="Content Placeholder 2"/>
          <p:cNvSpPr>
            <a:spLocks noGrp="1"/>
          </p:cNvSpPr>
          <p:nvPr>
            <p:ph idx="1"/>
          </p:nvPr>
        </p:nvSpPr>
        <p:spPr>
          <a:xfrm>
            <a:off x="470819" y="1676400"/>
            <a:ext cx="10286999" cy="4648947"/>
          </a:xfrm>
        </p:spPr>
        <p:txBody>
          <a:bodyPr>
            <a:noAutofit/>
          </a:bodyPr>
          <a:lstStyle/>
          <a:p>
            <a:pPr marL="0" indent="0" algn="ctr">
              <a:buNone/>
            </a:pPr>
            <a:r>
              <a:rPr lang="en-US" b="1" dirty="0">
                <a:solidFill>
                  <a:srgbClr val="FF0000"/>
                </a:solidFill>
              </a:rPr>
              <a:t>What variables should be included in the imputation model?</a:t>
            </a:r>
          </a:p>
          <a:p>
            <a:pPr marL="0" indent="0">
              <a:buNone/>
            </a:pPr>
            <a:r>
              <a:rPr lang="en-US" dirty="0"/>
              <a:t>(1) “At least” the variables that you are going to </a:t>
            </a:r>
            <a:r>
              <a:rPr lang="en-US" dirty="0">
                <a:solidFill>
                  <a:srgbClr val="4F4FFF"/>
                </a:solidFill>
              </a:rPr>
              <a:t>use in the subsequent analysis </a:t>
            </a:r>
            <a:r>
              <a:rPr lang="en-US" dirty="0"/>
              <a:t>should be included. </a:t>
            </a:r>
          </a:p>
          <a:p>
            <a:pPr lvl="1"/>
            <a:r>
              <a:rPr lang="en-US" dirty="0"/>
              <a:t>Ex) For the goal to run a regression model and use gender &amp;  SES to predict freshman’s GPA. Gender, SES, and GPA should be included in the imputation model. </a:t>
            </a:r>
          </a:p>
          <a:p>
            <a:pPr marL="0" indent="0">
              <a:buNone/>
            </a:pPr>
            <a:r>
              <a:rPr lang="en-US" dirty="0"/>
              <a:t>(2) Include </a:t>
            </a:r>
            <a:r>
              <a:rPr lang="en-US" dirty="0">
                <a:solidFill>
                  <a:srgbClr val="4F4FFF"/>
                </a:solidFill>
              </a:rPr>
              <a:t>auxiliary variables</a:t>
            </a:r>
            <a:r>
              <a:rPr lang="en-US" dirty="0"/>
              <a:t>: “variables are either correlates of </a:t>
            </a:r>
            <a:r>
              <a:rPr lang="en-US" dirty="0" err="1"/>
              <a:t>missingness</a:t>
            </a:r>
            <a:r>
              <a:rPr lang="en-US" dirty="0"/>
              <a:t> or correlates of an incomplete variable” (Enders, 2010, p.17); these variables may not the study interest, but help improving the imputation quality and increasing the “plausibility of MAR”. </a:t>
            </a:r>
          </a:p>
          <a:p>
            <a:pPr lvl="1"/>
            <a:r>
              <a:rPr lang="en-US" dirty="0"/>
              <a:t>Ex) there are other variables such as parents’ education level, ACT, SAT, and other variables in the datasets which are correlated with variables of interest or their </a:t>
            </a:r>
            <a:r>
              <a:rPr lang="en-US" dirty="0" err="1"/>
              <a:t>missingness</a:t>
            </a:r>
            <a:r>
              <a:rPr lang="en-US" dirty="0"/>
              <a:t>.</a:t>
            </a:r>
          </a:p>
        </p:txBody>
      </p:sp>
      <p:sp>
        <p:nvSpPr>
          <p:cNvPr id="4" name="Text Placeholder 3"/>
          <p:cNvSpPr>
            <a:spLocks noGrp="1"/>
          </p:cNvSpPr>
          <p:nvPr>
            <p:ph type="body" sz="half" idx="2"/>
          </p:nvPr>
        </p:nvSpPr>
        <p:spPr/>
        <p:txBody>
          <a:bodyPr/>
          <a:lstStyle/>
          <a:p>
            <a:r>
              <a:rPr lang="en-US" dirty="0"/>
              <a:t>1. Imputation Phase</a:t>
            </a:r>
          </a:p>
        </p:txBody>
      </p:sp>
      <p:pic>
        <p:nvPicPr>
          <p:cNvPr id="7" name="Picture 2" descr="Variables in the imputa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24065"/>
            <a:ext cx="3733800" cy="131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6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Imputation Method</a:t>
            </a:r>
            <a:endParaRPr lang="en-US" sz="3500" dirty="0"/>
          </a:p>
        </p:txBody>
      </p:sp>
      <p:sp>
        <p:nvSpPr>
          <p:cNvPr id="3" name="Content Placeholder 2"/>
          <p:cNvSpPr>
            <a:spLocks noGrp="1"/>
          </p:cNvSpPr>
          <p:nvPr>
            <p:ph idx="1"/>
          </p:nvPr>
        </p:nvSpPr>
        <p:spPr>
          <a:xfrm>
            <a:off x="470819" y="1676400"/>
            <a:ext cx="10286999" cy="4648947"/>
          </a:xfrm>
        </p:spPr>
        <p:txBody>
          <a:bodyPr>
            <a:noAutofit/>
          </a:bodyPr>
          <a:lstStyle/>
          <a:p>
            <a:pPr marL="0" indent="0" algn="ctr">
              <a:buNone/>
            </a:pPr>
            <a:r>
              <a:rPr lang="en-US" b="1" dirty="0">
                <a:solidFill>
                  <a:srgbClr val="FF0000"/>
                </a:solidFill>
              </a:rPr>
              <a:t>How many imputed datasets are needed?</a:t>
            </a:r>
          </a:p>
          <a:p>
            <a:pPr marL="0" indent="0">
              <a:buNone/>
            </a:pPr>
            <a:r>
              <a:rPr lang="en-US" dirty="0"/>
              <a:t>There are strong associations between </a:t>
            </a:r>
            <a:r>
              <a:rPr lang="en-US" dirty="0">
                <a:solidFill>
                  <a:srgbClr val="4F4FFF"/>
                </a:solidFill>
              </a:rPr>
              <a:t>statistical power </a:t>
            </a:r>
            <a:r>
              <a:rPr lang="en-US" dirty="0"/>
              <a:t>and </a:t>
            </a:r>
            <a:r>
              <a:rPr lang="en-US" dirty="0">
                <a:solidFill>
                  <a:srgbClr val="4F4FFF"/>
                </a:solidFill>
              </a:rPr>
              <a:t>number of imputations</a:t>
            </a:r>
            <a:r>
              <a:rPr lang="en-US" dirty="0"/>
              <a:t>. </a:t>
            </a:r>
          </a:p>
          <a:p>
            <a:r>
              <a:rPr lang="en-US" dirty="0"/>
              <a:t>Convention wisdom: </a:t>
            </a:r>
            <a:r>
              <a:rPr lang="en-US" b="1" dirty="0">
                <a:solidFill>
                  <a:srgbClr val="00B050"/>
                </a:solidFill>
              </a:rPr>
              <a:t>3-5</a:t>
            </a:r>
            <a:r>
              <a:rPr lang="en-US" dirty="0"/>
              <a:t> imputed datasets; however, study showed that with only 3 or 5 imputed datasets, the power is below its optimal level (Graham et al., 2007). </a:t>
            </a:r>
          </a:p>
          <a:p>
            <a:r>
              <a:rPr lang="en-US" dirty="0"/>
              <a:t>According to Enders (2011), “generating a minimum of </a:t>
            </a:r>
            <a:r>
              <a:rPr lang="en-US" b="1" dirty="0">
                <a:solidFill>
                  <a:srgbClr val="00B050"/>
                </a:solidFill>
              </a:rPr>
              <a:t>20</a:t>
            </a:r>
            <a:r>
              <a:rPr lang="en-US" dirty="0"/>
              <a:t> imputed datasets seems to be a good rule of thumb for many situations“. </a:t>
            </a:r>
          </a:p>
          <a:p>
            <a:r>
              <a:rPr lang="en-US" dirty="0"/>
              <a:t>If the proportion of missing data is &gt; 50% , increasing the # of imputations </a:t>
            </a:r>
            <a:r>
              <a:rPr lang="en-US" b="1" dirty="0">
                <a:solidFill>
                  <a:srgbClr val="00B050"/>
                </a:solidFill>
              </a:rPr>
              <a:t>&gt; 40 </a:t>
            </a:r>
            <a:r>
              <a:rPr lang="en-US" dirty="0"/>
              <a:t>and be thoughtful about the variables included in the imputation model.</a:t>
            </a:r>
          </a:p>
        </p:txBody>
      </p:sp>
      <p:sp>
        <p:nvSpPr>
          <p:cNvPr id="4" name="Text Placeholder 3"/>
          <p:cNvSpPr>
            <a:spLocks noGrp="1"/>
          </p:cNvSpPr>
          <p:nvPr>
            <p:ph type="body" sz="half" idx="2"/>
          </p:nvPr>
        </p:nvSpPr>
        <p:spPr/>
        <p:txBody>
          <a:bodyPr/>
          <a:lstStyle/>
          <a:p>
            <a:r>
              <a:rPr lang="en-US" dirty="0"/>
              <a:t>1. Imputation Phase</a:t>
            </a:r>
          </a:p>
        </p:txBody>
      </p:sp>
    </p:spTree>
    <p:extLst>
      <p:ext uri="{BB962C8B-B14F-4D97-AF65-F5344CB8AC3E}">
        <p14:creationId xmlns:p14="http://schemas.microsoft.com/office/powerpoint/2010/main" val="33022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Imputation Method</a:t>
            </a:r>
            <a:endParaRPr lang="en-US" sz="3500" dirty="0"/>
          </a:p>
        </p:txBody>
      </p:sp>
      <p:sp>
        <p:nvSpPr>
          <p:cNvPr id="3" name="Content Placeholder 2"/>
          <p:cNvSpPr>
            <a:spLocks noGrp="1"/>
          </p:cNvSpPr>
          <p:nvPr>
            <p:ph idx="1"/>
          </p:nvPr>
        </p:nvSpPr>
        <p:spPr>
          <a:xfrm>
            <a:off x="470819" y="1676400"/>
            <a:ext cx="10286999" cy="4648947"/>
          </a:xfrm>
        </p:spPr>
        <p:txBody>
          <a:bodyPr>
            <a:noAutofit/>
          </a:bodyPr>
          <a:lstStyle/>
          <a:p>
            <a:pPr marL="0" indent="0" algn="ctr">
              <a:buNone/>
            </a:pPr>
            <a:r>
              <a:rPr lang="en-US" b="1" dirty="0">
                <a:solidFill>
                  <a:srgbClr val="FF0000"/>
                </a:solidFill>
              </a:rPr>
              <a:t>Run the same analysis on EACH of the dataset</a:t>
            </a:r>
          </a:p>
          <a:p>
            <a:pPr marL="0" indent="0">
              <a:buNone/>
            </a:pPr>
            <a:r>
              <a:rPr lang="en-US" dirty="0"/>
              <a:t>The imputation phase generate </a:t>
            </a:r>
            <a:r>
              <a:rPr lang="en-US" b="1" dirty="0">
                <a:solidFill>
                  <a:srgbClr val="00B050"/>
                </a:solidFill>
              </a:rPr>
              <a:t>m</a:t>
            </a:r>
            <a:r>
              <a:rPr lang="en-US" dirty="0"/>
              <a:t> set of imputed datasets. </a:t>
            </a:r>
          </a:p>
          <a:p>
            <a:pPr marL="0" indent="0">
              <a:buNone/>
            </a:pPr>
            <a:r>
              <a:rPr lang="en-US" dirty="0"/>
              <a:t>The analysis phase: analyze the imputed datasets using the normal analysis procedure. </a:t>
            </a:r>
          </a:p>
          <a:p>
            <a:r>
              <a:rPr lang="en-US" dirty="0"/>
              <a:t>Ex) a researcher generates 20 datasets and now would like to use multiple regression to analyze the data. She/he will </a:t>
            </a:r>
            <a:r>
              <a:rPr lang="en-US" dirty="0">
                <a:solidFill>
                  <a:srgbClr val="4F4FFF"/>
                </a:solidFill>
              </a:rPr>
              <a:t>repeat multiple regression</a:t>
            </a:r>
            <a:r>
              <a:rPr lang="en-US" dirty="0"/>
              <a:t> analysis 20 times, one analysis for each of the datasets. </a:t>
            </a:r>
          </a:p>
        </p:txBody>
      </p:sp>
      <p:sp>
        <p:nvSpPr>
          <p:cNvPr id="4" name="Text Placeholder 3"/>
          <p:cNvSpPr>
            <a:spLocks noGrp="1"/>
          </p:cNvSpPr>
          <p:nvPr>
            <p:ph type="body" sz="half" idx="2"/>
          </p:nvPr>
        </p:nvSpPr>
        <p:spPr/>
        <p:txBody>
          <a:bodyPr/>
          <a:lstStyle/>
          <a:p>
            <a:r>
              <a:rPr lang="en-US" dirty="0"/>
              <a:t>2. Analysis Phase</a:t>
            </a:r>
          </a:p>
        </p:txBody>
      </p:sp>
      <p:pic>
        <p:nvPicPr>
          <p:cNvPr id="5" name="Picture 4"/>
          <p:cNvPicPr>
            <a:picLocks noChangeAspect="1"/>
          </p:cNvPicPr>
          <p:nvPr/>
        </p:nvPicPr>
        <p:blipFill>
          <a:blip r:embed="rId2"/>
          <a:stretch>
            <a:fillRect/>
          </a:stretch>
        </p:blipFill>
        <p:spPr>
          <a:xfrm>
            <a:off x="1447800" y="4572000"/>
            <a:ext cx="6987540" cy="1400175"/>
          </a:xfrm>
          <a:prstGeom prst="rect">
            <a:avLst/>
          </a:prstGeom>
        </p:spPr>
      </p:pic>
    </p:spTree>
    <p:extLst>
      <p:ext uri="{BB962C8B-B14F-4D97-AF65-F5344CB8AC3E}">
        <p14:creationId xmlns:p14="http://schemas.microsoft.com/office/powerpoint/2010/main" val="243340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Imputation Method</a:t>
            </a:r>
            <a:endParaRPr lang="en-US" sz="3500" dirty="0"/>
          </a:p>
        </p:txBody>
      </p:sp>
      <p:sp>
        <p:nvSpPr>
          <p:cNvPr id="3" name="Content Placeholder 2"/>
          <p:cNvSpPr>
            <a:spLocks noGrp="1"/>
          </p:cNvSpPr>
          <p:nvPr>
            <p:ph idx="1"/>
          </p:nvPr>
        </p:nvSpPr>
        <p:spPr>
          <a:xfrm>
            <a:off x="470819" y="1676401"/>
            <a:ext cx="10286999" cy="381000"/>
          </a:xfrm>
        </p:spPr>
        <p:txBody>
          <a:bodyPr>
            <a:noAutofit/>
          </a:bodyPr>
          <a:lstStyle/>
          <a:p>
            <a:pPr marL="0" indent="0" algn="ctr">
              <a:buNone/>
            </a:pPr>
            <a:r>
              <a:rPr lang="en-US" b="1" dirty="0">
                <a:solidFill>
                  <a:srgbClr val="FF0000"/>
                </a:solidFill>
              </a:rPr>
              <a:t>How to combine the different results?</a:t>
            </a:r>
          </a:p>
        </p:txBody>
      </p:sp>
      <p:sp>
        <p:nvSpPr>
          <p:cNvPr id="4" name="Text Placeholder 3"/>
          <p:cNvSpPr>
            <a:spLocks noGrp="1"/>
          </p:cNvSpPr>
          <p:nvPr>
            <p:ph type="body" sz="half" idx="2"/>
          </p:nvPr>
        </p:nvSpPr>
        <p:spPr/>
        <p:txBody>
          <a:bodyPr/>
          <a:lstStyle/>
          <a:p>
            <a:r>
              <a:rPr lang="en-US" dirty="0"/>
              <a:t>3. Pooling Phase</a:t>
            </a:r>
          </a:p>
        </p:txBody>
      </p:sp>
      <p:sp>
        <p:nvSpPr>
          <p:cNvPr id="6" name="Content Placeholder 2"/>
          <p:cNvSpPr txBox="1">
            <a:spLocks/>
          </p:cNvSpPr>
          <p:nvPr/>
        </p:nvSpPr>
        <p:spPr>
          <a:xfrm>
            <a:off x="470819" y="2362200"/>
            <a:ext cx="4482181" cy="3963147"/>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rgbClr val="99864B"/>
              </a:buClr>
              <a:buSzPct val="75000"/>
              <a:buFont typeface="Wingdings" pitchFamily="2" charset="2"/>
              <a:buChar char="n"/>
              <a:defRPr sz="2000" kern="1200">
                <a:solidFill>
                  <a:srgbClr val="54432F"/>
                </a:solidFill>
                <a:latin typeface="+mn-lt"/>
                <a:ea typeface="+mn-ea"/>
                <a:cs typeface="+mn-cs"/>
              </a:defRPr>
            </a:lvl1pPr>
            <a:lvl2pPr marL="4572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2pPr>
            <a:lvl3pPr marL="6858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3pPr>
            <a:lvl4pPr marL="9144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4pPr>
            <a:lvl5pPr marL="11430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u="sng" dirty="0">
                <a:solidFill>
                  <a:srgbClr val="4F4FFF"/>
                </a:solidFill>
              </a:rPr>
              <a:t>Pooling point estimate</a:t>
            </a:r>
          </a:p>
          <a:p>
            <a:pPr marL="0" indent="0">
              <a:buNone/>
            </a:pPr>
            <a:r>
              <a:rPr lang="en-US" dirty="0"/>
              <a:t>Take an </a:t>
            </a:r>
            <a:r>
              <a:rPr lang="en-US" dirty="0">
                <a:solidFill>
                  <a:srgbClr val="00B050"/>
                </a:solidFill>
              </a:rPr>
              <a:t>average</a:t>
            </a:r>
            <a:r>
              <a:rPr lang="en-US" dirty="0"/>
              <a:t> of the parameter estimates across </a:t>
            </a:r>
            <a:r>
              <a:rPr lang="en-US" dirty="0">
                <a:solidFill>
                  <a:srgbClr val="00B050"/>
                </a:solidFill>
              </a:rPr>
              <a:t>m </a:t>
            </a:r>
            <a:r>
              <a:rPr lang="en-US" dirty="0"/>
              <a:t>datasets</a:t>
            </a:r>
          </a:p>
        </p:txBody>
      </p:sp>
      <mc:AlternateContent xmlns:mc="http://schemas.openxmlformats.org/markup-compatibility/2006" xmlns:a14="http://schemas.microsoft.com/office/drawing/2010/main">
        <mc:Choice Requires="a14">
          <p:sp>
            <p:nvSpPr>
              <p:cNvPr id="7" name="TextBox 6"/>
              <p:cNvSpPr txBox="1"/>
              <p:nvPr/>
            </p:nvSpPr>
            <p:spPr>
              <a:xfrm>
                <a:off x="1676400" y="3899292"/>
                <a:ext cx="1638013" cy="8838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𝜃</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limLoc m:val="subSup"/>
                              <m:ctrlPr>
                                <a:rPr lang="en-US" sz="2800" b="0" i="1" smtClean="0">
                                  <a:latin typeface="Cambria Math" panose="02040503050406030204" pitchFamily="18" charset="0"/>
                                </a:rPr>
                              </m:ctrlPr>
                            </m:naryPr>
                            <m:sub>
                              <m:r>
                                <m:rPr>
                                  <m:brk m:alnAt="25"/>
                                </m:rP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𝑖</m:t>
                                      </m:r>
                                    </m:sub>
                                  </m:sSub>
                                </m:e>
                              </m:acc>
                            </m:e>
                          </m:nary>
                        </m:num>
                        <m:den>
                          <m:r>
                            <a:rPr lang="en-US" sz="2800" b="0" i="1" smtClean="0">
                              <a:latin typeface="Cambria Math" panose="02040503050406030204" pitchFamily="18" charset="0"/>
                            </a:rPr>
                            <m:t>𝑚</m:t>
                          </m:r>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676400" y="3899292"/>
                <a:ext cx="1638013" cy="883896"/>
              </a:xfrm>
              <a:prstGeom prst="rect">
                <a:avLst/>
              </a:prstGeom>
              <a:blipFill>
                <a:blip r:embed="rId2"/>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381000" y="5181600"/>
            <a:ext cx="4651880" cy="1306867"/>
          </a:xfrm>
          <a:prstGeom prst="rect">
            <a:avLst/>
          </a:prstGeom>
        </p:spPr>
      </p:pic>
      <p:sp>
        <p:nvSpPr>
          <p:cNvPr id="9" name="Content Placeholder 2"/>
          <p:cNvSpPr txBox="1">
            <a:spLocks/>
          </p:cNvSpPr>
          <p:nvPr/>
        </p:nvSpPr>
        <p:spPr>
          <a:xfrm>
            <a:off x="5867400" y="2286000"/>
            <a:ext cx="4482181" cy="3963147"/>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rgbClr val="99864B"/>
              </a:buClr>
              <a:buSzPct val="75000"/>
              <a:buFont typeface="Wingdings" pitchFamily="2" charset="2"/>
              <a:buChar char="n"/>
              <a:defRPr sz="2000" kern="1200">
                <a:solidFill>
                  <a:srgbClr val="54432F"/>
                </a:solidFill>
                <a:latin typeface="+mn-lt"/>
                <a:ea typeface="+mn-ea"/>
                <a:cs typeface="+mn-cs"/>
              </a:defRPr>
            </a:lvl1pPr>
            <a:lvl2pPr marL="4572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2pPr>
            <a:lvl3pPr marL="6858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3pPr>
            <a:lvl4pPr marL="9144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4pPr>
            <a:lvl5pPr marL="1143000" indent="-228600" algn="l" defTabSz="914400" rtl="0" eaLnBrk="1" latinLnBrk="0" hangingPunct="1">
              <a:spcBef>
                <a:spcPts val="600"/>
              </a:spcBef>
              <a:buClr>
                <a:srgbClr val="99864B"/>
              </a:buClr>
              <a:buSzPct val="75000"/>
              <a:buFont typeface="Wingdings" pitchFamily="2" charset="2"/>
              <a:buChar char="n"/>
              <a:defRPr sz="1800" kern="1200">
                <a:solidFill>
                  <a:srgbClr val="54432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u="sng" dirty="0">
                <a:solidFill>
                  <a:srgbClr val="4F4FFF"/>
                </a:solidFill>
              </a:rPr>
              <a:t>Pooling standard error</a:t>
            </a:r>
          </a:p>
          <a:p>
            <a:pPr marL="0" indent="0">
              <a:buNone/>
            </a:pPr>
            <a:r>
              <a:rPr lang="en-US" dirty="0"/>
              <a:t>Rubin’s Rules:</a:t>
            </a:r>
          </a:p>
        </p:txBody>
      </p:sp>
      <p:pic>
        <p:nvPicPr>
          <p:cNvPr id="10" name="Picture 4" descr="Pooling formula's: Var is variance; SE is standard error; M is the number of imputed datasets; Beta is the parameter estim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04" y="3657600"/>
            <a:ext cx="45720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80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anim calcmode="lin" valueType="num">
                                      <p:cBhvr>
                                        <p:cTn id="2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Practical Issues &amp; Myths</a:t>
            </a:r>
          </a:p>
        </p:txBody>
      </p:sp>
      <p:sp>
        <p:nvSpPr>
          <p:cNvPr id="6" name="Text Placeholder 5"/>
          <p:cNvSpPr>
            <a:spLocks noGrp="1"/>
          </p:cNvSpPr>
          <p:nvPr>
            <p:ph type="body" idx="1"/>
          </p:nvPr>
        </p:nvSpPr>
        <p:spPr/>
        <p:txBody>
          <a:bodyPr/>
          <a:lstStyle/>
          <a:p>
            <a:endParaRPr lang="en-US" dirty="0"/>
          </a:p>
        </p:txBody>
      </p:sp>
      <p:pic>
        <p:nvPicPr>
          <p:cNvPr id="7"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9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p>
        </p:txBody>
      </p:sp>
      <p:sp>
        <p:nvSpPr>
          <p:cNvPr id="3" name="Content Placeholder 2"/>
          <p:cNvSpPr>
            <a:spLocks noGrp="1"/>
          </p:cNvSpPr>
          <p:nvPr>
            <p:ph idx="1"/>
          </p:nvPr>
        </p:nvSpPr>
        <p:spPr/>
        <p:txBody>
          <a:bodyPr>
            <a:normAutofit fontScale="92500" lnSpcReduction="10000"/>
          </a:bodyPr>
          <a:lstStyle/>
          <a:p>
            <a:r>
              <a:rPr lang="en-US" dirty="0"/>
              <a:t>Missing data are problematic because most statistical procedures </a:t>
            </a:r>
            <a:r>
              <a:rPr lang="en-US" b="1" dirty="0"/>
              <a:t>require </a:t>
            </a:r>
            <a:r>
              <a:rPr lang="en-US" dirty="0"/>
              <a:t>a value for each variable. When a data set is incomplete, the data analyst has to decide how to deal with it.</a:t>
            </a:r>
          </a:p>
          <a:p>
            <a:r>
              <a:rPr lang="en-US" dirty="0"/>
              <a:t>The most common decision is to use</a:t>
            </a:r>
            <a:r>
              <a:rPr lang="en-US" b="1" dirty="0"/>
              <a:t> </a:t>
            </a:r>
            <a:r>
              <a:rPr lang="en-US" b="1" dirty="0">
                <a:solidFill>
                  <a:srgbClr val="4F4FFF"/>
                </a:solidFill>
              </a:rPr>
              <a:t>complete case analysis </a:t>
            </a:r>
            <a:r>
              <a:rPr lang="en-US" dirty="0"/>
              <a:t>(also called </a:t>
            </a:r>
            <a:r>
              <a:rPr lang="en-US" b="1" dirty="0" err="1">
                <a:solidFill>
                  <a:srgbClr val="4F4FFF"/>
                </a:solidFill>
              </a:rPr>
              <a:t>listwise</a:t>
            </a:r>
            <a:r>
              <a:rPr lang="en-US" b="1" dirty="0">
                <a:solidFill>
                  <a:srgbClr val="4F4FFF"/>
                </a:solidFill>
              </a:rPr>
              <a:t> deletion</a:t>
            </a:r>
            <a:r>
              <a:rPr lang="en-US" dirty="0"/>
              <a:t>)–analyzing only the cases with complete data. Individuals with data missing on any variables are dropped from the analysis.</a:t>
            </a:r>
          </a:p>
          <a:p>
            <a:r>
              <a:rPr lang="en-US" dirty="0"/>
              <a:t>It has advantages–it is </a:t>
            </a:r>
            <a:r>
              <a:rPr lang="en-US" b="1" dirty="0"/>
              <a:t>easy</a:t>
            </a:r>
            <a:r>
              <a:rPr lang="en-US" dirty="0"/>
              <a:t> to use, is very simple, and is the default in most statistical packages. But it has limitations.</a:t>
            </a:r>
          </a:p>
          <a:p>
            <a:r>
              <a:rPr lang="en-US" dirty="0"/>
              <a:t>It can substantially </a:t>
            </a:r>
            <a:r>
              <a:rPr lang="en-US" b="1" dirty="0">
                <a:solidFill>
                  <a:srgbClr val="FF0000"/>
                </a:solidFill>
              </a:rPr>
              <a:t>lower the sample size</a:t>
            </a:r>
            <a:r>
              <a:rPr lang="en-US" dirty="0"/>
              <a:t>, leading to a severe </a:t>
            </a:r>
            <a:r>
              <a:rPr lang="en-US" dirty="0">
                <a:solidFill>
                  <a:srgbClr val="FF0000"/>
                </a:solidFill>
              </a:rPr>
              <a:t>lack of power</a:t>
            </a:r>
            <a:r>
              <a:rPr lang="en-US" dirty="0"/>
              <a:t>. This is especially true if there are many variables involved in the analysis, each with data missing for a few cases. It can also lead to </a:t>
            </a:r>
            <a:r>
              <a:rPr lang="en-US" dirty="0">
                <a:solidFill>
                  <a:srgbClr val="FF0000"/>
                </a:solidFill>
              </a:rPr>
              <a:t>biased</a:t>
            </a:r>
            <a:r>
              <a:rPr lang="en-US" dirty="0"/>
              <a:t> results, depending on why the data are missing.</a:t>
            </a:r>
          </a:p>
          <a:p>
            <a:endParaRPr lang="en-US" dirty="0"/>
          </a:p>
        </p:txBody>
      </p:sp>
      <p:sp>
        <p:nvSpPr>
          <p:cNvPr id="4" name="Text Placeholder 3"/>
          <p:cNvSpPr>
            <a:spLocks noGrp="1"/>
          </p:cNvSpPr>
          <p:nvPr>
            <p:ph type="body" sz="half" idx="2"/>
          </p:nvPr>
        </p:nvSpPr>
        <p:spPr/>
        <p:txBody>
          <a:bodyPr/>
          <a:lstStyle/>
          <a:p>
            <a:r>
              <a:rPr lang="en-US" dirty="0"/>
              <a:t>Why does it matter?</a:t>
            </a:r>
          </a:p>
        </p:txBody>
      </p:sp>
    </p:spTree>
    <p:extLst>
      <p:ext uri="{BB962C8B-B14F-4D97-AF65-F5344CB8AC3E}">
        <p14:creationId xmlns:p14="http://schemas.microsoft.com/office/powerpoint/2010/main" val="124808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Practical Issues &amp; Myths</a:t>
            </a:r>
          </a:p>
        </p:txBody>
      </p:sp>
      <p:sp>
        <p:nvSpPr>
          <p:cNvPr id="5" name="Content Placeholder 4"/>
          <p:cNvSpPr>
            <a:spLocks noGrp="1"/>
          </p:cNvSpPr>
          <p:nvPr>
            <p:ph idx="1"/>
          </p:nvPr>
        </p:nvSpPr>
        <p:spPr/>
        <p:txBody>
          <a:bodyPr/>
          <a:lstStyle/>
          <a:p>
            <a:pPr marL="0" indent="0" algn="ctr">
              <a:buNone/>
            </a:pPr>
            <a:r>
              <a:rPr lang="en-US" sz="3200" b="1" dirty="0">
                <a:solidFill>
                  <a:srgbClr val="FF0000"/>
                </a:solidFill>
              </a:rPr>
              <a:t>Not really! </a:t>
            </a:r>
          </a:p>
          <a:p>
            <a:pPr marL="0" indent="0">
              <a:buNone/>
            </a:pPr>
            <a:r>
              <a:rPr lang="en-US" dirty="0"/>
              <a:t>The goal of imputation is not to produce the individual values and treat them as real data, but to estimate the population parameter and “</a:t>
            </a:r>
            <a:r>
              <a:rPr lang="en-US" b="1" dirty="0">
                <a:solidFill>
                  <a:srgbClr val="00B050"/>
                </a:solidFill>
              </a:rPr>
              <a:t>preserve important characteristics of the data set as a whole </a:t>
            </a:r>
            <a:r>
              <a:rPr lang="en-US" dirty="0"/>
              <a:t>(Graham, 2008).” </a:t>
            </a:r>
          </a:p>
          <a:p>
            <a:pPr marL="0" indent="0">
              <a:buNone/>
            </a:pPr>
            <a:r>
              <a:rPr lang="en-US" dirty="0"/>
              <a:t>Account for uncertainty associated with missing data. </a:t>
            </a:r>
          </a:p>
          <a:p>
            <a:pPr marL="0" indent="0">
              <a:buNone/>
            </a:pPr>
            <a:r>
              <a:rPr lang="en-US" dirty="0"/>
              <a:t>Thus, </a:t>
            </a:r>
            <a:r>
              <a:rPr lang="en-US" b="1" dirty="0">
                <a:solidFill>
                  <a:srgbClr val="4F4FFF"/>
                </a:solidFill>
              </a:rPr>
              <a:t>unbiased</a:t>
            </a:r>
            <a:r>
              <a:rPr lang="en-US" dirty="0"/>
              <a:t> estimates can be obtained. </a:t>
            </a:r>
          </a:p>
        </p:txBody>
      </p:sp>
      <p:sp>
        <p:nvSpPr>
          <p:cNvPr id="6" name="Text Placeholder 5"/>
          <p:cNvSpPr>
            <a:spLocks noGrp="1"/>
          </p:cNvSpPr>
          <p:nvPr>
            <p:ph type="body" sz="half" idx="2"/>
          </p:nvPr>
        </p:nvSpPr>
        <p:spPr/>
        <p:txBody>
          <a:bodyPr/>
          <a:lstStyle/>
          <a:p>
            <a:r>
              <a:rPr lang="en-US" dirty="0"/>
              <a:t>Is imputation </a:t>
            </a:r>
            <a:r>
              <a:rPr lang="en-US" b="1" dirty="0"/>
              <a:t>making up </a:t>
            </a:r>
            <a:r>
              <a:rPr lang="en-US" dirty="0"/>
              <a:t>the data?</a:t>
            </a:r>
          </a:p>
        </p:txBody>
      </p:sp>
    </p:spTree>
    <p:extLst>
      <p:ext uri="{BB962C8B-B14F-4D97-AF65-F5344CB8AC3E}">
        <p14:creationId xmlns:p14="http://schemas.microsoft.com/office/powerpoint/2010/main" val="129507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Practical Issues &amp; Myths</a:t>
            </a:r>
          </a:p>
        </p:txBody>
      </p:sp>
      <p:sp>
        <p:nvSpPr>
          <p:cNvPr id="5" name="Content Placeholder 4"/>
          <p:cNvSpPr>
            <a:spLocks noGrp="1"/>
          </p:cNvSpPr>
          <p:nvPr>
            <p:ph idx="1"/>
          </p:nvPr>
        </p:nvSpPr>
        <p:spPr/>
        <p:txBody>
          <a:bodyPr/>
          <a:lstStyle/>
          <a:p>
            <a:pPr marL="0" indent="0" algn="ctr">
              <a:buNone/>
            </a:pPr>
            <a:r>
              <a:rPr lang="en-US" sz="3200" b="1" dirty="0">
                <a:solidFill>
                  <a:srgbClr val="FF0000"/>
                </a:solidFill>
              </a:rPr>
              <a:t>Yes </a:t>
            </a:r>
          </a:p>
          <a:p>
            <a:r>
              <a:rPr lang="en-US" dirty="0"/>
              <a:t>At least, all the variables that you will use in your analysis should be included. </a:t>
            </a:r>
          </a:p>
          <a:p>
            <a:r>
              <a:rPr lang="en-US" dirty="0"/>
              <a:t>Why? When the DV is not included, the correlations between it and IVs are assumed to be 0. </a:t>
            </a:r>
          </a:p>
          <a:p>
            <a:r>
              <a:rPr lang="en-US" dirty="0"/>
              <a:t>Excluding it will reduce its relationships with other variables. </a:t>
            </a:r>
          </a:p>
          <a:p>
            <a:r>
              <a:rPr lang="en-US" dirty="0"/>
              <a:t>Taking a liberal approach for variables selection in the imputation phase. </a:t>
            </a:r>
          </a:p>
          <a:p>
            <a:r>
              <a:rPr lang="en-US" dirty="0"/>
              <a:t>Programs did not distinguish whether a variable is IV or DV! </a:t>
            </a:r>
          </a:p>
        </p:txBody>
      </p:sp>
      <p:sp>
        <p:nvSpPr>
          <p:cNvPr id="6" name="Text Placeholder 5"/>
          <p:cNvSpPr>
            <a:spLocks noGrp="1"/>
          </p:cNvSpPr>
          <p:nvPr>
            <p:ph type="body" sz="half" idx="2"/>
          </p:nvPr>
        </p:nvSpPr>
        <p:spPr/>
        <p:txBody>
          <a:bodyPr/>
          <a:lstStyle/>
          <a:p>
            <a:r>
              <a:rPr lang="en-US" dirty="0"/>
              <a:t>Should both </a:t>
            </a:r>
            <a:r>
              <a:rPr lang="en-US" b="1" dirty="0"/>
              <a:t>independent</a:t>
            </a:r>
            <a:r>
              <a:rPr lang="en-US" dirty="0"/>
              <a:t> variables and </a:t>
            </a:r>
            <a:r>
              <a:rPr lang="en-US" b="1" dirty="0"/>
              <a:t>dependent</a:t>
            </a:r>
            <a:r>
              <a:rPr lang="en-US" dirty="0"/>
              <a:t> variables be included in the imputation model (MI)? </a:t>
            </a:r>
          </a:p>
        </p:txBody>
      </p:sp>
    </p:spTree>
    <p:extLst>
      <p:ext uri="{BB962C8B-B14F-4D97-AF65-F5344CB8AC3E}">
        <p14:creationId xmlns:p14="http://schemas.microsoft.com/office/powerpoint/2010/main" val="89107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Practical Issues &amp; Myths</a:t>
            </a:r>
          </a:p>
        </p:txBody>
      </p:sp>
      <p:sp>
        <p:nvSpPr>
          <p:cNvPr id="5" name="Content Placeholder 4"/>
          <p:cNvSpPr>
            <a:spLocks noGrp="1"/>
          </p:cNvSpPr>
          <p:nvPr>
            <p:ph idx="1"/>
          </p:nvPr>
        </p:nvSpPr>
        <p:spPr/>
        <p:txBody>
          <a:bodyPr/>
          <a:lstStyle/>
          <a:p>
            <a:pPr marL="0" indent="0" algn="ctr">
              <a:buNone/>
            </a:pPr>
            <a:r>
              <a:rPr lang="en-US" sz="3200" dirty="0">
                <a:solidFill>
                  <a:srgbClr val="FF0000"/>
                </a:solidFill>
              </a:rPr>
              <a:t>Inclusive Analysis Strategy</a:t>
            </a:r>
            <a:r>
              <a:rPr lang="en-US" sz="3200" b="1" dirty="0">
                <a:solidFill>
                  <a:srgbClr val="FF0000"/>
                </a:solidFill>
              </a:rPr>
              <a:t> </a:t>
            </a:r>
          </a:p>
          <a:p>
            <a:r>
              <a:rPr lang="en-US" dirty="0"/>
              <a:t>ML and MI require MAR and since there is no test for MAR, we need to find ways to increase the likelihood to satisfy MAR. </a:t>
            </a:r>
          </a:p>
          <a:p>
            <a:r>
              <a:rPr lang="en-US" dirty="0"/>
              <a:t>Shafer and Graham (2002, p, 173): collecting data on the potential causes of </a:t>
            </a:r>
            <a:r>
              <a:rPr lang="en-US" dirty="0" err="1"/>
              <a:t>missingness</a:t>
            </a:r>
            <a:r>
              <a:rPr lang="en-US" dirty="0"/>
              <a:t> “</a:t>
            </a:r>
            <a:r>
              <a:rPr lang="en-US" dirty="0">
                <a:solidFill>
                  <a:srgbClr val="4F4FFF"/>
                </a:solidFill>
              </a:rPr>
              <a:t>may effectively convert an MNAR situation to MAR </a:t>
            </a:r>
            <a:r>
              <a:rPr lang="en-US" dirty="0"/>
              <a:t>”. </a:t>
            </a:r>
          </a:p>
          <a:p>
            <a:r>
              <a:rPr lang="en-US" dirty="0"/>
              <a:t>Incorporating a number of “auxiliary variables”  helps by </a:t>
            </a:r>
            <a:r>
              <a:rPr lang="en-US" dirty="0">
                <a:solidFill>
                  <a:srgbClr val="00B050"/>
                </a:solidFill>
              </a:rPr>
              <a:t>increasing statistical </a:t>
            </a:r>
            <a:r>
              <a:rPr lang="en-US" b="1" dirty="0">
                <a:solidFill>
                  <a:srgbClr val="00B050"/>
                </a:solidFill>
              </a:rPr>
              <a:t>power</a:t>
            </a:r>
            <a:r>
              <a:rPr lang="en-US" dirty="0">
                <a:solidFill>
                  <a:srgbClr val="00B050"/>
                </a:solidFill>
              </a:rPr>
              <a:t> or reduce </a:t>
            </a:r>
            <a:r>
              <a:rPr lang="en-US" b="1" dirty="0">
                <a:solidFill>
                  <a:srgbClr val="00B050"/>
                </a:solidFill>
              </a:rPr>
              <a:t>biases</a:t>
            </a:r>
            <a:r>
              <a:rPr lang="en-US" dirty="0">
                <a:solidFill>
                  <a:srgbClr val="00B050"/>
                </a:solidFill>
              </a:rPr>
              <a:t> </a:t>
            </a:r>
            <a:r>
              <a:rPr lang="en-US" dirty="0"/>
              <a:t>in parameter estimates. </a:t>
            </a:r>
          </a:p>
          <a:p>
            <a:r>
              <a:rPr lang="en-US" dirty="0"/>
              <a:t>Use as many as you can, most useful are those with correlations ± .40</a:t>
            </a:r>
          </a:p>
        </p:txBody>
      </p:sp>
      <p:sp>
        <p:nvSpPr>
          <p:cNvPr id="6" name="Text Placeholder 5"/>
          <p:cNvSpPr>
            <a:spLocks noGrp="1"/>
          </p:cNvSpPr>
          <p:nvPr>
            <p:ph type="body" sz="half" idx="2"/>
          </p:nvPr>
        </p:nvSpPr>
        <p:spPr/>
        <p:txBody>
          <a:bodyPr/>
          <a:lstStyle/>
          <a:p>
            <a:r>
              <a:rPr lang="en-US" dirty="0"/>
              <a:t>Why including </a:t>
            </a:r>
            <a:r>
              <a:rPr lang="en-US" b="1" dirty="0"/>
              <a:t>auxiliary variables</a:t>
            </a:r>
            <a:r>
              <a:rPr lang="en-US" dirty="0"/>
              <a:t>?</a:t>
            </a:r>
          </a:p>
        </p:txBody>
      </p:sp>
    </p:spTree>
    <p:extLst>
      <p:ext uri="{BB962C8B-B14F-4D97-AF65-F5344CB8AC3E}">
        <p14:creationId xmlns:p14="http://schemas.microsoft.com/office/powerpoint/2010/main" val="28499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Practical Issues &amp; Myths</a:t>
            </a:r>
          </a:p>
        </p:txBody>
      </p:sp>
      <p:sp>
        <p:nvSpPr>
          <p:cNvPr id="5" name="Content Placeholder 4"/>
          <p:cNvSpPr>
            <a:spLocks noGrp="1"/>
          </p:cNvSpPr>
          <p:nvPr>
            <p:ph idx="1"/>
          </p:nvPr>
        </p:nvSpPr>
        <p:spPr>
          <a:xfrm>
            <a:off x="664632" y="1981201"/>
            <a:ext cx="10841567" cy="4144963"/>
          </a:xfrm>
        </p:spPr>
        <p:txBody>
          <a:bodyPr>
            <a:normAutofit/>
          </a:bodyPr>
          <a:lstStyle/>
          <a:p>
            <a:pPr marL="0" indent="0" algn="ctr">
              <a:buNone/>
            </a:pPr>
            <a:r>
              <a:rPr lang="en-US" sz="3200" dirty="0">
                <a:solidFill>
                  <a:srgbClr val="FF0000"/>
                </a:solidFill>
              </a:rPr>
              <a:t>Using Selection Modeling &amp; Pattern Mixture Modeling</a:t>
            </a:r>
          </a:p>
          <a:p>
            <a:pPr marL="0" indent="0" algn="ctr">
              <a:buNone/>
            </a:pPr>
            <a:r>
              <a:rPr lang="en-US" dirty="0"/>
              <a:t>(Chapter 10 in Ender’s Applied Missing Data Analysis)</a:t>
            </a:r>
          </a:p>
          <a:p>
            <a:pPr marL="0" indent="0">
              <a:buNone/>
            </a:pPr>
            <a:r>
              <a:rPr lang="en-US" dirty="0"/>
              <a:t>These two models deal with the NMAR situation by statistically modeling the missing data mechanism. </a:t>
            </a:r>
          </a:p>
          <a:p>
            <a:pPr marL="0" indent="0">
              <a:buNone/>
            </a:pPr>
            <a:endParaRPr lang="en-US" dirty="0"/>
          </a:p>
          <a:p>
            <a:pPr marL="0" indent="0">
              <a:buNone/>
            </a:pPr>
            <a:r>
              <a:rPr lang="en-US" dirty="0"/>
              <a:t>Enders, C. K. (2011). Missing not at random models for latent growth curve analyses. Psychological methods, 16(1), 1.</a:t>
            </a:r>
          </a:p>
        </p:txBody>
      </p:sp>
      <p:sp>
        <p:nvSpPr>
          <p:cNvPr id="6" name="Text Placeholder 5"/>
          <p:cNvSpPr>
            <a:spLocks noGrp="1"/>
          </p:cNvSpPr>
          <p:nvPr>
            <p:ph type="body" sz="half" idx="2"/>
          </p:nvPr>
        </p:nvSpPr>
        <p:spPr/>
        <p:txBody>
          <a:bodyPr/>
          <a:lstStyle/>
          <a:p>
            <a:r>
              <a:rPr lang="en-US" dirty="0"/>
              <a:t>What if my missing data is </a:t>
            </a:r>
            <a:r>
              <a:rPr lang="en-US" b="1" dirty="0"/>
              <a:t>MNAR</a:t>
            </a:r>
            <a:r>
              <a:rPr lang="en-US" dirty="0"/>
              <a:t>?</a:t>
            </a:r>
          </a:p>
        </p:txBody>
      </p:sp>
    </p:spTree>
    <p:extLst>
      <p:ext uri="{BB962C8B-B14F-4D97-AF65-F5344CB8AC3E}">
        <p14:creationId xmlns:p14="http://schemas.microsoft.com/office/powerpoint/2010/main" val="37218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Practical Issues &amp; Myths</a:t>
            </a:r>
          </a:p>
        </p:txBody>
      </p:sp>
      <p:sp>
        <p:nvSpPr>
          <p:cNvPr id="5" name="Content Placeholder 4"/>
          <p:cNvSpPr>
            <a:spLocks noGrp="1"/>
          </p:cNvSpPr>
          <p:nvPr>
            <p:ph idx="1"/>
          </p:nvPr>
        </p:nvSpPr>
        <p:spPr>
          <a:xfrm>
            <a:off x="664632" y="1981201"/>
            <a:ext cx="10841567" cy="4144963"/>
          </a:xfrm>
        </p:spPr>
        <p:txBody>
          <a:bodyPr>
            <a:normAutofit/>
          </a:bodyPr>
          <a:lstStyle/>
          <a:p>
            <a:r>
              <a:rPr lang="en-US" dirty="0"/>
              <a:t>Missing data mechanisms </a:t>
            </a:r>
          </a:p>
          <a:p>
            <a:r>
              <a:rPr lang="en-US" dirty="0"/>
              <a:t>Percentage of missing for each variable &amp; overall percentage of missing </a:t>
            </a:r>
          </a:p>
          <a:p>
            <a:r>
              <a:rPr lang="en-US" dirty="0"/>
              <a:t>Software for missing data imputation </a:t>
            </a:r>
          </a:p>
          <a:p>
            <a:r>
              <a:rPr lang="en-US" dirty="0"/>
              <a:t>Imputation method &amp; algorithm </a:t>
            </a:r>
          </a:p>
          <a:p>
            <a:r>
              <a:rPr lang="en-US" dirty="0"/>
              <a:t>Number of imputed datasets </a:t>
            </a:r>
          </a:p>
          <a:p>
            <a:r>
              <a:rPr lang="en-US" dirty="0"/>
              <a:t>The variables used in the imputation model</a:t>
            </a:r>
          </a:p>
        </p:txBody>
      </p:sp>
      <p:sp>
        <p:nvSpPr>
          <p:cNvPr id="6" name="Text Placeholder 5"/>
          <p:cNvSpPr>
            <a:spLocks noGrp="1"/>
          </p:cNvSpPr>
          <p:nvPr>
            <p:ph type="body" sz="half" idx="2"/>
          </p:nvPr>
        </p:nvSpPr>
        <p:spPr/>
        <p:txBody>
          <a:bodyPr/>
          <a:lstStyle/>
          <a:p>
            <a:r>
              <a:rPr lang="en-US" dirty="0"/>
              <a:t>What should I </a:t>
            </a:r>
            <a:r>
              <a:rPr lang="en-US" b="1" dirty="0"/>
              <a:t>report</a:t>
            </a:r>
            <a:r>
              <a:rPr lang="en-US" dirty="0"/>
              <a:t> when I </a:t>
            </a:r>
            <a:r>
              <a:rPr lang="en-US" b="1" dirty="0"/>
              <a:t>write</a:t>
            </a:r>
            <a:r>
              <a:rPr lang="en-US" dirty="0"/>
              <a:t> it up?</a:t>
            </a:r>
          </a:p>
        </p:txBody>
      </p:sp>
    </p:spTree>
    <p:extLst>
      <p:ext uri="{BB962C8B-B14F-4D97-AF65-F5344CB8AC3E}">
        <p14:creationId xmlns:p14="http://schemas.microsoft.com/office/powerpoint/2010/main" val="16317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Multiple Imputation in R</a:t>
            </a:r>
          </a:p>
        </p:txBody>
      </p:sp>
      <p:sp>
        <p:nvSpPr>
          <p:cNvPr id="6" name="Text Placeholder 5"/>
          <p:cNvSpPr>
            <a:spLocks noGrp="1"/>
          </p:cNvSpPr>
          <p:nvPr>
            <p:ph type="body" idx="1"/>
          </p:nvPr>
        </p:nvSpPr>
        <p:spPr/>
        <p:txBody>
          <a:bodyPr/>
          <a:lstStyle/>
          <a:p>
            <a:endParaRPr lang="en-US" dirty="0"/>
          </a:p>
        </p:txBody>
      </p:sp>
      <p:pic>
        <p:nvPicPr>
          <p:cNvPr id="7"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06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R</a:t>
            </a:r>
          </a:p>
        </p:txBody>
      </p:sp>
      <p:sp>
        <p:nvSpPr>
          <p:cNvPr id="4" name="Text Placeholder 3"/>
          <p:cNvSpPr>
            <a:spLocks noGrp="1"/>
          </p:cNvSpPr>
          <p:nvPr>
            <p:ph type="body" sz="half" idx="2"/>
          </p:nvPr>
        </p:nvSpPr>
        <p:spPr/>
        <p:txBody>
          <a:bodyPr/>
          <a:lstStyle/>
          <a:p>
            <a:r>
              <a:rPr lang="en-US" dirty="0"/>
              <a:t>`mice` package to run linear regression with 5 imputed dataset</a:t>
            </a:r>
          </a:p>
        </p:txBody>
      </p:sp>
      <p:pic>
        <p:nvPicPr>
          <p:cNvPr id="5" name="Picture 4"/>
          <p:cNvPicPr>
            <a:picLocks noChangeAspect="1"/>
          </p:cNvPicPr>
          <p:nvPr/>
        </p:nvPicPr>
        <p:blipFill>
          <a:blip r:embed="rId2"/>
          <a:stretch>
            <a:fillRect/>
          </a:stretch>
        </p:blipFill>
        <p:spPr>
          <a:xfrm>
            <a:off x="1066800" y="1746761"/>
            <a:ext cx="6096000" cy="4577839"/>
          </a:xfrm>
          <a:prstGeom prst="rect">
            <a:avLst/>
          </a:prstGeom>
        </p:spPr>
      </p:pic>
      <p:sp>
        <p:nvSpPr>
          <p:cNvPr id="6" name="Rectangle 5"/>
          <p:cNvSpPr/>
          <p:nvPr/>
        </p:nvSpPr>
        <p:spPr>
          <a:xfrm>
            <a:off x="1143000" y="2133600"/>
            <a:ext cx="1828800"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981200" y="4267200"/>
            <a:ext cx="533400"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17486" y="5036808"/>
            <a:ext cx="533400"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38400" y="5867400"/>
            <a:ext cx="533400"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203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R</a:t>
            </a:r>
          </a:p>
        </p:txBody>
      </p:sp>
      <p:sp>
        <p:nvSpPr>
          <p:cNvPr id="4" name="Text Placeholder 3"/>
          <p:cNvSpPr>
            <a:spLocks noGrp="1"/>
          </p:cNvSpPr>
          <p:nvPr>
            <p:ph type="body" sz="half" idx="2"/>
          </p:nvPr>
        </p:nvSpPr>
        <p:spPr/>
        <p:txBody>
          <a:bodyPr/>
          <a:lstStyle/>
          <a:p>
            <a:r>
              <a:rPr lang="en-US" dirty="0"/>
              <a:t>Example walkthroughs</a:t>
            </a:r>
          </a:p>
        </p:txBody>
      </p:sp>
      <p:sp>
        <p:nvSpPr>
          <p:cNvPr id="10" name="Content Placeholder 4"/>
          <p:cNvSpPr>
            <a:spLocks noGrp="1"/>
          </p:cNvSpPr>
          <p:nvPr>
            <p:ph idx="1"/>
          </p:nvPr>
        </p:nvSpPr>
        <p:spPr>
          <a:xfrm>
            <a:off x="664632" y="1981201"/>
            <a:ext cx="10841567" cy="4144963"/>
          </a:xfrm>
        </p:spPr>
        <p:txBody>
          <a:bodyPr>
            <a:normAutofit/>
          </a:bodyPr>
          <a:lstStyle/>
          <a:p>
            <a:pPr marL="0" indent="0">
              <a:buNone/>
            </a:pPr>
            <a:r>
              <a:rPr lang="en-US" dirty="0"/>
              <a:t>‘Data Science </a:t>
            </a:r>
            <a:r>
              <a:rPr lang="en-US" dirty="0" err="1"/>
              <a:t>Plus’</a:t>
            </a:r>
            <a:r>
              <a:rPr lang="en-US" dirty="0"/>
              <a:t> </a:t>
            </a:r>
          </a:p>
          <a:p>
            <a:pPr lvl="1"/>
            <a:r>
              <a:rPr lang="en-US" dirty="0">
                <a:hlinkClick r:id="rId2"/>
              </a:rPr>
              <a:t>Simple Approach</a:t>
            </a:r>
            <a:endParaRPr lang="en-US" dirty="0"/>
          </a:p>
          <a:p>
            <a:pPr lvl="1"/>
            <a:r>
              <a:rPr lang="en-US" dirty="0">
                <a:hlinkClick r:id="rId3"/>
              </a:rPr>
              <a:t>Fuller Approach</a:t>
            </a:r>
            <a:endParaRPr lang="en-US" dirty="0"/>
          </a:p>
          <a:p>
            <a:pPr lvl="1"/>
            <a:endParaRPr lang="en-US" dirty="0"/>
          </a:p>
          <a:p>
            <a:pPr marL="0" lvl="1" indent="0">
              <a:buNone/>
            </a:pPr>
            <a:r>
              <a:rPr lang="en-US" i="1" dirty="0" err="1"/>
              <a:t>Firouzeh</a:t>
            </a:r>
            <a:r>
              <a:rPr lang="en-US" i="1" dirty="0"/>
              <a:t> </a:t>
            </a:r>
            <a:r>
              <a:rPr lang="en-US" i="1" dirty="0" err="1"/>
              <a:t>Noghrehchi</a:t>
            </a:r>
            <a:r>
              <a:rPr lang="en-US" i="1" dirty="0"/>
              <a:t> (2015)</a:t>
            </a:r>
          </a:p>
          <a:p>
            <a:pPr marL="514350" lvl="2" indent="-285750"/>
            <a:r>
              <a:rPr lang="en-US" dirty="0">
                <a:hlinkClick r:id="rId4"/>
              </a:rPr>
              <a:t>Missing Data Analysis with `mice` Lab</a:t>
            </a:r>
            <a:endParaRPr lang="en-US" dirty="0"/>
          </a:p>
          <a:p>
            <a:pPr marL="514350" lvl="2" indent="-285750"/>
            <a:endParaRPr lang="en-US" dirty="0"/>
          </a:p>
          <a:p>
            <a:pPr marL="0" lvl="1" indent="0">
              <a:buNone/>
            </a:pPr>
            <a:endParaRPr lang="en-US" dirty="0"/>
          </a:p>
        </p:txBody>
      </p:sp>
    </p:spTree>
    <p:extLst>
      <p:ext uri="{BB962C8B-B14F-4D97-AF65-F5344CB8AC3E}">
        <p14:creationId xmlns:p14="http://schemas.microsoft.com/office/powerpoint/2010/main" val="3269908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6" name="Text Placeholder 5"/>
          <p:cNvSpPr>
            <a:spLocks noGrp="1"/>
          </p:cNvSpPr>
          <p:nvPr>
            <p:ph type="body" idx="1"/>
          </p:nvPr>
        </p:nvSpPr>
        <p:spPr/>
        <p:txBody>
          <a:bodyPr/>
          <a:lstStyle/>
          <a:p>
            <a:endParaRPr lang="en-US" dirty="0"/>
          </a:p>
        </p:txBody>
      </p:sp>
      <p:pic>
        <p:nvPicPr>
          <p:cNvPr id="7"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513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itle 3"/>
          <p:cNvSpPr>
            <a:spLocks noGrp="1"/>
          </p:cNvSpPr>
          <p:nvPr>
            <p:ph type="title" orient="vert"/>
          </p:nvPr>
        </p:nvSpPr>
        <p:spPr/>
        <p:txBody>
          <a:bodyPr/>
          <a:lstStyle/>
          <a:p>
            <a:r>
              <a:rPr lang="en-US" dirty="0"/>
              <a:t>References</a:t>
            </a:r>
          </a:p>
        </p:txBody>
      </p:sp>
      <p:sp>
        <p:nvSpPr>
          <p:cNvPr id="5" name="Vertical Text Placeholder 4"/>
          <p:cNvSpPr>
            <a:spLocks noGrp="1"/>
          </p:cNvSpPr>
          <p:nvPr>
            <p:ph type="body" orient="vert" idx="1"/>
          </p:nvPr>
        </p:nvSpPr>
        <p:spPr>
          <a:xfrm>
            <a:off x="228600" y="228600"/>
            <a:ext cx="9525000" cy="6476999"/>
          </a:xfrm>
        </p:spPr>
        <p:txBody>
          <a:bodyPr vert="horz">
            <a:normAutofit fontScale="92500" lnSpcReduction="20000"/>
          </a:bodyPr>
          <a:lstStyle/>
          <a:p>
            <a:r>
              <a:rPr lang="en-US" dirty="0"/>
              <a:t>Enders, C. K. (2010). Applied missing data analysis. Guilford Press. </a:t>
            </a:r>
          </a:p>
          <a:p>
            <a:r>
              <a:rPr lang="en-US" dirty="0"/>
              <a:t>Graham, J. W. (2012). Missing data : analysis and design. Springer. </a:t>
            </a:r>
          </a:p>
          <a:p>
            <a:r>
              <a:rPr lang="en-US" dirty="0"/>
              <a:t>Graham, J. W. (2009). Missing data analysis: Making it work in the real world. Annual review of psychology, 60, 549-576. </a:t>
            </a:r>
          </a:p>
          <a:p>
            <a:r>
              <a:rPr lang="en-US" dirty="0" err="1"/>
              <a:t>Pigott</a:t>
            </a:r>
            <a:r>
              <a:rPr lang="en-US" dirty="0"/>
              <a:t>, T. D. (2001). A review of methods for missing data. Educational research and evaluation, 7(4), 353-383. </a:t>
            </a:r>
          </a:p>
          <a:p>
            <a:r>
              <a:rPr lang="en-US" dirty="0"/>
              <a:t>Schafer, J. L., &amp; Graham, J. W. (2002). Missing data: our view of the state of the art. Psychological methods, 7(2), 147. </a:t>
            </a:r>
          </a:p>
          <a:p>
            <a:r>
              <a:rPr lang="en-US" dirty="0" err="1"/>
              <a:t>Azur</a:t>
            </a:r>
            <a:r>
              <a:rPr lang="en-US" dirty="0"/>
              <a:t>, M. J., Stuart, E. A., </a:t>
            </a:r>
            <a:r>
              <a:rPr lang="en-US" dirty="0" err="1"/>
              <a:t>Frangakis</a:t>
            </a:r>
            <a:r>
              <a:rPr lang="en-US" dirty="0"/>
              <a:t>, C., &amp; Leaf, P. J. (2011). Multiple imputation by chained equations: what is it and how does it work?. International journal of methods in psychiatric research, 20(1), 40-49. </a:t>
            </a:r>
          </a:p>
          <a:p>
            <a:r>
              <a:rPr lang="en-US" dirty="0"/>
              <a:t>Puma, M. J., Olsen, R. B., Bell, S. H., &amp; Price, C. (2009). What to Do when Data Are Missing in Group Randomized Controlled Trials. NCEE 2009-0049. National Center for Education Evaluation and Regional Assistance. </a:t>
            </a:r>
          </a:p>
          <a:p>
            <a:r>
              <a:rPr lang="en-US" dirty="0"/>
              <a:t>IBM SPSS Missing Values 21 &amp; 24 (user manual). </a:t>
            </a:r>
          </a:p>
          <a:p>
            <a:r>
              <a:rPr lang="en-US" dirty="0" err="1"/>
              <a:t>Buuren</a:t>
            </a:r>
            <a:r>
              <a:rPr lang="en-US" dirty="0"/>
              <a:t>, S. V., &amp; </a:t>
            </a:r>
            <a:r>
              <a:rPr lang="en-US" dirty="0" err="1"/>
              <a:t>Groothuis-Oudshoorn</a:t>
            </a:r>
            <a:r>
              <a:rPr lang="en-US" dirty="0"/>
              <a:t>, K. (2010). mice: Multivariate imputation by chained equations in R. Journal of statistical software, 1-68.</a:t>
            </a:r>
          </a:p>
        </p:txBody>
      </p:sp>
    </p:spTree>
    <p:extLst>
      <p:ext uri="{BB962C8B-B14F-4D97-AF65-F5344CB8AC3E}">
        <p14:creationId xmlns:p14="http://schemas.microsoft.com/office/powerpoint/2010/main" val="101781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Missing Data Patterns</a:t>
            </a:r>
          </a:p>
        </p:txBody>
      </p:sp>
      <p:sp>
        <p:nvSpPr>
          <p:cNvPr id="6" name="Text Placeholder 5"/>
          <p:cNvSpPr>
            <a:spLocks noGrp="1"/>
          </p:cNvSpPr>
          <p:nvPr>
            <p:ph type="body" idx="1"/>
          </p:nvPr>
        </p:nvSpPr>
        <p:spPr/>
        <p:txBody>
          <a:bodyPr/>
          <a:lstStyle/>
          <a:p>
            <a:endParaRPr lang="en-US"/>
          </a:p>
        </p:txBody>
      </p:sp>
      <p:pic>
        <p:nvPicPr>
          <p:cNvPr id="4"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29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219200" y="358676"/>
            <a:ext cx="10439400" cy="646331"/>
          </a:xfrm>
          <a:prstGeom prst="rect">
            <a:avLst/>
          </a:prstGeom>
          <a:noFill/>
        </p:spPr>
        <p:txBody>
          <a:bodyPr wrap="square" rtlCol="0">
            <a:spAutoFit/>
          </a:bodyPr>
          <a:lstStyle/>
          <a:p>
            <a:pPr algn="r"/>
            <a:r>
              <a:rPr lang="en-US" sz="3600" dirty="0">
                <a:solidFill>
                  <a:schemeClr val="bg1"/>
                </a:solidFill>
              </a:rPr>
              <a:t>Missing Data: Prototypical Patterns</a:t>
            </a:r>
          </a:p>
        </p:txBody>
      </p:sp>
      <p:pic>
        <p:nvPicPr>
          <p:cNvPr id="17" name="Picture 16"/>
          <p:cNvPicPr>
            <a:picLocks noChangeAspect="1"/>
          </p:cNvPicPr>
          <p:nvPr/>
        </p:nvPicPr>
        <p:blipFill>
          <a:blip r:embed="rId2"/>
          <a:stretch>
            <a:fillRect/>
          </a:stretch>
        </p:blipFill>
        <p:spPr>
          <a:xfrm>
            <a:off x="1685010" y="1066800"/>
            <a:ext cx="10161840" cy="5519737"/>
          </a:xfrm>
          <a:prstGeom prst="rect">
            <a:avLst/>
          </a:prstGeom>
        </p:spPr>
      </p:pic>
      <p:sp>
        <p:nvSpPr>
          <p:cNvPr id="4" name="Rectangle 3"/>
          <p:cNvSpPr/>
          <p:nvPr/>
        </p:nvSpPr>
        <p:spPr>
          <a:xfrm>
            <a:off x="5257800" y="1094172"/>
            <a:ext cx="2286000" cy="2334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362200" y="3555506"/>
            <a:ext cx="2286000" cy="2334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295900" y="3413463"/>
            <a:ext cx="2286000" cy="2334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001000" y="2743201"/>
            <a:ext cx="3733800" cy="1447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001000" y="4343401"/>
            <a:ext cx="3733800" cy="1447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29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are the data missing?</a:t>
            </a:r>
          </a:p>
        </p:txBody>
      </p:sp>
      <p:sp>
        <p:nvSpPr>
          <p:cNvPr id="5" name="Content Placeholder 4"/>
          <p:cNvSpPr>
            <a:spLocks noGrp="1"/>
          </p:cNvSpPr>
          <p:nvPr>
            <p:ph idx="1"/>
          </p:nvPr>
        </p:nvSpPr>
        <p:spPr/>
        <p:txBody>
          <a:bodyPr>
            <a:normAutofit fontScale="92500" lnSpcReduction="20000"/>
          </a:bodyPr>
          <a:lstStyle/>
          <a:p>
            <a:pPr marL="0" indent="0" algn="ctr">
              <a:buNone/>
            </a:pPr>
            <a:r>
              <a:rPr lang="en-US" sz="3000" b="1" dirty="0"/>
              <a:t>“</a:t>
            </a:r>
            <a:r>
              <a:rPr lang="en-US" sz="3000" b="1" dirty="0">
                <a:solidFill>
                  <a:srgbClr val="4F4FFF"/>
                </a:solidFill>
              </a:rPr>
              <a:t>Missing data mechanisms </a:t>
            </a:r>
            <a:r>
              <a:rPr lang="en-US" sz="3000" b="1" dirty="0">
                <a:solidFill>
                  <a:srgbClr val="FF0000"/>
                </a:solidFill>
              </a:rPr>
              <a:t>describe</a:t>
            </a:r>
            <a:r>
              <a:rPr lang="en-US" sz="3000" b="1" dirty="0"/>
              <a:t> the relationships between measured variables and the probability of missing data and essentially function as </a:t>
            </a:r>
            <a:r>
              <a:rPr lang="en-US" sz="3000" b="1" dirty="0">
                <a:solidFill>
                  <a:srgbClr val="FF0000"/>
                </a:solidFill>
              </a:rPr>
              <a:t>assumptions</a:t>
            </a:r>
            <a:r>
              <a:rPr lang="en-US" sz="3000" b="1" dirty="0"/>
              <a:t> for missing data analysis (Enders, 2010, p.2).” </a:t>
            </a:r>
          </a:p>
          <a:p>
            <a:pPr marL="0" indent="0">
              <a:buNone/>
            </a:pPr>
            <a:endParaRPr lang="en-US" dirty="0"/>
          </a:p>
          <a:p>
            <a:r>
              <a:rPr lang="en-US" b="1" dirty="0">
                <a:solidFill>
                  <a:srgbClr val="FF0000"/>
                </a:solidFill>
              </a:rPr>
              <a:t>Why</a:t>
            </a:r>
            <a:r>
              <a:rPr lang="en-US" dirty="0"/>
              <a:t> are data missing? …possible </a:t>
            </a:r>
            <a:r>
              <a:rPr lang="en-US" dirty="0">
                <a:solidFill>
                  <a:srgbClr val="00B050"/>
                </a:solidFill>
              </a:rPr>
              <a:t>explanation</a:t>
            </a:r>
            <a:r>
              <a:rPr lang="en-US" dirty="0"/>
              <a:t> for missing data and find evidence to justify our claim. </a:t>
            </a:r>
          </a:p>
          <a:p>
            <a:r>
              <a:rPr lang="en-US" dirty="0"/>
              <a:t>Missing data mechanisms are much important than percentage of missing </a:t>
            </a:r>
          </a:p>
          <a:p>
            <a:r>
              <a:rPr lang="en-US" dirty="0"/>
              <a:t>Percentage of missing is to know the scope of missing data problem 	</a:t>
            </a:r>
          </a:p>
          <a:p>
            <a:r>
              <a:rPr lang="en-US" dirty="0"/>
              <a:t>It governs the performance of different analytic techniques </a:t>
            </a:r>
          </a:p>
        </p:txBody>
      </p:sp>
      <p:sp>
        <p:nvSpPr>
          <p:cNvPr id="6" name="Text Placeholder 5"/>
          <p:cNvSpPr>
            <a:spLocks noGrp="1"/>
          </p:cNvSpPr>
          <p:nvPr>
            <p:ph type="body" sz="half" idx="2"/>
          </p:nvPr>
        </p:nvSpPr>
        <p:spPr/>
        <p:txBody>
          <a:bodyPr/>
          <a:lstStyle/>
          <a:p>
            <a:r>
              <a:rPr lang="en-US" dirty="0"/>
              <a:t>Pattern, Percentage, Mechanism</a:t>
            </a:r>
          </a:p>
        </p:txBody>
      </p:sp>
    </p:spTree>
    <p:extLst>
      <p:ext uri="{BB962C8B-B14F-4D97-AF65-F5344CB8AC3E}">
        <p14:creationId xmlns:p14="http://schemas.microsoft.com/office/powerpoint/2010/main" val="5080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Missing Data Mechanisms</a:t>
            </a:r>
          </a:p>
        </p:txBody>
      </p:sp>
      <p:sp>
        <p:nvSpPr>
          <p:cNvPr id="6" name="Text Placeholder 5"/>
          <p:cNvSpPr>
            <a:spLocks noGrp="1"/>
          </p:cNvSpPr>
          <p:nvPr>
            <p:ph type="body" idx="1"/>
          </p:nvPr>
        </p:nvSpPr>
        <p:spPr/>
        <p:txBody>
          <a:bodyPr/>
          <a:lstStyle/>
          <a:p>
            <a:endParaRPr lang="en-US" dirty="0"/>
          </a:p>
        </p:txBody>
      </p:sp>
      <p:pic>
        <p:nvPicPr>
          <p:cNvPr id="3078" name="Picture 6" descr="Image result for missing puzzle 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304800"/>
            <a:ext cx="2819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27117"/>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2499</TotalTime>
  <Words>4819</Words>
  <Application>Microsoft Office PowerPoint</Application>
  <PresentationFormat>Widescreen</PresentationFormat>
  <Paragraphs>862</Paragraphs>
  <Slides>59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Cambria Math</vt:lpstr>
      <vt:lpstr>Rockwell</vt:lpstr>
      <vt:lpstr>Wingdings</vt:lpstr>
      <vt:lpstr>Advantage</vt:lpstr>
      <vt:lpstr>Missing Data &amp; Multiple Imputation</vt:lpstr>
      <vt:lpstr>PowerPoint Presentation</vt:lpstr>
      <vt:lpstr>The importance of dealing with missing data</vt:lpstr>
      <vt:lpstr>Missing Data</vt:lpstr>
      <vt:lpstr>Missing Data</vt:lpstr>
      <vt:lpstr>Missing Data Patterns</vt:lpstr>
      <vt:lpstr>PowerPoint Presentation</vt:lpstr>
      <vt:lpstr>Why are the data missing?</vt:lpstr>
      <vt:lpstr>Missing Data Mechanisms</vt:lpstr>
      <vt:lpstr>Missing Data Mechanisms</vt:lpstr>
      <vt:lpstr>PowerPoint Presentation</vt:lpstr>
      <vt:lpstr>Missing Data Mechanisms</vt:lpstr>
      <vt:lpstr>Missing Data Mechanisms</vt:lpstr>
      <vt:lpstr>Missing Data Mechanisms</vt:lpstr>
      <vt:lpstr>Missing Data Mechanisms</vt:lpstr>
      <vt:lpstr>Diagnosing the Mechanism</vt:lpstr>
      <vt:lpstr>Diagnosing the Mechanism</vt:lpstr>
      <vt:lpstr>Missing Data Indicator</vt:lpstr>
      <vt:lpstr>Missing Data</vt:lpstr>
      <vt:lpstr>Missing Data Mechanisms</vt:lpstr>
      <vt:lpstr>Missing Data Mechanisms</vt:lpstr>
      <vt:lpstr>Missing Data Mechanisms</vt:lpstr>
      <vt:lpstr>Finding evidence for MCAR or MAR:</vt:lpstr>
      <vt:lpstr>Testing the MCAR</vt:lpstr>
      <vt:lpstr>Methods for Handling Missing Data</vt:lpstr>
      <vt:lpstr>Methods for Handling Missing Data</vt:lpstr>
      <vt:lpstr>Methods for Handling Missing Data</vt:lpstr>
      <vt:lpstr>Methods for Handling Missing Data</vt:lpstr>
      <vt:lpstr>Methods for Handling Missing Data</vt:lpstr>
      <vt:lpstr>Methods for Handling Missing Data</vt:lpstr>
      <vt:lpstr>Methods for Handling Missing Data</vt:lpstr>
      <vt:lpstr>Methods for Handling Missing Data</vt:lpstr>
      <vt:lpstr>Special Situation</vt:lpstr>
      <vt:lpstr>Special Situation</vt:lpstr>
      <vt:lpstr>Methods for Handling Missing Data</vt:lpstr>
      <vt:lpstr>Methods for Handling Missing Data</vt:lpstr>
      <vt:lpstr>Full Information Maximum Likelihood</vt:lpstr>
      <vt:lpstr>Full Information Maximum Likelihood (FIML)</vt:lpstr>
      <vt:lpstr>Full Information Maximum Likelihood (FIML)</vt:lpstr>
      <vt:lpstr>Full Information Maximum Likelihood (FIML)</vt:lpstr>
      <vt:lpstr>Multiple Imputation Method</vt:lpstr>
      <vt:lpstr>Multiple Imputation Method</vt:lpstr>
      <vt:lpstr>Multiple Imputation Method</vt:lpstr>
      <vt:lpstr>Multiple Imputation Method</vt:lpstr>
      <vt:lpstr>Multiple Imputation Method</vt:lpstr>
      <vt:lpstr>Multiple Imputation Method</vt:lpstr>
      <vt:lpstr>Multiple Imputation Method</vt:lpstr>
      <vt:lpstr>Multiple Imputation Method</vt:lpstr>
      <vt:lpstr>Practical Issues &amp; Myths</vt:lpstr>
      <vt:lpstr>Practical Issues &amp; Myths</vt:lpstr>
      <vt:lpstr>Practical Issues &amp; Myths</vt:lpstr>
      <vt:lpstr>Practical Issues &amp; Myths</vt:lpstr>
      <vt:lpstr>Practical Issues &amp; Myths</vt:lpstr>
      <vt:lpstr>Practical Issues &amp; Myths</vt:lpstr>
      <vt:lpstr>Multiple Imputation in R</vt:lpstr>
      <vt:lpstr>Example in R</vt:lpstr>
      <vt:lpstr>Example in R</vt:lpstr>
      <vt:lpstr>References</vt:lpstr>
      <vt:lpstr>References</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 Bell</dc:creator>
  <cp:lastModifiedBy>Sarah Schwartz</cp:lastModifiedBy>
  <cp:revision>117</cp:revision>
  <dcterms:created xsi:type="dcterms:W3CDTF">2008-10-17T17:41:21Z</dcterms:created>
  <dcterms:modified xsi:type="dcterms:W3CDTF">2021-02-01T18:57:36Z</dcterms:modified>
</cp:coreProperties>
</file>