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3" r:id="rId3"/>
    <p:sldId id="302" r:id="rId4"/>
    <p:sldId id="301" r:id="rId5"/>
    <p:sldId id="300" r:id="rId6"/>
    <p:sldId id="299" r:id="rId7"/>
    <p:sldId id="298" r:id="rId8"/>
    <p:sldId id="297" r:id="rId9"/>
    <p:sldId id="296" r:id="rId10"/>
    <p:sldId id="295" r:id="rId11"/>
    <p:sldId id="294" r:id="rId12"/>
    <p:sldId id="293" r:id="rId13"/>
    <p:sldId id="292" r:id="rId14"/>
    <p:sldId id="291" r:id="rId15"/>
    <p:sldId id="290" r:id="rId16"/>
    <p:sldId id="289" r:id="rId17"/>
    <p:sldId id="288" r:id="rId18"/>
    <p:sldId id="287" r:id="rId19"/>
    <p:sldId id="286" r:id="rId20"/>
    <p:sldId id="285" r:id="rId21"/>
    <p:sldId id="284" r:id="rId22"/>
    <p:sldId id="283" r:id="rId23"/>
    <p:sldId id="282" r:id="rId24"/>
    <p:sldId id="281" r:id="rId25"/>
    <p:sldId id="280" r:id="rId26"/>
    <p:sldId id="279" r:id="rId27"/>
    <p:sldId id="278" r:id="rId28"/>
    <p:sldId id="277" r:id="rId29"/>
    <p:sldId id="276" r:id="rId30"/>
    <p:sldId id="275" r:id="rId31"/>
    <p:sldId id="273" r:id="rId32"/>
    <p:sldId id="274" r:id="rId33"/>
    <p:sldId id="272" r:id="rId34"/>
    <p:sldId id="271" r:id="rId35"/>
    <p:sldId id="270" r:id="rId36"/>
    <p:sldId id="259" r:id="rId37"/>
    <p:sldId id="261" r:id="rId38"/>
    <p:sldId id="260" r:id="rId39"/>
    <p:sldId id="269" r:id="rId40"/>
    <p:sldId id="268" r:id="rId41"/>
    <p:sldId id="267" r:id="rId42"/>
    <p:sldId id="266" r:id="rId43"/>
    <p:sldId id="265" r:id="rId44"/>
    <p:sldId id="264" r:id="rId45"/>
    <p:sldId id="263" r:id="rId46"/>
    <p:sldId id="262" r:id="rId47"/>
    <p:sldId id="257" r:id="rId48"/>
    <p:sldId id="256" r:id="rId49"/>
    <p:sldId id="258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153-927F-4ADA-A90F-AFD816292B90}" type="datetimeFigureOut">
              <a:rPr lang="en-US" smtClean="0"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June</a:t>
            </a:r>
            <a:r>
              <a:rPr lang="en-US" dirty="0" smtClean="0"/>
              <a:t> 17, </a:t>
            </a:r>
            <a:r>
              <a:rPr lang="en-US" dirty="0"/>
              <a:t>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</a:t>
            </a:r>
            <a:r>
              <a:rPr lang="en-US" dirty="0" smtClean="0"/>
              <a:t>13 </a:t>
            </a:r>
            <a:r>
              <a:rPr lang="en-US" dirty="0"/>
              <a:t>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19 &amp; 20</a:t>
            </a:r>
            <a:endParaRPr lang="en-US" dirty="0"/>
          </a:p>
          <a:p>
            <a:pPr algn="ctr"/>
            <a:r>
              <a:rPr lang="en-US" b="1" u="sng" dirty="0" smtClean="0"/>
              <a:t>Binomial &amp; Chi Squared Tests</a:t>
            </a:r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5930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HW_04, section C</a:t>
            </a:r>
          </a:p>
          <a:p>
            <a:pPr algn="ctr"/>
            <a:r>
              <a:rPr lang="en-US" b="1" u="sng" dirty="0"/>
              <a:t>Standardized Scores</a:t>
            </a:r>
          </a:p>
          <a:p>
            <a:pPr algn="ctr"/>
            <a:r>
              <a:rPr lang="en-US" i="1" dirty="0"/>
              <a:t>Calculate z-scores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3 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408857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HW_03, section C</a:t>
            </a:r>
          </a:p>
          <a:p>
            <a:pPr algn="ctr"/>
            <a:r>
              <a:rPr lang="en-US" b="1" u="sng" dirty="0"/>
              <a:t>Summarizing Data with Descriptive Statistics</a:t>
            </a:r>
          </a:p>
          <a:p>
            <a:pPr algn="ctr"/>
            <a:r>
              <a:rPr lang="en-US" i="1" dirty="0"/>
              <a:t>Full Descriptive Summary</a:t>
            </a:r>
          </a:p>
          <a:p>
            <a:pPr algn="ctr"/>
            <a:r>
              <a:rPr lang="en-US" i="1" dirty="0"/>
              <a:t>Side-by-Side Boxplots</a:t>
            </a:r>
          </a:p>
          <a:p>
            <a:pPr algn="ctr"/>
            <a:r>
              <a:rPr lang="en-US" i="1" dirty="0"/>
              <a:t>“Table 1 “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3 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1114200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HW_02, section C</a:t>
            </a:r>
          </a:p>
          <a:p>
            <a:pPr algn="ctr"/>
            <a:r>
              <a:rPr lang="en-US" b="1" u="sng" dirty="0"/>
              <a:t>Exploration of Data with Plots </a:t>
            </a:r>
          </a:p>
          <a:p>
            <a:pPr algn="ctr"/>
            <a:r>
              <a:rPr lang="en-US" i="1" dirty="0"/>
              <a:t>Frequency Distribution Tables</a:t>
            </a:r>
          </a:p>
          <a:p>
            <a:pPr algn="ctr"/>
            <a:r>
              <a:rPr lang="en-US" i="1" dirty="0"/>
              <a:t>Bar Charts &amp; Histograms</a:t>
            </a:r>
          </a:p>
          <a:p>
            <a:pPr algn="ctr"/>
            <a:r>
              <a:rPr lang="en-US" i="1" dirty="0"/>
              <a:t>Percentiles, Quartiles, Deciles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3 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3670027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6996" y="246538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2</a:t>
            </a:r>
          </a:p>
          <a:p>
            <a:pPr algn="ctr"/>
            <a:r>
              <a:rPr lang="en-US" b="1" u="sng" dirty="0"/>
              <a:t>Exploration of Data </a:t>
            </a:r>
          </a:p>
          <a:p>
            <a:pPr algn="ctr"/>
            <a:r>
              <a:rPr lang="en-US" b="1" u="sng" dirty="0"/>
              <a:t>with Plots </a:t>
            </a:r>
          </a:p>
          <a:p>
            <a:pPr algn="ctr"/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3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35110" y="3429000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Summarizing Data with </a:t>
            </a:r>
          </a:p>
          <a:p>
            <a:pPr algn="ctr"/>
            <a:r>
              <a:rPr lang="en-US" b="1" u="sng" dirty="0"/>
              <a:t>Descriptive Statistics</a:t>
            </a:r>
          </a:p>
          <a:p>
            <a:pPr algn="ctr"/>
            <a:endParaRPr lang="en-US" b="1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3258130" y="457418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</a:t>
            </a:r>
          </a:p>
          <a:p>
            <a:pPr algn="ctr"/>
            <a:r>
              <a:rPr lang="en-US" b="1" u="sng" dirty="0"/>
              <a:t>he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819651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8,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9150" y="285544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Second half of the </a:t>
            </a:r>
            <a:r>
              <a:rPr lang="en-US" i="1" dirty="0" err="1"/>
              <a:t>Rmd</a:t>
            </a:r>
            <a:endParaRPr lang="en-US" i="1" dirty="0"/>
          </a:p>
          <a:p>
            <a:pPr algn="ctr"/>
            <a:r>
              <a:rPr lang="en-US" i="1" dirty="0"/>
              <a:t>Uploading and submitting in </a:t>
            </a:r>
            <a:r>
              <a:rPr lang="en-US" i="1" dirty="0" err="1"/>
              <a:t>Canvs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2 of 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72940-6A60-4E55-A11A-675405DD459E}"/>
              </a:ext>
            </a:extLst>
          </p:cNvPr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2159513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9150" y="2855442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Additional basic slides</a:t>
            </a:r>
          </a:p>
          <a:p>
            <a:pPr algn="ctr"/>
            <a:r>
              <a:rPr lang="en-US" i="1" dirty="0"/>
              <a:t>More on the PIPE</a:t>
            </a:r>
          </a:p>
          <a:p>
            <a:pPr algn="ctr"/>
            <a:r>
              <a:rPr lang="en-US" i="1" dirty="0"/>
              <a:t>Declaring factors (1C #1, df_1)</a:t>
            </a:r>
          </a:p>
          <a:p>
            <a:pPr algn="ctr"/>
            <a:r>
              <a:rPr lang="en-US" i="1" dirty="0"/>
              <a:t>Creating new variables (1C #2, df_2)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2 of 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72940-6A60-4E55-A11A-675405DD459E}"/>
              </a:ext>
            </a:extLst>
          </p:cNvPr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503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6,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Workspace Orientation</a:t>
            </a:r>
          </a:p>
          <a:p>
            <a:pPr algn="ctr"/>
            <a:r>
              <a:rPr lang="en-US" i="1" dirty="0"/>
              <a:t>Getting Help</a:t>
            </a:r>
          </a:p>
          <a:p>
            <a:pPr algn="ctr"/>
            <a:r>
              <a:rPr lang="en-US" i="1" dirty="0"/>
              <a:t>Running &amp; knitting</a:t>
            </a:r>
          </a:p>
          <a:p>
            <a:pPr algn="ctr"/>
            <a:r>
              <a:rPr lang="en-US" i="1" dirty="0"/>
              <a:t>Importing data</a:t>
            </a:r>
          </a:p>
          <a:p>
            <a:pPr algn="ctr"/>
            <a:r>
              <a:rPr lang="en-US" i="1" dirty="0"/>
              <a:t>NA, pipe, assignment</a:t>
            </a:r>
          </a:p>
          <a:p>
            <a:pPr algn="ctr"/>
            <a:r>
              <a:rPr lang="en-US" i="1" dirty="0"/>
              <a:t>Declaring factors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2 of 2, Day 2 of 13</a:t>
            </a:r>
          </a:p>
        </p:txBody>
      </p:sp>
    </p:spTree>
    <p:extLst>
      <p:ext uri="{BB962C8B-B14F-4D97-AF65-F5344CB8AC3E}">
        <p14:creationId xmlns:p14="http://schemas.microsoft.com/office/powerpoint/2010/main" val="3166273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6,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Basic Vocabulary and Skills</a:t>
            </a:r>
          </a:p>
          <a:p>
            <a:pPr algn="ctr"/>
            <a:r>
              <a:rPr lang="en-US" i="1" dirty="0"/>
              <a:t>Scales of Measure</a:t>
            </a:r>
          </a:p>
          <a:p>
            <a:pPr algn="ctr"/>
            <a:r>
              <a:rPr lang="en-US" i="1" dirty="0"/>
              <a:t>Type of Variable</a:t>
            </a:r>
          </a:p>
          <a:p>
            <a:pPr algn="ctr"/>
            <a:r>
              <a:rPr lang="en-US" i="1" dirty="0"/>
              <a:t>Study Design</a:t>
            </a:r>
          </a:p>
          <a:p>
            <a:pPr algn="ctr"/>
            <a:r>
              <a:rPr lang="en-US" i="1" dirty="0"/>
              <a:t>Rounding Numbers</a:t>
            </a:r>
          </a:p>
          <a:p>
            <a:pPr algn="ctr"/>
            <a:r>
              <a:rPr lang="en-US" i="1" dirty="0"/>
              <a:t>Summation Notation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 of 2, Day 2 of 13</a:t>
            </a:r>
          </a:p>
        </p:txBody>
      </p:sp>
    </p:spTree>
    <p:extLst>
      <p:ext uri="{BB962C8B-B14F-4D97-AF65-F5344CB8AC3E}">
        <p14:creationId xmlns:p14="http://schemas.microsoft.com/office/powerpoint/2010/main" val="121509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0</a:t>
            </a:r>
          </a:p>
          <a:p>
            <a:pPr algn="ctr"/>
            <a:r>
              <a:rPr lang="en-US" b="1" u="sng" dirty="0"/>
              <a:t>Getting Started</a:t>
            </a:r>
          </a:p>
          <a:p>
            <a:pPr algn="ctr"/>
            <a:r>
              <a:rPr lang="en-US" i="1" dirty="0"/>
              <a:t>Syllabus &amp; Grade Components</a:t>
            </a:r>
          </a:p>
          <a:p>
            <a:pPr algn="ctr"/>
            <a:r>
              <a:rPr lang="en-US" i="1" dirty="0"/>
              <a:t>Cohen’s Textbook &amp; Ihno’s Dataset</a:t>
            </a:r>
          </a:p>
          <a:p>
            <a:pPr algn="ctr"/>
            <a:r>
              <a:rPr lang="en-US" i="1" dirty="0"/>
              <a:t>APA Style relating to stats</a:t>
            </a:r>
          </a:p>
          <a:p>
            <a:pPr algn="ctr"/>
            <a:r>
              <a:rPr lang="en-US" i="1" dirty="0"/>
              <a:t>Software Installation: R, R Studio, &amp; </a:t>
            </a:r>
            <a:r>
              <a:rPr lang="en-US" i="1" dirty="0" err="1"/>
              <a:t>Tex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24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 of 13</a:t>
            </a:r>
          </a:p>
        </p:txBody>
      </p:sp>
    </p:spTree>
    <p:extLst>
      <p:ext uri="{BB962C8B-B14F-4D97-AF65-F5344CB8AC3E}">
        <p14:creationId xmlns:p14="http://schemas.microsoft.com/office/powerpoint/2010/main" val="775600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23,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46096" y="2821964"/>
            <a:ext cx="594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19</a:t>
            </a:r>
          </a:p>
          <a:p>
            <a:pPr algn="ctr"/>
            <a:r>
              <a:rPr lang="en-US" b="1" u="sng" dirty="0"/>
              <a:t>Binomial Distribution, Normal Approximation, &amp; Sign Test</a:t>
            </a:r>
          </a:p>
          <a:p>
            <a:pPr algn="ctr"/>
            <a:r>
              <a:rPr lang="en-US" dirty="0"/>
              <a:t>Entering small p-values into HW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64327" y="4025523"/>
            <a:ext cx="5943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20</a:t>
            </a:r>
          </a:p>
          <a:p>
            <a:pPr algn="ctr"/>
            <a:r>
              <a:rPr lang="en-US" b="1" u="sng" dirty="0"/>
              <a:t>Chi Squared Tests</a:t>
            </a:r>
          </a:p>
          <a:p>
            <a:pPr algn="ctr"/>
            <a:r>
              <a:rPr lang="en-US" dirty="0"/>
              <a:t>1-way Goodness of Fit</a:t>
            </a:r>
          </a:p>
          <a:p>
            <a:pPr algn="ctr"/>
            <a:r>
              <a:rPr lang="en-US" dirty="0"/>
              <a:t>1-way Test of Independence</a:t>
            </a:r>
          </a:p>
          <a:p>
            <a:pPr algn="ctr"/>
            <a:r>
              <a:rPr lang="en-US" dirty="0"/>
              <a:t>Cramer’s V (</a:t>
            </a:r>
            <a:r>
              <a:rPr lang="en-US" dirty="0" err="1"/>
              <a:t>effectsize</a:t>
            </a:r>
            <a:r>
              <a:rPr lang="en-US" dirty="0"/>
              <a:t> package)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6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June</a:t>
            </a:r>
            <a:r>
              <a:rPr lang="en-US" dirty="0" smtClean="0"/>
              <a:t> 15, </a:t>
            </a:r>
            <a:r>
              <a:rPr lang="en-US" dirty="0"/>
              <a:t>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</a:t>
            </a:r>
            <a:r>
              <a:rPr lang="en-US" dirty="0" smtClean="0"/>
              <a:t>12 </a:t>
            </a:r>
            <a:r>
              <a:rPr lang="en-US" dirty="0"/>
              <a:t>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16</a:t>
            </a:r>
            <a:endParaRPr lang="en-US" dirty="0"/>
          </a:p>
          <a:p>
            <a:pPr algn="ctr"/>
            <a:r>
              <a:rPr lang="en-US" b="1" u="sng" dirty="0" smtClean="0"/>
              <a:t>Mixed ANOVA</a:t>
            </a:r>
            <a:endParaRPr lang="en-US" b="1" u="sng" dirty="0"/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7719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20,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6627" y="343291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16</a:t>
            </a:r>
          </a:p>
          <a:p>
            <a:pPr algn="ctr"/>
            <a:r>
              <a:rPr lang="en-US" b="1" u="sng" dirty="0"/>
              <a:t>Mixed </a:t>
            </a:r>
            <a:r>
              <a:rPr lang="en-US" b="1" u="sng" dirty="0" err="1"/>
              <a:t>Deisgn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Very short lecture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783809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17,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15</a:t>
            </a:r>
          </a:p>
          <a:p>
            <a:pPr algn="ctr"/>
            <a:r>
              <a:rPr lang="en-US" b="1" u="sng" dirty="0"/>
              <a:t>RM ANOVAs</a:t>
            </a:r>
          </a:p>
          <a:p>
            <a:pPr algn="ctr"/>
            <a:r>
              <a:rPr lang="en-US" dirty="0"/>
              <a:t>Item 1</a:t>
            </a:r>
          </a:p>
          <a:p>
            <a:pPr algn="ctr"/>
            <a:r>
              <a:rPr lang="en-US" dirty="0"/>
              <a:t>Person-Profile Plots</a:t>
            </a:r>
          </a:p>
          <a:p>
            <a:pPr algn="ctr"/>
            <a:r>
              <a:rPr lang="en-US" dirty="0"/>
              <a:t>Hand Calculations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05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16,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r>
              <a:rPr lang="en-US" dirty="0"/>
              <a:t>Section “C” problems</a:t>
            </a:r>
          </a:p>
          <a:p>
            <a:pPr algn="ctr"/>
            <a:r>
              <a:rPr lang="en-US" dirty="0"/>
              <a:t>APA write-up</a:t>
            </a:r>
          </a:p>
          <a:p>
            <a:pPr algn="ctr"/>
            <a:r>
              <a:rPr lang="en-US" dirty="0"/>
              <a:t>Methods &amp; Results sections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15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15,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r>
              <a:rPr lang="en-US" dirty="0"/>
              <a:t>*updated* </a:t>
            </a:r>
            <a:r>
              <a:rPr lang="en-US" dirty="0" err="1"/>
              <a:t>Rmd</a:t>
            </a:r>
            <a:r>
              <a:rPr lang="en-US" dirty="0"/>
              <a:t> skeleton</a:t>
            </a:r>
          </a:p>
          <a:p>
            <a:pPr algn="ctr"/>
            <a:r>
              <a:rPr lang="en-US" dirty="0" err="1"/>
              <a:t>Maunchly’s</a:t>
            </a:r>
            <a:r>
              <a:rPr lang="en-US" dirty="0"/>
              <a:t> </a:t>
            </a:r>
            <a:r>
              <a:rPr lang="en-US" dirty="0" err="1"/>
              <a:t>Sphericity</a:t>
            </a:r>
            <a:r>
              <a:rPr lang="en-US" dirty="0"/>
              <a:t> Tests &amp;</a:t>
            </a:r>
          </a:p>
          <a:p>
            <a:pPr algn="ctr"/>
            <a:r>
              <a:rPr lang="en-US" dirty="0"/>
              <a:t>The Greenhouse-</a:t>
            </a:r>
            <a:r>
              <a:rPr lang="en-US" dirty="0" err="1"/>
              <a:t>Geisser</a:t>
            </a:r>
            <a:r>
              <a:rPr lang="en-US" dirty="0"/>
              <a:t> Correction to </a:t>
            </a:r>
            <a:r>
              <a:rPr lang="en-US" dirty="0" err="1"/>
              <a:t>df’s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34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5351" y="303369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15 </a:t>
            </a:r>
          </a:p>
          <a:p>
            <a:pPr algn="ctr"/>
            <a:r>
              <a:rPr lang="en-US" b="1" u="sng" dirty="0"/>
              <a:t>1-way RM ANOVAs</a:t>
            </a:r>
          </a:p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35076" y="4097297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3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6087" y="2916921"/>
            <a:ext cx="500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2-way RM ANOVA</a:t>
            </a:r>
          </a:p>
          <a:p>
            <a:pPr algn="ctr"/>
            <a:r>
              <a:rPr lang="en-US" i="1" dirty="0"/>
              <a:t>Effect Sizes</a:t>
            </a:r>
          </a:p>
          <a:p>
            <a:pPr algn="ctr"/>
            <a:r>
              <a:rPr lang="en-US" i="1" dirty="0"/>
              <a:t>Follow-up test &amp; Multiple Comparisons</a:t>
            </a:r>
          </a:p>
          <a:p>
            <a:pPr algn="ctr"/>
            <a:r>
              <a:rPr lang="en-US" i="1" dirty="0"/>
              <a:t>Interaction</a:t>
            </a:r>
          </a:p>
          <a:p>
            <a:pPr algn="ctr"/>
            <a:r>
              <a:rPr lang="en-US" i="1" dirty="0"/>
              <a:t>Reporting Results</a:t>
            </a:r>
          </a:p>
          <a:p>
            <a:pPr algn="ctr"/>
            <a:r>
              <a:rPr lang="en-US" i="1" dirty="0"/>
              <a:t>Slides 37-end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525452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1-way RM ANOVA</a:t>
            </a:r>
          </a:p>
          <a:p>
            <a:pPr algn="ctr"/>
            <a:r>
              <a:rPr lang="en-US" i="1" dirty="0"/>
              <a:t>Slides 1 - 36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3454054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Examples, in R</a:t>
            </a:r>
          </a:p>
          <a:p>
            <a:pPr algn="ctr"/>
            <a:r>
              <a:rPr lang="en-US" i="1" dirty="0"/>
              <a:t>1</a:t>
            </a:r>
            <a:r>
              <a:rPr lang="en-US" i="1" baseline="30000" dirty="0"/>
              <a:t>st</a:t>
            </a:r>
            <a:r>
              <a:rPr lang="en-US" i="1" dirty="0"/>
              <a:t> – textbook’s example with word recall</a:t>
            </a:r>
          </a:p>
          <a:p>
            <a:pPr algn="ctr"/>
            <a:r>
              <a:rPr lang="en-US" i="1" dirty="0"/>
              <a:t>2</a:t>
            </a:r>
            <a:r>
              <a:rPr lang="en-US" i="1" baseline="30000" dirty="0"/>
              <a:t>nd</a:t>
            </a:r>
            <a:r>
              <a:rPr lang="en-US" i="1" dirty="0"/>
              <a:t> – weight loss over 3 months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707466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14 </a:t>
            </a:r>
          </a:p>
          <a:p>
            <a:pPr algn="ctr"/>
            <a:r>
              <a:rPr lang="en-US" b="1" u="sng" dirty="0"/>
              <a:t>2-way Factorial ANOVAs</a:t>
            </a:r>
          </a:p>
          <a:p>
            <a:pPr algn="ctr"/>
            <a:r>
              <a:rPr lang="en-US" dirty="0"/>
              <a:t>Items # 4, 5, &amp; 6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Factorial ANOVA</a:t>
            </a:r>
          </a:p>
          <a:p>
            <a:pPr algn="ctr"/>
            <a:r>
              <a:rPr lang="en-US" dirty="0"/>
              <a:t>Omnibus F-tests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Interactions</a:t>
            </a:r>
          </a:p>
          <a:p>
            <a:pPr algn="ctr"/>
            <a:r>
              <a:rPr lang="en-US" dirty="0"/>
              <a:t>2-way means plots</a:t>
            </a:r>
          </a:p>
          <a:p>
            <a:pPr algn="ctr"/>
            <a:r>
              <a:rPr lang="en-US" dirty="0"/>
              <a:t>Interaction contrasts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 Effects</a:t>
            </a:r>
          </a:p>
          <a:p>
            <a:pPr algn="ctr"/>
            <a:r>
              <a:rPr lang="en-US" dirty="0"/>
              <a:t>1-way means table</a:t>
            </a:r>
          </a:p>
          <a:p>
            <a:pPr algn="ctr"/>
            <a:r>
              <a:rPr lang="en-US" dirty="0"/>
              <a:t>1-way means plot</a:t>
            </a:r>
          </a:p>
          <a:p>
            <a:pPr algn="ctr"/>
            <a:r>
              <a:rPr lang="en-US" dirty="0"/>
              <a:t>Pairwise post hoc t-tests</a:t>
            </a:r>
          </a:p>
        </p:txBody>
      </p:sp>
    </p:spTree>
    <p:extLst>
      <p:ext uri="{BB962C8B-B14F-4D97-AF65-F5344CB8AC3E}">
        <p14:creationId xmlns:p14="http://schemas.microsoft.com/office/powerpoint/2010/main" val="1875168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14 </a:t>
            </a:r>
          </a:p>
          <a:p>
            <a:pPr algn="ctr"/>
            <a:r>
              <a:rPr lang="en-US" b="1" u="sng" dirty="0"/>
              <a:t>2-way Factorial ANOVAs</a:t>
            </a:r>
          </a:p>
          <a:p>
            <a:pPr algn="ctr"/>
            <a:r>
              <a:rPr lang="en-US" dirty="0"/>
              <a:t>Items # 2, 3, &amp; 5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Factorial ANOVA</a:t>
            </a:r>
          </a:p>
          <a:p>
            <a:pPr algn="ctr"/>
            <a:r>
              <a:rPr lang="en-US" dirty="0"/>
              <a:t>Omnibus F-tests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Interactions</a:t>
            </a:r>
          </a:p>
          <a:p>
            <a:pPr algn="ctr"/>
            <a:r>
              <a:rPr lang="en-US" dirty="0"/>
              <a:t>2-way means plots</a:t>
            </a:r>
          </a:p>
          <a:p>
            <a:pPr algn="ctr"/>
            <a:r>
              <a:rPr lang="en-US" dirty="0"/>
              <a:t>Interaction contrasts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 Effects</a:t>
            </a:r>
          </a:p>
          <a:p>
            <a:pPr algn="ctr"/>
            <a:r>
              <a:rPr lang="en-US" dirty="0"/>
              <a:t>1-way means table</a:t>
            </a:r>
          </a:p>
          <a:p>
            <a:pPr algn="ctr"/>
            <a:r>
              <a:rPr lang="en-US" dirty="0"/>
              <a:t>1-way means plot</a:t>
            </a:r>
          </a:p>
          <a:p>
            <a:pPr algn="ctr"/>
            <a:r>
              <a:rPr lang="en-US" dirty="0"/>
              <a:t>Pairwise post hoc t-tests</a:t>
            </a:r>
          </a:p>
        </p:txBody>
      </p:sp>
    </p:spTree>
    <p:extLst>
      <p:ext uri="{BB962C8B-B14F-4D97-AF65-F5344CB8AC3E}">
        <p14:creationId xmlns:p14="http://schemas.microsoft.com/office/powerpoint/2010/main" val="3811887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June</a:t>
            </a:r>
            <a:r>
              <a:rPr lang="en-US" dirty="0" smtClean="0"/>
              <a:t> 10, </a:t>
            </a:r>
            <a:r>
              <a:rPr lang="en-US" dirty="0"/>
              <a:t>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</a:t>
            </a:r>
            <a:r>
              <a:rPr lang="en-US" dirty="0" smtClean="0"/>
              <a:t>11 </a:t>
            </a:r>
            <a:r>
              <a:rPr lang="en-US" dirty="0"/>
              <a:t>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15</a:t>
            </a:r>
            <a:endParaRPr lang="en-US" dirty="0"/>
          </a:p>
          <a:p>
            <a:pPr algn="ctr"/>
            <a:r>
              <a:rPr lang="en-US" b="1" u="sng" dirty="0" smtClean="0"/>
              <a:t>Repeated Measures ANOVA</a:t>
            </a:r>
            <a:endParaRPr lang="en-US" b="1" u="sng" dirty="0"/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70102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HOMEWORK</a:t>
            </a:r>
          </a:p>
          <a:p>
            <a:r>
              <a:rPr lang="en-US" sz="5400" dirty="0"/>
              <a:t>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April. 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5405" y="3257394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b="1" dirty="0"/>
              <a:t>14A #6: MS and F formulas </a:t>
            </a:r>
          </a:p>
          <a:p>
            <a:pPr algn="ctr"/>
            <a:r>
              <a:rPr lang="en-US" b="1" dirty="0"/>
              <a:t>Based on a means table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5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755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31,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Sleep x Stimulant Example Walk-through </a:t>
            </a:r>
          </a:p>
          <a:p>
            <a:pPr algn="ctr"/>
            <a:r>
              <a:rPr lang="en-US" i="1" dirty="0"/>
              <a:t>Barry Cohen’s Textbook Example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570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31,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Lecture slides </a:t>
            </a:r>
          </a:p>
          <a:p>
            <a:pPr algn="ctr"/>
            <a:r>
              <a:rPr lang="en-US" i="1" dirty="0"/>
              <a:t>(example in separate video)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1235567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3325" y="2848397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13 </a:t>
            </a:r>
          </a:p>
          <a:p>
            <a:pPr algn="ctr"/>
            <a:r>
              <a:rPr lang="en-US" b="1" u="sng" dirty="0"/>
              <a:t>Multiple Comparisons: pairwise &amp; linear contrasts</a:t>
            </a:r>
          </a:p>
          <a:p>
            <a:pPr algn="ctr"/>
            <a:r>
              <a:rPr lang="en-US" dirty="0"/>
              <a:t>Items # 5 &amp; 6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23324" y="3965983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12 </a:t>
            </a:r>
          </a:p>
          <a:p>
            <a:pPr algn="ctr"/>
            <a:r>
              <a:rPr lang="en-US" b="1" u="sng" dirty="0"/>
              <a:t>One-way, independent groups ANOVA</a:t>
            </a:r>
          </a:p>
          <a:p>
            <a:pPr algn="ctr"/>
            <a:r>
              <a:rPr lang="en-US" dirty="0"/>
              <a:t>Items with APA methods/results</a:t>
            </a:r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54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13</a:t>
            </a:r>
          </a:p>
          <a:p>
            <a:pPr algn="ctr"/>
            <a:r>
              <a:rPr lang="en-US" b="1" u="sng" dirty="0"/>
              <a:t>Multiple Comparisons Procedures</a:t>
            </a:r>
          </a:p>
          <a:p>
            <a:pPr algn="ctr"/>
            <a:r>
              <a:rPr lang="en-US" i="1" dirty="0"/>
              <a:t>Lecture slides, part 2 of 2</a:t>
            </a:r>
          </a:p>
          <a:p>
            <a:pPr algn="ctr"/>
            <a:r>
              <a:rPr lang="en-US" i="1" dirty="0"/>
              <a:t>Includes example in R (</a:t>
            </a:r>
            <a:r>
              <a:rPr lang="en-US" i="1" dirty="0" err="1"/>
              <a:t>afex</a:t>
            </a:r>
            <a:r>
              <a:rPr lang="en-US" i="1" dirty="0"/>
              <a:t> &amp; </a:t>
            </a:r>
            <a:r>
              <a:rPr lang="en-US" i="1" dirty="0" err="1"/>
              <a:t>emmeans</a:t>
            </a:r>
            <a:r>
              <a:rPr lang="en-US" i="1" dirty="0"/>
              <a:t>)</a:t>
            </a:r>
          </a:p>
          <a:p>
            <a:pPr algn="ctr"/>
            <a:r>
              <a:rPr lang="en-US" i="1" dirty="0"/>
              <a:t>linear contrast statements: by hand and code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962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13</a:t>
            </a:r>
          </a:p>
          <a:p>
            <a:pPr algn="ctr"/>
            <a:r>
              <a:rPr lang="en-US" b="1" u="sng" dirty="0"/>
              <a:t>Multiple Comparisons Procedures</a:t>
            </a:r>
          </a:p>
          <a:p>
            <a:pPr algn="ctr"/>
            <a:r>
              <a:rPr lang="en-US" i="1" dirty="0"/>
              <a:t>Lecture slides </a:t>
            </a:r>
          </a:p>
          <a:p>
            <a:pPr algn="ctr"/>
            <a:r>
              <a:rPr lang="en-US" i="1" dirty="0"/>
              <a:t>(excludes linear contrast statements)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911328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HOMEWORK</a:t>
            </a:r>
          </a:p>
          <a:p>
            <a:r>
              <a:rPr lang="en-US" sz="5400" dirty="0"/>
              <a:t>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b="1" dirty="0"/>
              <a:t>4B #6: IQ (mu = 100, </a:t>
            </a:r>
            <a:r>
              <a:rPr lang="en-US" b="1" dirty="0" err="1"/>
              <a:t>sd</a:t>
            </a:r>
            <a:r>
              <a:rPr lang="en-US" b="1" dirty="0"/>
              <a:t>=15) -&gt; sample w/M = 108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6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 Examples Worked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slides 25-43</a:t>
            </a:r>
          </a:p>
          <a:p>
            <a:pPr algn="ctr"/>
            <a:r>
              <a:rPr lang="en-US" i="1" dirty="0"/>
              <a:t>(Second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4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12</a:t>
            </a:r>
          </a:p>
          <a:p>
            <a:pPr algn="ctr"/>
            <a:r>
              <a:rPr lang="en-US" b="1" u="sng" dirty="0"/>
              <a:t>One-way Independent Groups ANOVA</a:t>
            </a:r>
            <a:endParaRPr lang="en-US" dirty="0"/>
          </a:p>
          <a:p>
            <a:pPr algn="ctr"/>
            <a:r>
              <a:rPr lang="en-US" i="1" dirty="0"/>
              <a:t>Second half, chapter slides</a:t>
            </a:r>
          </a:p>
          <a:p>
            <a:pPr algn="ctr"/>
            <a:r>
              <a:rPr lang="en-US" i="1" dirty="0"/>
              <a:t>Mostly Examples, Using R, and HW Help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June</a:t>
            </a:r>
            <a:r>
              <a:rPr lang="en-US" dirty="0" smtClean="0"/>
              <a:t> 8, </a:t>
            </a:r>
            <a:r>
              <a:rPr lang="en-US" dirty="0"/>
              <a:t>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</a:t>
            </a:r>
            <a:r>
              <a:rPr lang="en-US" dirty="0" smtClean="0"/>
              <a:t>10 </a:t>
            </a:r>
            <a:r>
              <a:rPr lang="en-US" dirty="0"/>
              <a:t>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14</a:t>
            </a:r>
            <a:endParaRPr lang="en-US" dirty="0"/>
          </a:p>
          <a:p>
            <a:pPr algn="ctr"/>
            <a:r>
              <a:rPr lang="en-US" b="1" u="sng" dirty="0" smtClean="0"/>
              <a:t>Two-Way ANOVA</a:t>
            </a:r>
            <a:endParaRPr lang="en-US" b="1" u="sng" dirty="0"/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66062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9,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12</a:t>
            </a:r>
          </a:p>
          <a:p>
            <a:pPr algn="ctr"/>
            <a:r>
              <a:rPr lang="en-US" b="1" u="sng" dirty="0"/>
              <a:t>One-way Independent Groups ANOVA</a:t>
            </a:r>
            <a:endParaRPr lang="en-US" dirty="0"/>
          </a:p>
          <a:p>
            <a:pPr algn="ctr"/>
            <a:r>
              <a:rPr lang="en-US" i="1" dirty="0"/>
              <a:t>First half, chapter slides</a:t>
            </a:r>
          </a:p>
          <a:p>
            <a:pPr algn="ctr"/>
            <a:r>
              <a:rPr lang="en-US" i="1" dirty="0"/>
              <a:t>Mostly New Material Presentation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97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19,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0478" y="295677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9</a:t>
            </a:r>
          </a:p>
          <a:p>
            <a:pPr algn="ctr"/>
            <a:r>
              <a:rPr lang="en-US" b="1" u="sng" dirty="0"/>
              <a:t>Correlation</a:t>
            </a:r>
            <a:endParaRPr lang="en-US" dirty="0"/>
          </a:p>
          <a:p>
            <a:pPr algn="ctr"/>
            <a:r>
              <a:rPr lang="en-US" i="1" dirty="0"/>
              <a:t>Second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07241" y="413016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10</a:t>
            </a:r>
          </a:p>
          <a:p>
            <a:pPr algn="ctr"/>
            <a:r>
              <a:rPr lang="en-US" b="1" u="sng" dirty="0"/>
              <a:t>Simple Linear Regression</a:t>
            </a:r>
            <a:endParaRPr lang="en-US" dirty="0"/>
          </a:p>
          <a:p>
            <a:pPr algn="ctr"/>
            <a:r>
              <a:rPr lang="en-US" i="1" dirty="0"/>
              <a:t>chapter slides (majority)</a:t>
            </a:r>
          </a:p>
        </p:txBody>
      </p:sp>
    </p:spTree>
    <p:extLst>
      <p:ext uri="{BB962C8B-B14F-4D97-AF65-F5344CB8AC3E}">
        <p14:creationId xmlns:p14="http://schemas.microsoft.com/office/powerpoint/2010/main" val="27307079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7" y="4235713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9</a:t>
            </a:r>
          </a:p>
          <a:p>
            <a:pPr algn="ctr"/>
            <a:r>
              <a:rPr lang="en-US" b="1" u="sng" dirty="0"/>
              <a:t>Correlation</a:t>
            </a:r>
            <a:endParaRPr lang="en-US" dirty="0"/>
          </a:p>
          <a:p>
            <a:pPr algn="ctr"/>
            <a:r>
              <a:rPr lang="en-US" i="1" dirty="0"/>
              <a:t>First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5358" y="264612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8</a:t>
            </a:r>
          </a:p>
          <a:p>
            <a:pPr algn="ctr"/>
            <a:r>
              <a:rPr lang="en-US" b="1" u="sng" dirty="0"/>
              <a:t>Effect Size &amp; Power Analysis</a:t>
            </a:r>
            <a:endParaRPr lang="en-US" dirty="0"/>
          </a:p>
          <a:p>
            <a:pPr algn="ctr"/>
            <a:r>
              <a:rPr lang="en-US" i="1" dirty="0"/>
              <a:t>Chapter slides</a:t>
            </a:r>
          </a:p>
          <a:p>
            <a:pPr algn="ctr"/>
            <a:r>
              <a:rPr lang="en-US" i="1" dirty="0"/>
              <a:t>Demo G*Power software</a:t>
            </a:r>
          </a:p>
          <a:p>
            <a:pPr algn="ctr"/>
            <a:r>
              <a:rPr lang="en-US" i="1" dirty="0"/>
              <a:t>Homework Help</a:t>
            </a:r>
          </a:p>
        </p:txBody>
      </p:sp>
    </p:spTree>
    <p:extLst>
      <p:ext uri="{BB962C8B-B14F-4D97-AF65-F5344CB8AC3E}">
        <p14:creationId xmlns:p14="http://schemas.microsoft.com/office/powerpoint/2010/main" val="3221510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10,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7</a:t>
            </a:r>
          </a:p>
          <a:p>
            <a:pPr algn="ctr"/>
            <a:r>
              <a:rPr lang="en-US" b="1" u="sng" dirty="0"/>
              <a:t>Independent Samples t-Test for Means</a:t>
            </a:r>
          </a:p>
          <a:p>
            <a:pPr algn="ctr"/>
            <a:r>
              <a:rPr lang="en-US" i="1" dirty="0"/>
              <a:t>Mostly 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2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(second half)</a:t>
            </a:r>
          </a:p>
          <a:p>
            <a:pPr algn="ctr"/>
            <a:r>
              <a:rPr lang="en-US" i="1" dirty="0"/>
              <a:t>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0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(second half)</a:t>
            </a:r>
          </a:p>
          <a:p>
            <a:pPr algn="ctr"/>
            <a:r>
              <a:rPr lang="en-US" i="1" dirty="0"/>
              <a:t>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580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5</a:t>
            </a:r>
          </a:p>
          <a:p>
            <a:pPr algn="ctr"/>
            <a:r>
              <a:rPr lang="en-US" b="1" u="sng" dirty="0"/>
              <a:t>Intro to Hypothesis Testing: 1 sample z-Test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(first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86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(first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9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15,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8419" y="3043759"/>
            <a:ext cx="421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2 </a:t>
            </a:r>
          </a:p>
          <a:p>
            <a:pPr algn="ctr"/>
            <a:r>
              <a:rPr lang="en-US" b="1" u="sng" dirty="0"/>
              <a:t>Exploring Data with Plots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Homework questions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32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6" y="2514598"/>
            <a:ext cx="1578867" cy="1828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138" y="2394066"/>
            <a:ext cx="2094807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June</a:t>
            </a:r>
            <a:r>
              <a:rPr lang="en-US" dirty="0" smtClean="0"/>
              <a:t> 3, </a:t>
            </a:r>
            <a:r>
              <a:rPr lang="en-US" dirty="0"/>
              <a:t>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</a:t>
            </a:r>
            <a:r>
              <a:rPr lang="en-US" dirty="0"/>
              <a:t>9</a:t>
            </a:r>
            <a:r>
              <a:rPr lang="en-US" dirty="0" smtClean="0"/>
              <a:t> </a:t>
            </a:r>
            <a:r>
              <a:rPr lang="en-US" dirty="0"/>
              <a:t>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13</a:t>
            </a:r>
            <a:endParaRPr lang="en-US" dirty="0"/>
          </a:p>
          <a:p>
            <a:pPr algn="ctr"/>
            <a:r>
              <a:rPr lang="en-US" b="1" u="sng" dirty="0" smtClean="0"/>
              <a:t>Multiple Comparisons</a:t>
            </a:r>
            <a:endParaRPr lang="en-US" b="1" u="sng" dirty="0"/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4673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June</a:t>
            </a:r>
            <a:r>
              <a:rPr lang="en-US" dirty="0" smtClean="0"/>
              <a:t> 1, </a:t>
            </a:r>
            <a:r>
              <a:rPr lang="en-US" dirty="0"/>
              <a:t>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</a:t>
            </a:r>
            <a:r>
              <a:rPr lang="en-US" dirty="0" smtClean="0"/>
              <a:t>8 </a:t>
            </a:r>
            <a:r>
              <a:rPr lang="en-US" dirty="0"/>
              <a:t>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94757" y="272925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12</a:t>
            </a:r>
            <a:endParaRPr lang="en-US" dirty="0"/>
          </a:p>
          <a:p>
            <a:pPr algn="ctr"/>
            <a:r>
              <a:rPr lang="en-US" b="1" u="sng" dirty="0" smtClean="0"/>
              <a:t>One-Way ANOVA</a:t>
            </a:r>
            <a:endParaRPr lang="en-US" b="1" u="sng" dirty="0"/>
          </a:p>
          <a:p>
            <a:pPr algn="ctr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9259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27,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2482" y="2248232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10</a:t>
            </a:r>
          </a:p>
          <a:p>
            <a:pPr algn="ctr"/>
            <a:r>
              <a:rPr lang="en-US" b="1" u="sng" dirty="0"/>
              <a:t>Simple Linear Regression</a:t>
            </a:r>
          </a:p>
          <a:p>
            <a:pPr algn="ctr"/>
            <a:r>
              <a:rPr lang="en-US" i="1" dirty="0"/>
              <a:t>Formulation &amp; Prediction</a:t>
            </a:r>
          </a:p>
          <a:p>
            <a:pPr algn="ctr"/>
            <a:r>
              <a:rPr lang="en-US" i="1" dirty="0"/>
              <a:t>Statistical Control</a:t>
            </a:r>
          </a:p>
          <a:p>
            <a:pPr algn="ctr"/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7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57071" y="3659201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11</a:t>
            </a:r>
          </a:p>
          <a:p>
            <a:pPr algn="ctr"/>
            <a:r>
              <a:rPr lang="en-US" b="1" u="sng" dirty="0"/>
              <a:t>Matched/Paired t Test for Mean Difference</a:t>
            </a:r>
          </a:p>
          <a:p>
            <a:pPr algn="ctr"/>
            <a:r>
              <a:rPr lang="en-US" i="1" dirty="0"/>
              <a:t>Study design</a:t>
            </a:r>
          </a:p>
          <a:p>
            <a:pPr algn="ctr"/>
            <a:r>
              <a:rPr lang="en-US" i="1" dirty="0"/>
              <a:t>Power</a:t>
            </a:r>
          </a:p>
          <a:p>
            <a:pPr algn="ctr"/>
            <a:r>
              <a:rPr lang="en-US" i="1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78978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18,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4156" y="2339397"/>
            <a:ext cx="5005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7</a:t>
            </a:r>
          </a:p>
          <a:p>
            <a:pPr algn="ctr"/>
            <a:r>
              <a:rPr lang="en-US" b="1" u="sng" dirty="0"/>
              <a:t>Independent Samples t-Test for Means</a:t>
            </a:r>
          </a:p>
          <a:p>
            <a:pPr algn="ctr"/>
            <a:r>
              <a:rPr lang="en-US" i="1" dirty="0" err="1"/>
              <a:t>Levene’s</a:t>
            </a:r>
            <a:r>
              <a:rPr lang="en-US" i="1" dirty="0"/>
              <a:t> Test of HOV</a:t>
            </a:r>
          </a:p>
          <a:p>
            <a:pPr algn="ctr"/>
            <a:r>
              <a:rPr lang="en-US" i="1" dirty="0"/>
              <a:t>Standard Pooled Variance version</a:t>
            </a:r>
          </a:p>
          <a:p>
            <a:pPr algn="ctr"/>
            <a:r>
              <a:rPr lang="en-US" i="1" dirty="0"/>
              <a:t>Welch’s Separate Variance version </a:t>
            </a:r>
          </a:p>
          <a:p>
            <a:pPr algn="ctr"/>
            <a:endParaRPr lang="en-US" i="1" dirty="0"/>
          </a:p>
          <a:p>
            <a:pPr algn="ctr"/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5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25675" y="4199203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8</a:t>
            </a:r>
          </a:p>
          <a:p>
            <a:pPr algn="ctr"/>
            <a:r>
              <a:rPr lang="en-US" b="1" u="sng" dirty="0"/>
              <a:t>Statistical Power &amp; Effect Size</a:t>
            </a:r>
          </a:p>
          <a:p>
            <a:pPr algn="ctr"/>
            <a:r>
              <a:rPr lang="en-US" i="1" dirty="0"/>
              <a:t>Cohen’s d &amp; g</a:t>
            </a:r>
          </a:p>
          <a:p>
            <a:pPr algn="ctr"/>
            <a:r>
              <a:rPr lang="en-US" i="1" dirty="0"/>
              <a:t>G*Power software</a:t>
            </a:r>
          </a:p>
        </p:txBody>
      </p:sp>
    </p:spTree>
    <p:extLst>
      <p:ext uri="{BB962C8B-B14F-4D97-AF65-F5344CB8AC3E}">
        <p14:creationId xmlns:p14="http://schemas.microsoft.com/office/powerpoint/2010/main" val="117829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6996" y="246538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5</a:t>
            </a:r>
          </a:p>
          <a:p>
            <a:pPr algn="ctr"/>
            <a:r>
              <a:rPr lang="en-US" b="1" u="sng" dirty="0"/>
              <a:t>Intro to Hypothesis Testing</a:t>
            </a:r>
          </a:p>
          <a:p>
            <a:pPr algn="ctr"/>
            <a:r>
              <a:rPr lang="en-US" i="1" dirty="0"/>
              <a:t>1-sample z-Test for a Mean</a:t>
            </a:r>
          </a:p>
          <a:p>
            <a:pPr algn="ctr"/>
            <a:endParaRPr lang="en-US" b="1" u="sng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4 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35110" y="342900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</a:t>
            </a:r>
          </a:p>
          <a:p>
            <a:pPr algn="ctr"/>
            <a:r>
              <a:rPr lang="en-US" i="1" dirty="0"/>
              <a:t>1-sample t-Test for a Mean</a:t>
            </a:r>
          </a:p>
        </p:txBody>
      </p:sp>
    </p:spTree>
    <p:extLst>
      <p:ext uri="{BB962C8B-B14F-4D97-AF65-F5344CB8AC3E}">
        <p14:creationId xmlns:p14="http://schemas.microsoft.com/office/powerpoint/2010/main" val="196576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18831</TotalTime>
  <Words>1281</Words>
  <Application>Microsoft Office PowerPoint</Application>
  <PresentationFormat>Widescreen</PresentationFormat>
  <Paragraphs>394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53</cp:revision>
  <dcterms:created xsi:type="dcterms:W3CDTF">2020-01-22T20:01:35Z</dcterms:created>
  <dcterms:modified xsi:type="dcterms:W3CDTF">2020-06-16T00:43:53Z</dcterms:modified>
</cp:coreProperties>
</file>