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9" r:id="rId3"/>
    <p:sldId id="261" r:id="rId4"/>
    <p:sldId id="260" r:id="rId5"/>
    <p:sldId id="269" r:id="rId6"/>
    <p:sldId id="268" r:id="rId7"/>
    <p:sldId id="267" r:id="rId8"/>
    <p:sldId id="266" r:id="rId9"/>
    <p:sldId id="265" r:id="rId10"/>
    <p:sldId id="264" r:id="rId11"/>
    <p:sldId id="263" r:id="rId12"/>
    <p:sldId id="262" r:id="rId13"/>
    <p:sldId id="257" r:id="rId14"/>
    <p:sldId id="256" r:id="rId15"/>
    <p:sldId id="2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447" y="4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63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8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1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44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83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63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10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2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27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89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70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8F153-927F-4ADA-A90F-AFD816292B90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75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OUT-OF-CLASS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March</a:t>
            </a:r>
            <a:r>
              <a:rPr lang="en-US" dirty="0" smtClean="0"/>
              <a:t> 23, </a:t>
            </a:r>
            <a:r>
              <a:rPr lang="en-US" dirty="0" smtClean="0"/>
              <a:t>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</a:t>
            </a:r>
            <a:r>
              <a:rPr lang="en-US" dirty="0" smtClean="0"/>
              <a:t>13</a:t>
            </a:r>
            <a:endParaRPr lang="en-US" dirty="0"/>
          </a:p>
          <a:p>
            <a:pPr algn="ctr"/>
            <a:r>
              <a:rPr lang="en-US" b="1" u="sng" dirty="0" smtClean="0"/>
              <a:t>Multiple Comparisons Procedures</a:t>
            </a:r>
            <a:endParaRPr lang="en-US" b="1" u="sng" dirty="0"/>
          </a:p>
          <a:p>
            <a:pPr algn="ctr"/>
            <a:r>
              <a:rPr lang="en-US" i="1" dirty="0" smtClean="0"/>
              <a:t>Lecture slides </a:t>
            </a:r>
            <a:endParaRPr lang="en-US" i="1" dirty="0" smtClean="0"/>
          </a:p>
          <a:p>
            <a:pPr algn="ctr"/>
            <a:r>
              <a:rPr lang="en-US" i="1" dirty="0" smtClean="0"/>
              <a:t>(excludes linear contrast statements)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026" name="Picture 2" descr="Image result for viru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6" y="4866721"/>
            <a:ext cx="825034" cy="82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24444" y="5254195"/>
            <a:ext cx="123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Covid-19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32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Feb. 5,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</a:t>
            </a:r>
            <a:r>
              <a:rPr lang="en-US" dirty="0"/>
              <a:t>6</a:t>
            </a:r>
          </a:p>
          <a:p>
            <a:pPr algn="ctr"/>
            <a:r>
              <a:rPr lang="en-US" b="1" u="sng" dirty="0" smtClean="0"/>
              <a:t>Confidence Interval Estimation: The t Distribution</a:t>
            </a:r>
            <a:endParaRPr lang="en-US" b="1" u="sng" dirty="0"/>
          </a:p>
          <a:p>
            <a:pPr algn="ctr"/>
            <a:r>
              <a:rPr lang="en-US" i="1" dirty="0" smtClean="0"/>
              <a:t>Lecture slides</a:t>
            </a:r>
            <a:endParaRPr lang="en-US" i="1" dirty="0"/>
          </a:p>
          <a:p>
            <a:pPr algn="ctr"/>
            <a:r>
              <a:rPr lang="en-US" i="1" dirty="0" smtClean="0"/>
              <a:t>(second half)</a:t>
            </a:r>
          </a:p>
          <a:p>
            <a:pPr algn="ctr"/>
            <a:r>
              <a:rPr lang="en-US" i="1" dirty="0" smtClean="0"/>
              <a:t>Homework Helps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460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Feb. 5,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</a:t>
            </a:r>
            <a:r>
              <a:rPr lang="en-US" dirty="0"/>
              <a:t>6</a:t>
            </a:r>
          </a:p>
          <a:p>
            <a:pPr algn="ctr"/>
            <a:r>
              <a:rPr lang="en-US" b="1" u="sng" dirty="0" smtClean="0"/>
              <a:t>Confidence Interval Estimation: The t Distribution</a:t>
            </a:r>
            <a:endParaRPr lang="en-US" b="1" u="sng" dirty="0"/>
          </a:p>
          <a:p>
            <a:pPr algn="ctr"/>
            <a:r>
              <a:rPr lang="en-US" i="1" dirty="0" smtClean="0"/>
              <a:t>Lecture slides</a:t>
            </a:r>
            <a:endParaRPr lang="en-US" i="1" dirty="0"/>
          </a:p>
          <a:p>
            <a:pPr algn="ctr"/>
            <a:r>
              <a:rPr lang="en-US" i="1" dirty="0" smtClean="0"/>
              <a:t>(second half)</a:t>
            </a:r>
          </a:p>
          <a:p>
            <a:pPr algn="ctr"/>
            <a:r>
              <a:rPr lang="en-US" i="1" dirty="0" smtClean="0"/>
              <a:t>Homework Helps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058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Feb. 3,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</a:t>
            </a:r>
            <a:r>
              <a:rPr lang="en-US" dirty="0" smtClean="0"/>
              <a:t>5</a:t>
            </a:r>
            <a:endParaRPr lang="en-US" dirty="0"/>
          </a:p>
          <a:p>
            <a:pPr algn="ctr"/>
            <a:r>
              <a:rPr lang="en-US" b="1" u="sng" dirty="0" smtClean="0"/>
              <a:t>Intro to Hypothesis Testing: 1 sample z-Test</a:t>
            </a:r>
            <a:endParaRPr lang="en-US" b="1" u="sng" dirty="0"/>
          </a:p>
          <a:p>
            <a:pPr algn="ctr"/>
            <a:r>
              <a:rPr lang="en-US" i="1" dirty="0" smtClean="0"/>
              <a:t>Finish </a:t>
            </a:r>
            <a:r>
              <a:rPr lang="en-US" i="1" dirty="0"/>
              <a:t>discussion</a:t>
            </a:r>
          </a:p>
          <a:p>
            <a:pPr algn="ctr"/>
            <a:r>
              <a:rPr lang="en-US" i="1" dirty="0"/>
              <a:t>Homework questions</a:t>
            </a:r>
          </a:p>
          <a:p>
            <a:pPr algn="ctr"/>
            <a:endParaRPr lang="en-US" i="1" dirty="0"/>
          </a:p>
          <a:p>
            <a:pPr algn="ctr"/>
            <a:r>
              <a:rPr lang="en-US" dirty="0"/>
              <a:t>Chapter 6</a:t>
            </a:r>
          </a:p>
          <a:p>
            <a:pPr algn="ctr"/>
            <a:r>
              <a:rPr lang="en-US" b="1" u="sng" dirty="0" smtClean="0"/>
              <a:t>Confidence Interval Estimation: The t Distribution</a:t>
            </a:r>
            <a:endParaRPr lang="en-US" b="1" u="sng" dirty="0"/>
          </a:p>
          <a:p>
            <a:pPr algn="ctr"/>
            <a:r>
              <a:rPr lang="en-US" i="1" dirty="0" smtClean="0"/>
              <a:t>Lecture slides</a:t>
            </a:r>
            <a:endParaRPr lang="en-US" i="1" dirty="0"/>
          </a:p>
          <a:p>
            <a:pPr algn="ctr"/>
            <a:r>
              <a:rPr lang="en-US" i="1" dirty="0" smtClean="0"/>
              <a:t>(first half)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618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Jan. 22,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3</a:t>
            </a:r>
          </a:p>
          <a:p>
            <a:pPr algn="ctr"/>
            <a:r>
              <a:rPr lang="en-US" b="1" u="sng" dirty="0"/>
              <a:t>Variable/Scale, Rounding &amp; Summation</a:t>
            </a:r>
          </a:p>
          <a:p>
            <a:pPr algn="ctr"/>
            <a:r>
              <a:rPr lang="en-US" i="1" dirty="0" smtClean="0"/>
              <a:t>Finish </a:t>
            </a:r>
            <a:r>
              <a:rPr lang="en-US" i="1" dirty="0"/>
              <a:t>discussion</a:t>
            </a:r>
          </a:p>
          <a:p>
            <a:pPr algn="ctr"/>
            <a:r>
              <a:rPr lang="en-US" i="1" dirty="0"/>
              <a:t>Homework questions</a:t>
            </a:r>
          </a:p>
          <a:p>
            <a:pPr algn="ctr"/>
            <a:endParaRPr lang="en-US" i="1" dirty="0"/>
          </a:p>
          <a:p>
            <a:pPr algn="ctr"/>
            <a:r>
              <a:rPr lang="en-US" dirty="0"/>
              <a:t>Chapter </a:t>
            </a:r>
            <a:r>
              <a:rPr lang="en-US" dirty="0" smtClean="0"/>
              <a:t>4</a:t>
            </a:r>
            <a:endParaRPr lang="en-US" dirty="0"/>
          </a:p>
          <a:p>
            <a:pPr algn="ctr"/>
            <a:r>
              <a:rPr lang="en-US" b="1" u="sng" dirty="0" smtClean="0"/>
              <a:t>Standardized Scores &amp; the Normal Distribution</a:t>
            </a:r>
            <a:endParaRPr lang="en-US" b="1" u="sng" dirty="0"/>
          </a:p>
          <a:p>
            <a:pPr algn="ctr"/>
            <a:r>
              <a:rPr lang="en-US" i="1" dirty="0" smtClean="0"/>
              <a:t>Lecture slides</a:t>
            </a:r>
            <a:endParaRPr lang="en-US" i="1" dirty="0"/>
          </a:p>
          <a:p>
            <a:pPr algn="ctr"/>
            <a:r>
              <a:rPr lang="en-US" i="1" dirty="0" smtClean="0"/>
              <a:t>(first half)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19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Jan. 15,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18419" y="3043759"/>
            <a:ext cx="42129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1</a:t>
            </a:r>
          </a:p>
          <a:p>
            <a:pPr algn="ctr"/>
            <a:r>
              <a:rPr lang="en-US" b="1" u="sng" dirty="0" smtClean="0"/>
              <a:t>Variable/Scale, Rounding &amp; Summation</a:t>
            </a:r>
          </a:p>
          <a:p>
            <a:pPr algn="ctr"/>
            <a:r>
              <a:rPr lang="en-US" i="1" dirty="0" smtClean="0"/>
              <a:t>Finish discussion</a:t>
            </a:r>
          </a:p>
          <a:p>
            <a:pPr algn="ctr"/>
            <a:r>
              <a:rPr lang="en-US" i="1" dirty="0" smtClean="0"/>
              <a:t>Homework questions</a:t>
            </a:r>
          </a:p>
          <a:p>
            <a:pPr algn="ctr"/>
            <a:endParaRPr lang="en-US" i="1" dirty="0" smtClean="0"/>
          </a:p>
          <a:p>
            <a:pPr algn="ctr"/>
            <a:r>
              <a:rPr lang="en-US" dirty="0"/>
              <a:t>Chapter 2 </a:t>
            </a:r>
          </a:p>
          <a:p>
            <a:pPr algn="ctr"/>
            <a:r>
              <a:rPr lang="en-US" b="1" u="sng" dirty="0"/>
              <a:t>Exploring Data with Plots</a:t>
            </a:r>
          </a:p>
          <a:p>
            <a:pPr algn="ctr"/>
            <a:r>
              <a:rPr lang="en-US" i="1" dirty="0" smtClean="0"/>
              <a:t>Lecture slides</a:t>
            </a:r>
            <a:endParaRPr lang="en-US" i="1" dirty="0"/>
          </a:p>
          <a:p>
            <a:pPr algn="ctr"/>
            <a:r>
              <a:rPr lang="en-US" i="1" dirty="0"/>
              <a:t>Homework </a:t>
            </a:r>
            <a:r>
              <a:rPr lang="en-US" i="1" dirty="0" smtClean="0"/>
              <a:t>questions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463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566" y="2514598"/>
            <a:ext cx="1578867" cy="182880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054138" y="2394066"/>
            <a:ext cx="2094807" cy="20781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73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03824" y="1483154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HOMEWORK</a:t>
            </a:r>
          </a:p>
          <a:p>
            <a:r>
              <a:rPr lang="en-US" sz="5400" dirty="0" smtClean="0"/>
              <a:t>HELP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Jan. 24,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00886" y="3743671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4</a:t>
            </a:r>
            <a:endParaRPr lang="en-US" dirty="0"/>
          </a:p>
          <a:p>
            <a:pPr algn="ctr"/>
            <a:r>
              <a:rPr lang="en-US" b="1" u="sng" dirty="0" smtClean="0"/>
              <a:t>Standardized Scores &amp; the Normal Distribution</a:t>
            </a:r>
          </a:p>
          <a:p>
            <a:pPr algn="ctr"/>
            <a:r>
              <a:rPr lang="en-US" b="1" dirty="0" smtClean="0"/>
              <a:t>4B #6: IQ (mu = 100, </a:t>
            </a:r>
            <a:r>
              <a:rPr lang="en-US" b="1" dirty="0" err="1" smtClean="0"/>
              <a:t>sd</a:t>
            </a:r>
            <a:r>
              <a:rPr lang="en-US" b="1" dirty="0" smtClean="0"/>
              <a:t>=15) -&gt; sample w/M = 108</a:t>
            </a:r>
          </a:p>
          <a:p>
            <a:pPr algn="ctr"/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266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03824" y="1483154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OUT-OF-CLASS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Jan. 24,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00886" y="3743671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4</a:t>
            </a:r>
            <a:endParaRPr lang="en-US" dirty="0"/>
          </a:p>
          <a:p>
            <a:pPr algn="ctr"/>
            <a:r>
              <a:rPr lang="en-US" b="1" u="sng" dirty="0" smtClean="0"/>
              <a:t>Standardized Scores &amp; the Normal Distribution</a:t>
            </a:r>
            <a:endParaRPr lang="en-US" b="1" u="sng" dirty="0"/>
          </a:p>
          <a:p>
            <a:pPr algn="ctr"/>
            <a:r>
              <a:rPr lang="en-US" i="1" dirty="0" smtClean="0"/>
              <a:t>Lecture Slide Examples Worked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42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OUT-OF-CLASS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Jan. 24,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4</a:t>
            </a:r>
            <a:endParaRPr lang="en-US" dirty="0"/>
          </a:p>
          <a:p>
            <a:pPr algn="ctr"/>
            <a:r>
              <a:rPr lang="en-US" b="1" u="sng" dirty="0" smtClean="0"/>
              <a:t>Standardized Scores &amp; the Normal Distribution</a:t>
            </a:r>
            <a:endParaRPr lang="en-US" b="1" u="sng" dirty="0"/>
          </a:p>
          <a:p>
            <a:pPr algn="ctr"/>
            <a:r>
              <a:rPr lang="en-US" i="1" dirty="0" smtClean="0"/>
              <a:t>Lecture slides 25-43</a:t>
            </a:r>
            <a:endParaRPr lang="en-US" i="1" dirty="0"/>
          </a:p>
          <a:p>
            <a:pPr algn="ctr"/>
            <a:r>
              <a:rPr lang="en-US" i="1" dirty="0" smtClean="0"/>
              <a:t>(Second half)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24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March 11,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75358" y="3486436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12</a:t>
            </a:r>
            <a:endParaRPr lang="en-US" dirty="0"/>
          </a:p>
          <a:p>
            <a:pPr algn="ctr"/>
            <a:r>
              <a:rPr lang="en-US" b="1" u="sng" dirty="0" smtClean="0"/>
              <a:t>One-way Independent Groups ANOVA</a:t>
            </a:r>
            <a:endParaRPr lang="en-US" dirty="0" smtClean="0"/>
          </a:p>
          <a:p>
            <a:pPr algn="ctr"/>
            <a:r>
              <a:rPr lang="en-US" i="1" dirty="0" smtClean="0"/>
              <a:t>Second half, chapter slides</a:t>
            </a:r>
          </a:p>
          <a:p>
            <a:pPr algn="ctr"/>
            <a:r>
              <a:rPr lang="en-US" i="1" dirty="0" smtClean="0"/>
              <a:t>Mostly Examples, Using R, and HW Help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580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March 9,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75358" y="3486436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12</a:t>
            </a:r>
            <a:endParaRPr lang="en-US" dirty="0"/>
          </a:p>
          <a:p>
            <a:pPr algn="ctr"/>
            <a:r>
              <a:rPr lang="en-US" b="1" u="sng" dirty="0" smtClean="0"/>
              <a:t>One-way Independent Groups ANOVA</a:t>
            </a:r>
            <a:endParaRPr lang="en-US" dirty="0" smtClean="0"/>
          </a:p>
          <a:p>
            <a:pPr algn="ctr"/>
            <a:r>
              <a:rPr lang="en-US" i="1" dirty="0" smtClean="0"/>
              <a:t>First half, chapter slides</a:t>
            </a:r>
          </a:p>
          <a:p>
            <a:pPr algn="ctr"/>
            <a:r>
              <a:rPr lang="en-US" i="1" dirty="0" smtClean="0"/>
              <a:t>Mostly New Material Presentation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97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Feb. 19,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30478" y="2956774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</a:t>
            </a:r>
            <a:r>
              <a:rPr lang="en-US" dirty="0"/>
              <a:t>9</a:t>
            </a:r>
          </a:p>
          <a:p>
            <a:pPr algn="ctr"/>
            <a:r>
              <a:rPr lang="en-US" b="1" u="sng" dirty="0" smtClean="0"/>
              <a:t>Correlation</a:t>
            </a:r>
            <a:endParaRPr lang="en-US" dirty="0" smtClean="0"/>
          </a:p>
          <a:p>
            <a:pPr algn="ctr"/>
            <a:r>
              <a:rPr lang="en-US" i="1" dirty="0" smtClean="0"/>
              <a:t>Second half, chapter slides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107241" y="4130160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10</a:t>
            </a:r>
            <a:endParaRPr lang="en-US" dirty="0"/>
          </a:p>
          <a:p>
            <a:pPr algn="ctr"/>
            <a:r>
              <a:rPr lang="en-US" b="1" u="sng" dirty="0" smtClean="0"/>
              <a:t>Simple Linear Regression</a:t>
            </a:r>
            <a:endParaRPr lang="en-US" dirty="0" smtClean="0"/>
          </a:p>
          <a:p>
            <a:pPr algn="ctr"/>
            <a:r>
              <a:rPr lang="en-US" i="1" dirty="0" smtClean="0"/>
              <a:t>chapter slides (majority)</a:t>
            </a:r>
          </a:p>
        </p:txBody>
      </p:sp>
    </p:spTree>
    <p:extLst>
      <p:ext uri="{BB962C8B-B14F-4D97-AF65-F5344CB8AC3E}">
        <p14:creationId xmlns:p14="http://schemas.microsoft.com/office/powerpoint/2010/main" val="2730707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Feb. 12,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75357" y="4235713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</a:t>
            </a:r>
            <a:r>
              <a:rPr lang="en-US" dirty="0"/>
              <a:t>9</a:t>
            </a:r>
          </a:p>
          <a:p>
            <a:pPr algn="ctr"/>
            <a:r>
              <a:rPr lang="en-US" b="1" u="sng" dirty="0" smtClean="0"/>
              <a:t>Correlation</a:t>
            </a:r>
            <a:endParaRPr lang="en-US" dirty="0" smtClean="0"/>
          </a:p>
          <a:p>
            <a:pPr algn="ctr"/>
            <a:r>
              <a:rPr lang="en-US" i="1" dirty="0" smtClean="0"/>
              <a:t>First half, chapter slides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75358" y="2646127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</a:t>
            </a:r>
            <a:r>
              <a:rPr lang="en-US" dirty="0"/>
              <a:t>8</a:t>
            </a:r>
          </a:p>
          <a:p>
            <a:pPr algn="ctr"/>
            <a:r>
              <a:rPr lang="en-US" b="1" u="sng" dirty="0" smtClean="0"/>
              <a:t>Effect Size &amp; Power Analysis</a:t>
            </a:r>
            <a:endParaRPr lang="en-US" dirty="0" smtClean="0"/>
          </a:p>
          <a:p>
            <a:pPr algn="ctr"/>
            <a:r>
              <a:rPr lang="en-US" i="1" dirty="0" smtClean="0"/>
              <a:t>Chapter slides</a:t>
            </a:r>
          </a:p>
          <a:p>
            <a:pPr algn="ctr"/>
            <a:r>
              <a:rPr lang="en-US" i="1" dirty="0" smtClean="0"/>
              <a:t>Demo G*Power software</a:t>
            </a:r>
          </a:p>
          <a:p>
            <a:pPr algn="ctr"/>
            <a:r>
              <a:rPr lang="en-US" i="1" dirty="0" smtClean="0"/>
              <a:t>Homework Help</a:t>
            </a:r>
          </a:p>
        </p:txBody>
      </p:sp>
    </p:spTree>
    <p:extLst>
      <p:ext uri="{BB962C8B-B14F-4D97-AF65-F5344CB8AC3E}">
        <p14:creationId xmlns:p14="http://schemas.microsoft.com/office/powerpoint/2010/main" val="3221510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Feb. 10,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</a:t>
            </a:r>
            <a:r>
              <a:rPr lang="en-US" dirty="0"/>
              <a:t>7</a:t>
            </a:r>
          </a:p>
          <a:p>
            <a:pPr algn="ctr"/>
            <a:r>
              <a:rPr lang="en-US" b="1" u="sng" dirty="0"/>
              <a:t>Independent Samples t-Test for </a:t>
            </a:r>
            <a:r>
              <a:rPr lang="en-US" b="1" u="sng" dirty="0" smtClean="0"/>
              <a:t>Means</a:t>
            </a:r>
          </a:p>
          <a:p>
            <a:pPr algn="ctr"/>
            <a:r>
              <a:rPr lang="en-US" i="1" dirty="0" smtClean="0"/>
              <a:t>Mostly Homework Helps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572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355</Words>
  <Application>Microsoft Office PowerPoint</Application>
  <PresentationFormat>Widescreen</PresentationFormat>
  <Paragraphs>106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Utah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Schwartz</dc:creator>
  <cp:lastModifiedBy>Sarah Schwartz</cp:lastModifiedBy>
  <cp:revision>19</cp:revision>
  <dcterms:created xsi:type="dcterms:W3CDTF">2020-01-22T20:01:35Z</dcterms:created>
  <dcterms:modified xsi:type="dcterms:W3CDTF">2020-03-24T00:11:03Z</dcterms:modified>
</cp:coreProperties>
</file>